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6858000" cy="9906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312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0" d="100"/>
          <a:sy n="80" d="100"/>
        </p:scale>
        <p:origin x="-3318" y="-102"/>
      </p:cViewPr>
      <p:guideLst>
        <p:guide orient="horz" pos="312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smtClean="0"/>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6094147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419603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DA24398-1127-4BD9-BF3C-3D27B6A023B2}" type="datetimeFigureOut">
              <a:rPr lang="en-GB" smtClean="0"/>
              <a:t>07/04/2020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7591360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DA24398-1127-4BD9-BF3C-3D27B6A023B2}" type="datetimeFigureOut">
              <a:rPr lang="en-GB" smtClean="0"/>
              <a:t>07/04/2020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245791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DA24398-1127-4BD9-BF3C-3D27B6A023B2}" type="datetimeFigureOut">
              <a:rPr lang="en-GB" smtClean="0"/>
              <a:t>07/04/2020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745534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DA24398-1127-4BD9-BF3C-3D27B6A023B2}" type="datetimeFigureOut">
              <a:rPr lang="en-GB" smtClean="0"/>
              <a:t>07/04/2020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8597709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A24398-1127-4BD9-BF3C-3D27B6A023B2}" type="datetimeFigureOut">
              <a:rPr lang="en-GB" smtClean="0"/>
              <a:t>07/04/2020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4823532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07/04/2020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8913067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07/04/2020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9482414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9519380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452166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7DA24398-1127-4BD9-BF3C-3D27B6A023B2}" type="datetimeFigureOut">
              <a:rPr lang="en-GB" smtClean="0"/>
              <a:t>07/04/2020</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8B8FC87C-3029-468D-94B5-EA243873ECD1}" type="slidenum">
              <a:rPr lang="en-GB" smtClean="0"/>
              <a:t>‹#›</a:t>
            </a:fld>
            <a:endParaRPr lang="en-GB"/>
          </a:p>
        </p:txBody>
      </p:sp>
    </p:spTree>
    <p:extLst>
      <p:ext uri="{BB962C8B-B14F-4D97-AF65-F5344CB8AC3E}">
        <p14:creationId xmlns:p14="http://schemas.microsoft.com/office/powerpoint/2010/main" val="3473749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3234034106"/>
              </p:ext>
            </p:extLst>
          </p:nvPr>
        </p:nvGraphicFramePr>
        <p:xfrm>
          <a:off x="100209" y="525294"/>
          <a:ext cx="6601216" cy="554369"/>
        </p:xfrm>
        <a:graphic>
          <a:graphicData uri="http://schemas.openxmlformats.org/drawingml/2006/table">
            <a:tbl>
              <a:tblPr firstRow="1" bandRow="1">
                <a:tableStyleId>{5940675A-B579-460E-94D1-54222C63F5DA}</a:tableStyleId>
              </a:tblPr>
              <a:tblGrid>
                <a:gridCol w="1650304">
                  <a:extLst>
                    <a:ext uri="{9D8B030D-6E8A-4147-A177-3AD203B41FA5}">
                      <a16:colId xmlns="" xmlns:a16="http://schemas.microsoft.com/office/drawing/2014/main" val="960009268"/>
                    </a:ext>
                  </a:extLst>
                </a:gridCol>
                <a:gridCol w="1650304">
                  <a:extLst>
                    <a:ext uri="{9D8B030D-6E8A-4147-A177-3AD203B41FA5}">
                      <a16:colId xmlns="" xmlns:a16="http://schemas.microsoft.com/office/drawing/2014/main" val="770037360"/>
                    </a:ext>
                  </a:extLst>
                </a:gridCol>
                <a:gridCol w="1650304">
                  <a:extLst>
                    <a:ext uri="{9D8B030D-6E8A-4147-A177-3AD203B41FA5}">
                      <a16:colId xmlns="" xmlns:a16="http://schemas.microsoft.com/office/drawing/2014/main" val="3879841513"/>
                    </a:ext>
                  </a:extLst>
                </a:gridCol>
                <a:gridCol w="1650304">
                  <a:extLst>
                    <a:ext uri="{9D8B030D-6E8A-4147-A177-3AD203B41FA5}">
                      <a16:colId xmlns="" xmlns:a16="http://schemas.microsoft.com/office/drawing/2014/main" val="51580038"/>
                    </a:ext>
                  </a:extLst>
                </a:gridCol>
              </a:tblGrid>
              <a:tr h="554369">
                <a:tc>
                  <a:txBody>
                    <a:bodyPr/>
                    <a:lstStyle/>
                    <a:p>
                      <a:pPr algn="ctr"/>
                      <a:r>
                        <a:rPr lang="en-GB" b="1" baseline="0" dirty="0" smtClean="0"/>
                        <a:t>Science Focus</a:t>
                      </a:r>
                      <a:endParaRPr lang="en-GB" b="1" dirty="0"/>
                    </a:p>
                  </a:txBody>
                  <a:tcPr/>
                </a:tc>
                <a:tc>
                  <a:txBody>
                    <a:bodyPr/>
                    <a:lstStyle/>
                    <a:p>
                      <a:pPr algn="ctr"/>
                      <a:r>
                        <a:rPr lang="en-GB" b="1" dirty="0" smtClean="0"/>
                        <a:t>Evolution and Inheritance </a:t>
                      </a:r>
                      <a:endParaRPr lang="en-GB" b="1" dirty="0"/>
                    </a:p>
                  </a:txBody>
                  <a:tcPr>
                    <a:noFill/>
                  </a:tcPr>
                </a:tc>
                <a:tc>
                  <a:txBody>
                    <a:bodyPr/>
                    <a:lstStyle/>
                    <a:p>
                      <a:pPr algn="ctr"/>
                      <a:r>
                        <a:rPr lang="en-GB" b="1" dirty="0" smtClean="0"/>
                        <a:t>Year</a:t>
                      </a:r>
                      <a:r>
                        <a:rPr lang="en-GB" b="1" baseline="0" dirty="0" smtClean="0"/>
                        <a:t> 6</a:t>
                      </a:r>
                      <a:endParaRPr lang="en-GB" b="1" dirty="0"/>
                    </a:p>
                  </a:txBody>
                  <a:tcPr/>
                </a:tc>
                <a:tc>
                  <a:txBody>
                    <a:bodyPr/>
                    <a:lstStyle/>
                    <a:p>
                      <a:pPr algn="ctr"/>
                      <a:r>
                        <a:rPr lang="en-GB" b="1" smtClean="0"/>
                        <a:t>Spring 2</a:t>
                      </a:r>
                      <a:endParaRPr lang="en-GB" b="1" dirty="0"/>
                    </a:p>
                  </a:txBody>
                  <a:tcPr/>
                </a:tc>
                <a:extLst>
                  <a:ext uri="{0D108BD9-81ED-4DB2-BD59-A6C34878D82A}">
                    <a16:rowId xmlns="" xmlns:a16="http://schemas.microsoft.com/office/drawing/2014/main" val="3975170719"/>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1350802561"/>
              </p:ext>
            </p:extLst>
          </p:nvPr>
        </p:nvGraphicFramePr>
        <p:xfrm>
          <a:off x="171450" y="6347460"/>
          <a:ext cx="3133725" cy="3364719"/>
        </p:xfrm>
        <a:graphic>
          <a:graphicData uri="http://schemas.openxmlformats.org/drawingml/2006/table">
            <a:tbl>
              <a:tblPr firstRow="1" bandRow="1">
                <a:tableStyleId>{5940675A-B579-460E-94D1-54222C63F5DA}</a:tableStyleId>
              </a:tblPr>
              <a:tblGrid>
                <a:gridCol w="3133725">
                  <a:extLst>
                    <a:ext uri="{9D8B030D-6E8A-4147-A177-3AD203B41FA5}">
                      <a16:colId xmlns="" xmlns:a16="http://schemas.microsoft.com/office/drawing/2014/main" val="754516515"/>
                    </a:ext>
                  </a:extLst>
                </a:gridCol>
              </a:tblGrid>
              <a:tr h="393918">
                <a:tc>
                  <a:txBody>
                    <a:bodyPr/>
                    <a:lstStyle/>
                    <a:p>
                      <a:pPr algn="ctr"/>
                      <a:r>
                        <a:rPr lang="en-GB" b="1" dirty="0" smtClean="0"/>
                        <a:t>Diagrams and Symbols</a:t>
                      </a:r>
                      <a:endParaRPr lang="en-GB" b="1" dirty="0"/>
                    </a:p>
                  </a:txBody>
                  <a:tcPr>
                    <a:solidFill>
                      <a:srgbClr val="92D050"/>
                    </a:solidFill>
                  </a:tcPr>
                </a:tc>
                <a:extLst>
                  <a:ext uri="{0D108BD9-81ED-4DB2-BD59-A6C34878D82A}">
                    <a16:rowId xmlns="" xmlns:a16="http://schemas.microsoft.com/office/drawing/2014/main" val="3315443936"/>
                  </a:ext>
                </a:extLst>
              </a:tr>
              <a:tr h="2970801">
                <a:tc>
                  <a:txBody>
                    <a:bodyPr/>
                    <a:lstStyle/>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txBody>
                  <a:tcPr/>
                </a:tc>
                <a:extLst>
                  <a:ext uri="{0D108BD9-81ED-4DB2-BD59-A6C34878D82A}">
                    <a16:rowId xmlns="" xmlns:a16="http://schemas.microsoft.com/office/drawing/2014/main" val="1208927862"/>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1418374115"/>
              </p:ext>
            </p:extLst>
          </p:nvPr>
        </p:nvGraphicFramePr>
        <p:xfrm>
          <a:off x="3423278" y="3334698"/>
          <a:ext cx="3267399" cy="4790127"/>
        </p:xfrm>
        <a:graphic>
          <a:graphicData uri="http://schemas.openxmlformats.org/drawingml/2006/table">
            <a:tbl>
              <a:tblPr firstRow="1" bandRow="1">
                <a:tableStyleId>{5940675A-B579-460E-94D1-54222C63F5DA}</a:tableStyleId>
              </a:tblPr>
              <a:tblGrid>
                <a:gridCol w="996526">
                  <a:extLst>
                    <a:ext uri="{9D8B030D-6E8A-4147-A177-3AD203B41FA5}">
                      <a16:colId xmlns="" xmlns:a16="http://schemas.microsoft.com/office/drawing/2014/main" val="754516515"/>
                    </a:ext>
                  </a:extLst>
                </a:gridCol>
                <a:gridCol w="2270873">
                  <a:extLst>
                    <a:ext uri="{9D8B030D-6E8A-4147-A177-3AD203B41FA5}">
                      <a16:colId xmlns="" xmlns:a16="http://schemas.microsoft.com/office/drawing/2014/main" val="751772659"/>
                    </a:ext>
                  </a:extLst>
                </a:gridCol>
              </a:tblGrid>
              <a:tr h="291688">
                <a:tc gridSpan="2">
                  <a:txBody>
                    <a:bodyPr/>
                    <a:lstStyle/>
                    <a:p>
                      <a:pPr algn="ctr"/>
                      <a:r>
                        <a:rPr lang="en-GB" b="1" dirty="0" smtClean="0"/>
                        <a:t>What?</a:t>
                      </a:r>
                      <a:r>
                        <a:rPr lang="en-GB" b="1" baseline="0" dirty="0" smtClean="0"/>
                        <a:t> (Key vocab)</a:t>
                      </a:r>
                      <a:endParaRPr lang="en-GB" b="1" dirty="0"/>
                    </a:p>
                  </a:txBody>
                  <a:tcPr>
                    <a:solidFill>
                      <a:srgbClr val="92D050"/>
                    </a:solidFill>
                  </a:tcPr>
                </a:tc>
                <a:tc hMerge="1">
                  <a:txBody>
                    <a:bodyPr/>
                    <a:lstStyle/>
                    <a:p>
                      <a:endParaRPr lang="en-GB"/>
                    </a:p>
                  </a:txBody>
                  <a:tcPr/>
                </a:tc>
                <a:extLst>
                  <a:ext uri="{0D108BD9-81ED-4DB2-BD59-A6C34878D82A}">
                    <a16:rowId xmlns="" xmlns:a16="http://schemas.microsoft.com/office/drawing/2014/main" val="3315443936"/>
                  </a:ext>
                </a:extLst>
              </a:tr>
              <a:tr h="291688">
                <a:tc>
                  <a:txBody>
                    <a:bodyPr/>
                    <a:lstStyle/>
                    <a:p>
                      <a:pPr algn="ctr"/>
                      <a:r>
                        <a:rPr lang="en-GB" b="1" dirty="0" smtClean="0"/>
                        <a:t>Spelling</a:t>
                      </a:r>
                      <a:endParaRPr lang="en-GB" b="1" dirty="0"/>
                    </a:p>
                  </a:txBody>
                  <a:tcPr>
                    <a:solidFill>
                      <a:srgbClr val="92D050"/>
                    </a:solidFill>
                  </a:tcPr>
                </a:tc>
                <a:tc>
                  <a:txBody>
                    <a:bodyPr/>
                    <a:lstStyle/>
                    <a:p>
                      <a:pPr algn="ctr"/>
                      <a:r>
                        <a:rPr lang="en-GB" b="1" dirty="0" smtClean="0"/>
                        <a:t>Definition</a:t>
                      </a:r>
                      <a:endParaRPr lang="en-GB" b="1" dirty="0"/>
                    </a:p>
                  </a:txBody>
                  <a:tcPr>
                    <a:solidFill>
                      <a:srgbClr val="92D050"/>
                    </a:solidFill>
                  </a:tcPr>
                </a:tc>
                <a:extLst>
                  <a:ext uri="{0D108BD9-81ED-4DB2-BD59-A6C34878D82A}">
                    <a16:rowId xmlns="" xmlns:a16="http://schemas.microsoft.com/office/drawing/2014/main" val="1208927862"/>
                  </a:ext>
                </a:extLst>
              </a:tr>
              <a:tr h="538502">
                <a:tc>
                  <a:txBody>
                    <a:bodyPr/>
                    <a:lstStyle/>
                    <a:p>
                      <a:pPr algn="ctr"/>
                      <a:r>
                        <a:rPr lang="en-GB" sz="1000" b="1" dirty="0" smtClean="0"/>
                        <a:t>Adaptation</a:t>
                      </a:r>
                      <a:endParaRPr lang="en-GB" sz="1000" b="1" dirty="0"/>
                    </a:p>
                  </a:txBody>
                  <a:tcPr/>
                </a:tc>
                <a:tc>
                  <a:txBody>
                    <a:bodyPr/>
                    <a:lstStyle/>
                    <a:p>
                      <a:pPr algn="ctr"/>
                      <a:r>
                        <a:rPr lang="en-GB" sz="1000" i="0" dirty="0" smtClean="0"/>
                        <a:t>The process of change so that an organism or species can become</a:t>
                      </a:r>
                      <a:r>
                        <a:rPr lang="en-GB" sz="1000" i="0" baseline="0" dirty="0" smtClean="0"/>
                        <a:t> better suited to their environment.</a:t>
                      </a:r>
                      <a:endParaRPr lang="en-GB" sz="1000" i="0" dirty="0"/>
                    </a:p>
                  </a:txBody>
                  <a:tcPr/>
                </a:tc>
                <a:extLst>
                  <a:ext uri="{0D108BD9-81ED-4DB2-BD59-A6C34878D82A}">
                    <a16:rowId xmlns="" xmlns:a16="http://schemas.microsoft.com/office/drawing/2014/main" val="689411962"/>
                  </a:ext>
                </a:extLst>
              </a:tr>
              <a:tr h="469729">
                <a:tc>
                  <a:txBody>
                    <a:bodyPr/>
                    <a:lstStyle/>
                    <a:p>
                      <a:pPr algn="ctr"/>
                      <a:r>
                        <a:rPr lang="en-GB" sz="1000" b="1" dirty="0" smtClean="0"/>
                        <a:t>Environment</a:t>
                      </a:r>
                      <a:endParaRPr lang="en-GB" sz="1000" b="1" dirty="0"/>
                    </a:p>
                  </a:txBody>
                  <a:tcPr/>
                </a:tc>
                <a:tc>
                  <a:txBody>
                    <a:bodyPr/>
                    <a:lstStyle/>
                    <a:p>
                      <a:pPr algn="ctr"/>
                      <a:r>
                        <a:rPr lang="en-GB" sz="1000" i="0" dirty="0" smtClean="0"/>
                        <a:t>The surroundings</a:t>
                      </a:r>
                      <a:r>
                        <a:rPr lang="en-GB" sz="1000" i="0" baseline="0" dirty="0" smtClean="0"/>
                        <a:t> or conditions in which a person, animal, or plant lives. </a:t>
                      </a:r>
                      <a:endParaRPr lang="en-GB" sz="1000" i="0" dirty="0"/>
                    </a:p>
                  </a:txBody>
                  <a:tcPr/>
                </a:tc>
                <a:extLst>
                  <a:ext uri="{0D108BD9-81ED-4DB2-BD59-A6C34878D82A}">
                    <a16:rowId xmlns="" xmlns:a16="http://schemas.microsoft.com/office/drawing/2014/main" val="1769763709"/>
                  </a:ext>
                </a:extLst>
              </a:tr>
              <a:tr h="538502">
                <a:tc>
                  <a:txBody>
                    <a:bodyPr/>
                    <a:lstStyle/>
                    <a:p>
                      <a:pPr algn="ctr"/>
                      <a:r>
                        <a:rPr lang="en-GB" sz="1000" b="1" dirty="0" smtClean="0"/>
                        <a:t>Evolution</a:t>
                      </a:r>
                      <a:endParaRPr lang="en-GB" sz="1000" b="1" dirty="0"/>
                    </a:p>
                  </a:txBody>
                  <a:tcPr/>
                </a:tc>
                <a:tc>
                  <a:txBody>
                    <a:bodyPr/>
                    <a:lstStyle/>
                    <a:p>
                      <a:pPr algn="ctr"/>
                      <a:r>
                        <a:rPr lang="en-GB" sz="1000" i="0" dirty="0" smtClean="0"/>
                        <a:t>The process by which different kinds of living</a:t>
                      </a:r>
                      <a:r>
                        <a:rPr lang="en-GB" sz="1000" i="0" baseline="0" dirty="0" smtClean="0"/>
                        <a:t> organism are believed to have developed from earlier forms during the history of the Earth.</a:t>
                      </a:r>
                      <a:endParaRPr lang="en-GB" sz="1000" i="0" dirty="0"/>
                    </a:p>
                  </a:txBody>
                  <a:tcPr/>
                </a:tc>
                <a:extLst>
                  <a:ext uri="{0D108BD9-81ED-4DB2-BD59-A6C34878D82A}">
                    <a16:rowId xmlns="" xmlns:a16="http://schemas.microsoft.com/office/drawing/2014/main" val="1182001177"/>
                  </a:ext>
                </a:extLst>
              </a:tr>
              <a:tr h="412892">
                <a:tc>
                  <a:txBody>
                    <a:bodyPr/>
                    <a:lstStyle/>
                    <a:p>
                      <a:pPr algn="ctr"/>
                      <a:r>
                        <a:rPr lang="en-GB" sz="1000" b="1" dirty="0" smtClean="0"/>
                        <a:t>Fossil</a:t>
                      </a:r>
                      <a:endParaRPr lang="en-GB" sz="1000" b="1" dirty="0"/>
                    </a:p>
                  </a:txBody>
                  <a:tcPr/>
                </a:tc>
                <a:tc>
                  <a:txBody>
                    <a:bodyPr/>
                    <a:lstStyle/>
                    <a:p>
                      <a:pPr algn="ctr"/>
                      <a:r>
                        <a:rPr lang="en-GB" sz="1000" i="0" dirty="0" smtClean="0"/>
                        <a:t>The remains or impression of a prehistoric plant or</a:t>
                      </a:r>
                      <a:r>
                        <a:rPr lang="en-GB" sz="1000" i="0" baseline="0" dirty="0" smtClean="0"/>
                        <a:t> </a:t>
                      </a:r>
                      <a:r>
                        <a:rPr lang="en-GB" sz="1000" i="0" dirty="0" smtClean="0"/>
                        <a:t>animal embedded in rock</a:t>
                      </a:r>
                      <a:r>
                        <a:rPr lang="en-GB" sz="1000" i="0" baseline="0" dirty="0" smtClean="0"/>
                        <a:t> and preserved</a:t>
                      </a:r>
                      <a:r>
                        <a:rPr lang="en-GB" sz="1000" i="0" dirty="0" smtClean="0"/>
                        <a:t>.</a:t>
                      </a:r>
                      <a:r>
                        <a:rPr lang="en-GB" sz="1000" i="0" baseline="0" dirty="0" smtClean="0"/>
                        <a:t> </a:t>
                      </a:r>
                      <a:endParaRPr lang="en-GB" sz="1000" i="0" dirty="0"/>
                    </a:p>
                  </a:txBody>
                  <a:tcPr/>
                </a:tc>
                <a:extLst>
                  <a:ext uri="{0D108BD9-81ED-4DB2-BD59-A6C34878D82A}">
                    <a16:rowId xmlns="" xmlns:a16="http://schemas.microsoft.com/office/drawing/2014/main" val="3998611680"/>
                  </a:ext>
                </a:extLst>
              </a:tr>
              <a:tr h="412892">
                <a:tc>
                  <a:txBody>
                    <a:bodyPr/>
                    <a:lstStyle/>
                    <a:p>
                      <a:pPr algn="ctr"/>
                      <a:r>
                        <a:rPr lang="en-GB" sz="1000" b="1" dirty="0" smtClean="0"/>
                        <a:t>Inheritance</a:t>
                      </a:r>
                      <a:endParaRPr lang="en-GB" sz="1000" b="1" dirty="0"/>
                    </a:p>
                  </a:txBody>
                  <a:tcPr/>
                </a:tc>
                <a:tc>
                  <a:txBody>
                    <a:bodyPr/>
                    <a:lstStyle/>
                    <a:p>
                      <a:pPr algn="ctr"/>
                      <a:r>
                        <a:rPr lang="en-GB" sz="1000" i="0" dirty="0" smtClean="0"/>
                        <a:t>To gain a quality</a:t>
                      </a:r>
                      <a:r>
                        <a:rPr lang="en-GB" sz="1000" i="0" baseline="0" dirty="0" smtClean="0"/>
                        <a:t> or characteristic genetically from a parent or ancestor.</a:t>
                      </a:r>
                      <a:endParaRPr lang="en-GB" sz="1000" i="0" dirty="0"/>
                    </a:p>
                  </a:txBody>
                  <a:tcPr/>
                </a:tc>
                <a:extLst>
                  <a:ext uri="{0D108BD9-81ED-4DB2-BD59-A6C34878D82A}">
                    <a16:rowId xmlns="" xmlns:a16="http://schemas.microsoft.com/office/drawing/2014/main" val="3891053345"/>
                  </a:ext>
                </a:extLst>
              </a:tr>
              <a:tr h="388918">
                <a:tc>
                  <a:txBody>
                    <a:bodyPr/>
                    <a:lstStyle/>
                    <a:p>
                      <a:pPr algn="ctr"/>
                      <a:r>
                        <a:rPr lang="en-GB" sz="1000" b="1" dirty="0" smtClean="0"/>
                        <a:t>Offspring</a:t>
                      </a:r>
                      <a:endParaRPr lang="en-GB" sz="1000" b="1" dirty="0"/>
                    </a:p>
                  </a:txBody>
                  <a:tcPr/>
                </a:tc>
                <a:tc>
                  <a:txBody>
                    <a:bodyPr/>
                    <a:lstStyle/>
                    <a:p>
                      <a:pPr algn="ctr"/>
                      <a:r>
                        <a:rPr lang="en-GB" sz="1000" i="0" dirty="0" smtClean="0"/>
                        <a:t>A person’s child</a:t>
                      </a:r>
                      <a:r>
                        <a:rPr lang="en-GB" sz="1000" i="0" baseline="0" dirty="0" smtClean="0"/>
                        <a:t>/children or an animal’s young.</a:t>
                      </a:r>
                      <a:endParaRPr lang="en-GB" sz="1000" i="0" dirty="0"/>
                    </a:p>
                  </a:txBody>
                  <a:tcPr/>
                </a:tc>
                <a:extLst>
                  <a:ext uri="{0D108BD9-81ED-4DB2-BD59-A6C34878D82A}">
                    <a16:rowId xmlns="" xmlns:a16="http://schemas.microsoft.com/office/drawing/2014/main" val="1575472341"/>
                  </a:ext>
                </a:extLst>
              </a:tr>
              <a:tr h="292542">
                <a:tc>
                  <a:txBody>
                    <a:bodyPr/>
                    <a:lstStyle/>
                    <a:p>
                      <a:pPr algn="ctr"/>
                      <a:r>
                        <a:rPr lang="en-GB" sz="1000" b="1" dirty="0" smtClean="0"/>
                        <a:t>Selective</a:t>
                      </a:r>
                      <a:r>
                        <a:rPr lang="en-GB" sz="1000" b="1" baseline="0" dirty="0" smtClean="0"/>
                        <a:t> breeding</a:t>
                      </a:r>
                      <a:endParaRPr lang="en-GB" sz="1000" b="1" dirty="0" smtClean="0"/>
                    </a:p>
                  </a:txBody>
                  <a:tcPr/>
                </a:tc>
                <a:tc>
                  <a:txBody>
                    <a:bodyPr/>
                    <a:lstStyle/>
                    <a:p>
                      <a:pPr algn="ctr"/>
                      <a:r>
                        <a:rPr lang="en-GB" sz="1000" i="0" dirty="0" smtClean="0"/>
                        <a:t>The process by which</a:t>
                      </a:r>
                      <a:r>
                        <a:rPr lang="en-GB" sz="1000" i="0" baseline="0" dirty="0" smtClean="0"/>
                        <a:t> humans use animal breeding and plant breeding to develop selective characteristics by choosing particular animals and plants.</a:t>
                      </a:r>
                      <a:endParaRPr lang="en-GB" sz="1000" i="0" dirty="0"/>
                    </a:p>
                  </a:txBody>
                  <a:tcPr/>
                </a:tc>
                <a:extLst>
                  <a:ext uri="{0D108BD9-81ED-4DB2-BD59-A6C34878D82A}">
                    <a16:rowId xmlns="" xmlns:a16="http://schemas.microsoft.com/office/drawing/2014/main" val="601739907"/>
                  </a:ext>
                </a:extLst>
              </a:tr>
              <a:tr h="417546">
                <a:tc>
                  <a:txBody>
                    <a:bodyPr/>
                    <a:lstStyle/>
                    <a:p>
                      <a:pPr algn="ctr"/>
                      <a:r>
                        <a:rPr lang="en-GB" sz="1000" b="1" dirty="0" smtClean="0"/>
                        <a:t>Reproduction</a:t>
                      </a:r>
                      <a:endParaRPr lang="en-GB" sz="1000" b="1" dirty="0"/>
                    </a:p>
                  </a:txBody>
                  <a:tcPr/>
                </a:tc>
                <a:tc>
                  <a:txBody>
                    <a:bodyPr/>
                    <a:lstStyle/>
                    <a:p>
                      <a:pPr algn="ctr"/>
                      <a:r>
                        <a:rPr lang="en-GB" sz="1000" i="0" dirty="0" smtClean="0"/>
                        <a:t>The production of offspring</a:t>
                      </a:r>
                      <a:r>
                        <a:rPr lang="en-GB" sz="1000" i="0" baseline="0" dirty="0" smtClean="0"/>
                        <a:t> by a sexual or asexual process.</a:t>
                      </a:r>
                      <a:endParaRPr lang="en-GB" sz="1000" i="0" dirty="0"/>
                    </a:p>
                  </a:txBody>
                  <a:tcPr/>
                </a:tc>
                <a:extLst>
                  <a:ext uri="{0D108BD9-81ED-4DB2-BD59-A6C34878D82A}">
                    <a16:rowId xmlns="" xmlns:a16="http://schemas.microsoft.com/office/drawing/2014/main" val="1506044928"/>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3216544404"/>
              </p:ext>
            </p:extLst>
          </p:nvPr>
        </p:nvGraphicFramePr>
        <p:xfrm>
          <a:off x="173654" y="1120141"/>
          <a:ext cx="3155795" cy="5173980"/>
        </p:xfrm>
        <a:graphic>
          <a:graphicData uri="http://schemas.openxmlformats.org/drawingml/2006/table">
            <a:tbl>
              <a:tblPr firstRow="1" bandRow="1">
                <a:tableStyleId>{5940675A-B579-460E-94D1-54222C63F5DA}</a:tableStyleId>
              </a:tblPr>
              <a:tblGrid>
                <a:gridCol w="1093171">
                  <a:extLst>
                    <a:ext uri="{9D8B030D-6E8A-4147-A177-3AD203B41FA5}">
                      <a16:colId xmlns="" xmlns:a16="http://schemas.microsoft.com/office/drawing/2014/main" val="754516515"/>
                    </a:ext>
                  </a:extLst>
                </a:gridCol>
                <a:gridCol w="2062624">
                  <a:extLst>
                    <a:ext uri="{9D8B030D-6E8A-4147-A177-3AD203B41FA5}">
                      <a16:colId xmlns="" xmlns:a16="http://schemas.microsoft.com/office/drawing/2014/main" val="751772659"/>
                    </a:ext>
                  </a:extLst>
                </a:gridCol>
              </a:tblGrid>
              <a:tr h="290464">
                <a:tc gridSpan="2">
                  <a:txBody>
                    <a:bodyPr/>
                    <a:lstStyle/>
                    <a:p>
                      <a:pPr algn="ctr"/>
                      <a:r>
                        <a:rPr lang="en-GB" b="1" dirty="0" smtClean="0"/>
                        <a:t>What?</a:t>
                      </a:r>
                      <a:r>
                        <a:rPr lang="en-GB" b="1" baseline="0" dirty="0" smtClean="0"/>
                        <a:t> (Key Knowledge)</a:t>
                      </a:r>
                      <a:endParaRPr lang="en-GB" b="1" dirty="0"/>
                    </a:p>
                  </a:txBody>
                  <a:tcPr>
                    <a:solidFill>
                      <a:srgbClr val="92D050"/>
                    </a:solidFill>
                  </a:tcPr>
                </a:tc>
                <a:tc hMerge="1">
                  <a:txBody>
                    <a:bodyPr/>
                    <a:lstStyle/>
                    <a:p>
                      <a:endParaRPr lang="en-GB"/>
                    </a:p>
                  </a:txBody>
                  <a:tcPr/>
                </a:tc>
                <a:extLst>
                  <a:ext uri="{0D108BD9-81ED-4DB2-BD59-A6C34878D82A}">
                    <a16:rowId xmlns="" xmlns:a16="http://schemas.microsoft.com/office/drawing/2014/main" val="3315443936"/>
                  </a:ext>
                </a:extLst>
              </a:tr>
              <a:tr h="1027795">
                <a:tc>
                  <a:txBody>
                    <a:bodyPr/>
                    <a:lstStyle/>
                    <a:p>
                      <a:r>
                        <a:rPr lang="en-GB" sz="1100" dirty="0" smtClean="0"/>
                        <a:t>How</a:t>
                      </a:r>
                      <a:r>
                        <a:rPr lang="en-GB" sz="1100" baseline="0" dirty="0" smtClean="0"/>
                        <a:t> are fossils formed and why are they important?</a:t>
                      </a:r>
                      <a:endParaRPr lang="en-GB" sz="1100" dirty="0"/>
                    </a:p>
                  </a:txBody>
                  <a:tcPr/>
                </a:tc>
                <a:tc>
                  <a:txBody>
                    <a:bodyPr/>
                    <a:lstStyle/>
                    <a:p>
                      <a:r>
                        <a:rPr lang="en-GB" sz="900" b="0" i="0" kern="1200" dirty="0" smtClean="0">
                          <a:solidFill>
                            <a:schemeClr val="tx1"/>
                          </a:solidFill>
                          <a:effectLst/>
                          <a:latin typeface="+mn-lt"/>
                          <a:ea typeface="+mn-ea"/>
                          <a:cs typeface="+mn-cs"/>
                        </a:rPr>
                        <a:t>Fossils are found in sedimentary rocks. These rocks form layers so dead animals and plants can get trapped between the layers.</a:t>
                      </a:r>
                      <a:r>
                        <a:rPr lang="en-GB" sz="900" b="0" i="0" kern="1200" baseline="0" dirty="0" smtClean="0">
                          <a:solidFill>
                            <a:schemeClr val="tx1"/>
                          </a:solidFill>
                          <a:effectLst/>
                          <a:latin typeface="+mn-lt"/>
                          <a:ea typeface="+mn-ea"/>
                          <a:cs typeface="+mn-cs"/>
                        </a:rPr>
                        <a:t> When palaeontologists compare fossils to animals today, they can see similarities and identify relationships between them.</a:t>
                      </a:r>
                      <a:endParaRPr lang="en-GB" sz="1100" b="0" i="0" kern="1200" dirty="0" smtClean="0">
                        <a:solidFill>
                          <a:schemeClr val="tx1"/>
                        </a:solidFill>
                        <a:effectLst/>
                        <a:latin typeface="+mn-lt"/>
                        <a:ea typeface="+mn-ea"/>
                        <a:cs typeface="+mn-cs"/>
                      </a:endParaRPr>
                    </a:p>
                  </a:txBody>
                  <a:tcPr/>
                </a:tc>
                <a:extLst>
                  <a:ext uri="{0D108BD9-81ED-4DB2-BD59-A6C34878D82A}">
                    <a16:rowId xmlns="" xmlns:a16="http://schemas.microsoft.com/office/drawing/2014/main" val="1862795563"/>
                  </a:ext>
                </a:extLst>
              </a:tr>
              <a:tr h="1161855">
                <a:tc>
                  <a:txBody>
                    <a:bodyPr/>
                    <a:lstStyle/>
                    <a:p>
                      <a:r>
                        <a:rPr lang="en-GB" sz="1100" baseline="0" dirty="0" smtClean="0">
                          <a:solidFill>
                            <a:schemeClr val="tx1"/>
                          </a:solidFill>
                        </a:rPr>
                        <a:t>What influences our characteristics? </a:t>
                      </a:r>
                      <a:endParaRPr lang="en-GB" sz="1100" dirty="0">
                        <a:solidFill>
                          <a:schemeClr val="tx1"/>
                        </a:solidFill>
                      </a:endParaRPr>
                    </a:p>
                  </a:txBody>
                  <a:tcPr/>
                </a:tc>
                <a:tc>
                  <a:txBody>
                    <a:bodyPr/>
                    <a:lstStyle/>
                    <a:p>
                      <a:r>
                        <a:rPr lang="en-GB" sz="900" b="0" i="0" u="none" strike="noStrike" kern="1200" baseline="0" dirty="0" smtClean="0">
                          <a:solidFill>
                            <a:schemeClr val="tx1"/>
                          </a:solidFill>
                          <a:latin typeface="+mn-lt"/>
                          <a:ea typeface="+mn-ea"/>
                          <a:cs typeface="+mn-cs"/>
                        </a:rPr>
                        <a:t>Some characteristics are inherited from our parents through our genes (e.g. eye colour, hair colour) while other characteristics come from choices we make and the way that we live, such as where we live, the food we eat or</a:t>
                      </a:r>
                    </a:p>
                    <a:p>
                      <a:r>
                        <a:rPr lang="en-GB" sz="900" b="0" i="0" u="none" strike="noStrike" kern="1200" baseline="0" dirty="0" smtClean="0">
                          <a:solidFill>
                            <a:schemeClr val="tx1"/>
                          </a:solidFill>
                          <a:latin typeface="+mn-lt"/>
                          <a:ea typeface="+mn-ea"/>
                          <a:cs typeface="+mn-cs"/>
                        </a:rPr>
                        <a:t>exercise we take (environmental</a:t>
                      </a:r>
                    </a:p>
                    <a:p>
                      <a:r>
                        <a:rPr lang="en-GB" sz="900" b="0" i="0" u="none" strike="noStrike" kern="1200" baseline="0" dirty="0" smtClean="0">
                          <a:solidFill>
                            <a:schemeClr val="tx1"/>
                          </a:solidFill>
                          <a:latin typeface="+mn-lt"/>
                          <a:ea typeface="+mn-ea"/>
                          <a:cs typeface="+mn-cs"/>
                        </a:rPr>
                        <a:t>characteristics).</a:t>
                      </a:r>
                      <a:endParaRPr lang="en-GB" sz="900" dirty="0"/>
                    </a:p>
                  </a:txBody>
                  <a:tcPr/>
                </a:tc>
                <a:extLst>
                  <a:ext uri="{0D108BD9-81ED-4DB2-BD59-A6C34878D82A}">
                    <a16:rowId xmlns="" xmlns:a16="http://schemas.microsoft.com/office/drawing/2014/main" val="3790129666"/>
                  </a:ext>
                </a:extLst>
              </a:tr>
              <a:tr h="744779">
                <a:tc>
                  <a:txBody>
                    <a:bodyPr/>
                    <a:lstStyle/>
                    <a:p>
                      <a:r>
                        <a:rPr lang="en-GB" sz="1100" dirty="0" smtClean="0">
                          <a:solidFill>
                            <a:schemeClr val="tx1"/>
                          </a:solidFill>
                          <a:latin typeface="+mn-lt"/>
                        </a:rPr>
                        <a:t>Why</a:t>
                      </a:r>
                      <a:r>
                        <a:rPr lang="en-GB" sz="1100" baseline="0" dirty="0" smtClean="0">
                          <a:solidFill>
                            <a:schemeClr val="tx1"/>
                          </a:solidFill>
                          <a:latin typeface="+mn-lt"/>
                        </a:rPr>
                        <a:t> is adaptation an important process?</a:t>
                      </a:r>
                      <a:endParaRPr lang="en-GB" sz="1100" dirty="0">
                        <a:solidFill>
                          <a:schemeClr val="tx1"/>
                        </a:solidFill>
                        <a:latin typeface="+mn-lt"/>
                      </a:endParaRPr>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900" dirty="0" smtClean="0">
                          <a:latin typeface="+mn-lt"/>
                        </a:rPr>
                        <a:t>Some animals have changed over</a:t>
                      </a:r>
                      <a:r>
                        <a:rPr lang="en-GB" sz="900" baseline="0" dirty="0" smtClean="0">
                          <a:latin typeface="+mn-lt"/>
                        </a:rPr>
                        <a:t> time to suit their habitat. Adapting to suit a particular environment is essential because it helps the animal to survive.</a:t>
                      </a:r>
                      <a:endParaRPr lang="en-GB" sz="900" dirty="0">
                        <a:latin typeface="+mn-lt"/>
                      </a:endParaRPr>
                    </a:p>
                  </a:txBody>
                  <a:tcPr/>
                </a:tc>
                <a:extLst>
                  <a:ext uri="{0D108BD9-81ED-4DB2-BD59-A6C34878D82A}">
                    <a16:rowId xmlns="" xmlns:a16="http://schemas.microsoft.com/office/drawing/2014/main" val="689411962"/>
                  </a:ext>
                </a:extLst>
              </a:tr>
              <a:tr h="1846218">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100" baseline="0" dirty="0" smtClean="0">
                          <a:solidFill>
                            <a:schemeClr val="tx1"/>
                          </a:solidFill>
                          <a:latin typeface="+mn-lt"/>
                        </a:rPr>
                        <a:t>Why</a:t>
                      </a:r>
                      <a:r>
                        <a:rPr lang="en-GB" sz="1100" dirty="0" smtClean="0">
                          <a:solidFill>
                            <a:schemeClr val="tx1"/>
                          </a:solidFill>
                          <a:latin typeface="+mn-lt"/>
                        </a:rPr>
                        <a:t> does evolution occur?</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GB" sz="1100" dirty="0"/>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900" dirty="0" smtClean="0">
                          <a:latin typeface="+mn-lt"/>
                        </a:rPr>
                        <a:t>Evolution occurs</a:t>
                      </a:r>
                      <a:r>
                        <a:rPr lang="en-GB" sz="900" baseline="0" dirty="0" smtClean="0">
                          <a:latin typeface="+mn-lt"/>
                        </a:rPr>
                        <a:t> when there is competition to survive (natural selection). </a:t>
                      </a:r>
                      <a:r>
                        <a:rPr lang="en-GB" sz="900" kern="1200" dirty="0" smtClean="0">
                          <a:solidFill>
                            <a:schemeClr val="tx1"/>
                          </a:solidFill>
                          <a:effectLst/>
                          <a:latin typeface="+mn-lt"/>
                          <a:ea typeface="+mn-ea"/>
                          <a:cs typeface="+mn-cs"/>
                        </a:rPr>
                        <a:t>The winners are those who best adapt as they are more likely to reproduce and pass on their useful characteristics. Whereas, individuals that are poorly adapted are less likely to survive and therefore their characteristics are not as likely to be inherited. Over time, the characteristics that help survival become more common and a species gradually changes.</a:t>
                      </a:r>
                    </a:p>
                  </a:txBody>
                  <a:tcPr/>
                </a:tc>
                <a:extLst>
                  <a:ext uri="{0D108BD9-81ED-4DB2-BD59-A6C34878D82A}">
                    <a16:rowId xmlns="" xmlns:a16="http://schemas.microsoft.com/office/drawing/2014/main" val="1769763709"/>
                  </a:ext>
                </a:extLst>
              </a:tr>
            </a:tbl>
          </a:graphicData>
        </a:graphic>
      </p:graphicFrame>
      <p:graphicFrame>
        <p:nvGraphicFramePr>
          <p:cNvPr id="13" name="Table 12"/>
          <p:cNvGraphicFramePr>
            <a:graphicFrameLocks noGrp="1"/>
          </p:cNvGraphicFramePr>
          <p:nvPr>
            <p:extLst>
              <p:ext uri="{D42A27DB-BD31-4B8C-83A1-F6EECF244321}">
                <p14:modId xmlns:p14="http://schemas.microsoft.com/office/powerpoint/2010/main" val="3134586690"/>
              </p:ext>
            </p:extLst>
          </p:nvPr>
        </p:nvGraphicFramePr>
        <p:xfrm>
          <a:off x="3419475" y="8181975"/>
          <a:ext cx="3271202" cy="1533525"/>
        </p:xfrm>
        <a:graphic>
          <a:graphicData uri="http://schemas.openxmlformats.org/drawingml/2006/table">
            <a:tbl>
              <a:tblPr firstRow="1" bandRow="1">
                <a:tableStyleId>{5940675A-B579-460E-94D1-54222C63F5DA}</a:tableStyleId>
              </a:tblPr>
              <a:tblGrid>
                <a:gridCol w="3271202">
                  <a:extLst>
                    <a:ext uri="{9D8B030D-6E8A-4147-A177-3AD203B41FA5}">
                      <a16:colId xmlns="" xmlns:a16="http://schemas.microsoft.com/office/drawing/2014/main" val="754516515"/>
                    </a:ext>
                  </a:extLst>
                </a:gridCol>
              </a:tblGrid>
              <a:tr h="348123">
                <a:tc>
                  <a:txBody>
                    <a:bodyPr/>
                    <a:lstStyle/>
                    <a:p>
                      <a:pPr algn="ctr"/>
                      <a:r>
                        <a:rPr lang="en-GB" b="1" dirty="0" smtClean="0"/>
                        <a:t>Possible</a:t>
                      </a:r>
                      <a:r>
                        <a:rPr lang="en-GB" b="1" baseline="0" dirty="0" smtClean="0"/>
                        <a:t> Experiences</a:t>
                      </a:r>
                      <a:endParaRPr lang="en-GB" b="1" dirty="0"/>
                    </a:p>
                  </a:txBody>
                  <a:tcPr>
                    <a:solidFill>
                      <a:srgbClr val="92D050"/>
                    </a:solidFill>
                  </a:tcPr>
                </a:tc>
                <a:extLst>
                  <a:ext uri="{0D108BD9-81ED-4DB2-BD59-A6C34878D82A}">
                    <a16:rowId xmlns="" xmlns:a16="http://schemas.microsoft.com/office/drawing/2014/main" val="3315443936"/>
                  </a:ext>
                </a:extLst>
              </a:tr>
              <a:tr h="1185402">
                <a:tc>
                  <a:txBody>
                    <a:bodyPr/>
                    <a:lstStyle/>
                    <a:p>
                      <a:pPr marL="171450" indent="-171450" algn="l">
                        <a:buFont typeface="Arial" panose="020B0604020202020204" pitchFamily="34" charset="0"/>
                        <a:buChar char="•"/>
                      </a:pPr>
                      <a:r>
                        <a:rPr lang="en-GB" sz="1100" dirty="0" smtClean="0">
                          <a:latin typeface="+mn-lt"/>
                        </a:rPr>
                        <a:t>Using real</a:t>
                      </a:r>
                      <a:r>
                        <a:rPr lang="en-GB" sz="1100" baseline="0" dirty="0" smtClean="0">
                          <a:latin typeface="+mn-lt"/>
                        </a:rPr>
                        <a:t> life fossils to explore the past.</a:t>
                      </a:r>
                    </a:p>
                    <a:p>
                      <a:pPr marL="171450" indent="-171450" algn="l">
                        <a:buFont typeface="Arial" panose="020B0604020202020204" pitchFamily="34" charset="0"/>
                        <a:buChar char="•"/>
                      </a:pPr>
                      <a:r>
                        <a:rPr lang="en-GB" sz="1100" kern="1200" baseline="0" dirty="0" smtClean="0">
                          <a:solidFill>
                            <a:schemeClr val="tx1"/>
                          </a:solidFill>
                          <a:effectLst/>
                          <a:latin typeface="+mn-lt"/>
                          <a:ea typeface="+mn-ea"/>
                          <a:cs typeface="+mn-cs"/>
                        </a:rPr>
                        <a:t>Constructing a family tree to explore traits that have been inherited. </a:t>
                      </a:r>
                    </a:p>
                    <a:p>
                      <a:pPr marL="171450" indent="-171450" algn="l">
                        <a:buFont typeface="Arial" panose="020B0604020202020204" pitchFamily="34" charset="0"/>
                        <a:buChar char="•"/>
                      </a:pPr>
                      <a:r>
                        <a:rPr lang="en-GB" sz="1100" kern="1200" baseline="0" dirty="0" smtClean="0">
                          <a:solidFill>
                            <a:schemeClr val="tx1"/>
                          </a:solidFill>
                          <a:effectLst/>
                          <a:latin typeface="+mn-lt"/>
                          <a:ea typeface="+mn-ea"/>
                          <a:cs typeface="+mn-cs"/>
                        </a:rPr>
                        <a:t>Visiting a wildlife park/reserve to investigate how animals have evolved and adapted in order to become more suited to their environment.</a:t>
                      </a:r>
                      <a:endParaRPr lang="en-GB" sz="1100" baseline="0" dirty="0" smtClean="0">
                        <a:latin typeface="+mn-lt"/>
                      </a:endParaRPr>
                    </a:p>
                  </a:txBody>
                  <a:tcPr/>
                </a:tc>
                <a:extLst>
                  <a:ext uri="{0D108BD9-81ED-4DB2-BD59-A6C34878D82A}">
                    <a16:rowId xmlns="" xmlns:a16="http://schemas.microsoft.com/office/drawing/2014/main" val="1862795563"/>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2549418686"/>
              </p:ext>
            </p:extLst>
          </p:nvPr>
        </p:nvGraphicFramePr>
        <p:xfrm>
          <a:off x="3435891" y="1162050"/>
          <a:ext cx="3254786" cy="2087106"/>
        </p:xfrm>
        <a:graphic>
          <a:graphicData uri="http://schemas.openxmlformats.org/drawingml/2006/table">
            <a:tbl>
              <a:tblPr firstRow="1" bandRow="1">
                <a:tableStyleId>{5940675A-B579-460E-94D1-54222C63F5DA}</a:tableStyleId>
              </a:tblPr>
              <a:tblGrid>
                <a:gridCol w="3254786">
                  <a:extLst>
                    <a:ext uri="{9D8B030D-6E8A-4147-A177-3AD203B41FA5}">
                      <a16:colId xmlns="" xmlns:a16="http://schemas.microsoft.com/office/drawing/2014/main" val="754516515"/>
                    </a:ext>
                  </a:extLst>
                </a:gridCol>
              </a:tblGrid>
              <a:tr h="248424">
                <a:tc>
                  <a:txBody>
                    <a:bodyPr/>
                    <a:lstStyle/>
                    <a:p>
                      <a:pPr algn="ctr"/>
                      <a:r>
                        <a:rPr lang="en-GB" sz="1350" b="1" dirty="0" smtClean="0"/>
                        <a:t>Statutory Requirements</a:t>
                      </a:r>
                      <a:endParaRPr lang="en-GB" sz="1350" b="1" dirty="0"/>
                    </a:p>
                  </a:txBody>
                  <a:tcPr>
                    <a:solidFill>
                      <a:srgbClr val="92D050"/>
                    </a:solidFill>
                  </a:tcPr>
                </a:tc>
                <a:extLst>
                  <a:ext uri="{0D108BD9-81ED-4DB2-BD59-A6C34878D82A}">
                    <a16:rowId xmlns="" xmlns:a16="http://schemas.microsoft.com/office/drawing/2014/main" val="3315443936"/>
                  </a:ext>
                </a:extLst>
              </a:tr>
              <a:tr h="1789926">
                <a:tc>
                  <a:txBody>
                    <a:bodyPr/>
                    <a:lstStyle/>
                    <a:p>
                      <a:pPr marL="171450" marR="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kern="1200" baseline="0" dirty="0" smtClean="0">
                          <a:solidFill>
                            <a:schemeClr val="tx1"/>
                          </a:solidFill>
                          <a:effectLst/>
                          <a:latin typeface="+mn-lt"/>
                          <a:ea typeface="+mn-ea"/>
                          <a:cs typeface="+mn-cs"/>
                        </a:rPr>
                        <a:t>R</a:t>
                      </a:r>
                      <a:r>
                        <a:rPr lang="en-GB" sz="1050" kern="1200" dirty="0" smtClean="0">
                          <a:solidFill>
                            <a:schemeClr val="tx1"/>
                          </a:solidFill>
                          <a:effectLst/>
                          <a:latin typeface="+mn-lt"/>
                          <a:ea typeface="+mn-ea"/>
                          <a:cs typeface="+mn-cs"/>
                        </a:rPr>
                        <a:t>ecognise that living things have changed over time and that fossils provide information about living things that inhabited the Earth millions of years ago.</a:t>
                      </a:r>
                    </a:p>
                    <a:p>
                      <a:pPr marL="171450" marR="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kern="1200" dirty="0" smtClean="0">
                          <a:solidFill>
                            <a:schemeClr val="tx1"/>
                          </a:solidFill>
                          <a:effectLst/>
                          <a:latin typeface="+mn-lt"/>
                          <a:ea typeface="+mn-ea"/>
                          <a:cs typeface="+mn-cs"/>
                        </a:rPr>
                        <a:t>Recognise that living things produce offspring of the same kind, but normally offspring vary and are not identical to their parents.</a:t>
                      </a:r>
                    </a:p>
                    <a:p>
                      <a:pPr marL="171450" marR="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kern="1200" dirty="0" smtClean="0">
                          <a:solidFill>
                            <a:schemeClr val="tx1"/>
                          </a:solidFill>
                          <a:effectLst/>
                          <a:latin typeface="+mn-lt"/>
                          <a:ea typeface="+mn-ea"/>
                          <a:cs typeface="+mn-cs"/>
                        </a:rPr>
                        <a:t>To be able to identify how animals are adapted to suit their environment in different ways.</a:t>
                      </a:r>
                    </a:p>
                    <a:p>
                      <a:pPr marL="171450" marR="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kern="1200" dirty="0" smtClean="0">
                          <a:solidFill>
                            <a:schemeClr val="tx1"/>
                          </a:solidFill>
                          <a:effectLst/>
                          <a:latin typeface="+mn-lt"/>
                          <a:ea typeface="+mn-ea"/>
                          <a:cs typeface="+mn-cs"/>
                        </a:rPr>
                        <a:t>To recognise and understand that adaptation may lead to evolution.</a:t>
                      </a:r>
                    </a:p>
                  </a:txBody>
                  <a:tcPr/>
                </a:tc>
                <a:extLst>
                  <a:ext uri="{0D108BD9-81ED-4DB2-BD59-A6C34878D82A}">
                    <a16:rowId xmlns="" xmlns:a16="http://schemas.microsoft.com/office/drawing/2014/main" val="1208927862"/>
                  </a:ext>
                </a:extLst>
              </a:tr>
            </a:tbl>
          </a:graphicData>
        </a:graphic>
      </p:graphicFrame>
      <p:pic>
        <p:nvPicPr>
          <p:cNvPr id="11" name="Picture 10" descr="Image result for ks2 evolution"/>
          <p:cNvPicPr/>
          <p:nvPr/>
        </p:nvPicPr>
        <p:blipFill rotWithShape="1">
          <a:blip r:embed="rId2">
            <a:extLst>
              <a:ext uri="{28A0092B-C50C-407E-A947-70E740481C1C}">
                <a14:useLocalDpi xmlns:a14="http://schemas.microsoft.com/office/drawing/2010/main" val="0"/>
              </a:ext>
            </a:extLst>
          </a:blip>
          <a:srcRect t="21285" b="5162"/>
          <a:stretch/>
        </p:blipFill>
        <p:spPr bwMode="auto">
          <a:xfrm>
            <a:off x="419100" y="6791325"/>
            <a:ext cx="2681288" cy="1085850"/>
          </a:xfrm>
          <a:prstGeom prst="rect">
            <a:avLst/>
          </a:prstGeom>
          <a:noFill/>
          <a:ln>
            <a:noFill/>
          </a:ln>
          <a:extLst>
            <a:ext uri="{53640926-AAD7-44D8-BBD7-CCE9431645EC}">
              <a14:shadowObscured xmlns:a14="http://schemas.microsoft.com/office/drawing/2010/main"/>
            </a:ext>
          </a:extLst>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39320"/>
          <a:stretch/>
        </p:blipFill>
        <p:spPr>
          <a:xfrm>
            <a:off x="304799" y="8067676"/>
            <a:ext cx="2879691" cy="1520740"/>
          </a:xfrm>
          <a:prstGeom prst="rect">
            <a:avLst/>
          </a:prstGeom>
        </p:spPr>
      </p:pic>
      <p:pic>
        <p:nvPicPr>
          <p:cNvPr id="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4379" y="92776"/>
            <a:ext cx="6531429" cy="4225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1548578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593</TotalTime>
  <Words>506</Words>
  <Application>Microsoft Office PowerPoint</Application>
  <PresentationFormat>A4 Paper (210x297 mm)</PresentationFormat>
  <Paragraphs>49</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Midfield Primary School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M Koziol</dc:creator>
  <cp:lastModifiedBy>Liam Frost</cp:lastModifiedBy>
  <cp:revision>46</cp:revision>
  <cp:lastPrinted>2020-03-27T08:55:26Z</cp:lastPrinted>
  <dcterms:created xsi:type="dcterms:W3CDTF">2019-07-07T18:53:37Z</dcterms:created>
  <dcterms:modified xsi:type="dcterms:W3CDTF">2020-04-07T11:31:56Z</dcterms:modified>
</cp:coreProperties>
</file>