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-3120" y="45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1461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St Mary Cray Primary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5867414"/>
              </p:ext>
            </p:extLst>
          </p:nvPr>
        </p:nvGraphicFramePr>
        <p:xfrm>
          <a:off x="100209" y="576743"/>
          <a:ext cx="6601216" cy="50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xmlns="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xmlns="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xmlns="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xmlns="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RE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Christianity:</a:t>
                      </a:r>
                      <a:r>
                        <a:rPr lang="en-GB" b="1" baseline="0" dirty="0" smtClean="0"/>
                        <a:t> Mary, mother of Jesus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6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baseline="0" smtClean="0"/>
                        <a:t>Autumn 2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1265666"/>
              </p:ext>
            </p:extLst>
          </p:nvPr>
        </p:nvGraphicFramePr>
        <p:xfrm>
          <a:off x="169388" y="8555403"/>
          <a:ext cx="6511850" cy="12115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11850">
                  <a:extLst>
                    <a:ext uri="{9D8B030D-6E8A-4147-A177-3AD203B41FA5}">
                      <a16:colId xmlns:a16="http://schemas.microsoft.com/office/drawing/2014/main" xmlns="" val="75451651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Possible experiences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15443936"/>
                  </a:ext>
                </a:extLst>
              </a:tr>
              <a:tr h="79140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350" baseline="0" dirty="0" smtClean="0"/>
                        <a:t>Make a spider diagram to explain what attributes someone may have if they are chosen for something important.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350" baseline="0" dirty="0" smtClean="0"/>
                        <a:t>Visit local church and ask for bible passage references from the Priest to explain key concepts.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7531539"/>
              </p:ext>
            </p:extLst>
          </p:nvPr>
        </p:nvGraphicFramePr>
        <p:xfrm>
          <a:off x="3453279" y="4675146"/>
          <a:ext cx="3319398" cy="37208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xmlns="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xmlns="" val="751772659"/>
                    </a:ext>
                  </a:extLst>
                </a:gridCol>
              </a:tblGrid>
              <a:tr h="259186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15443936"/>
                  </a:ext>
                </a:extLst>
              </a:tr>
              <a:tr h="259186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08927862"/>
                  </a:ext>
                </a:extLst>
              </a:tr>
              <a:tr h="596792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incarnation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Incarnation</a:t>
                      </a: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central Christian doctrine that God became flesh, that God assumed a </a:t>
                      </a:r>
                      <a:r>
                        <a:rPr lang="en-GB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human nature</a:t>
                      </a: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and became a man in the form of Jesus Christ, the Son of God.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89411962"/>
                  </a:ext>
                </a:extLst>
              </a:tr>
              <a:tr h="46251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resurrection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Resurrection</a:t>
                      </a: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the rising from the dead of</a:t>
                      </a:r>
                      <a:r>
                        <a:rPr lang="en-GB" sz="12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en-GB" sz="1200" b="0" i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divine</a:t>
                      </a:r>
                      <a:r>
                        <a:rPr lang="en-GB" sz="1200" b="0" i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or </a:t>
                      </a:r>
                      <a:r>
                        <a:rPr lang="en-GB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human being</a:t>
                      </a:r>
                      <a:r>
                        <a:rPr lang="en-GB" sz="1200" b="0" i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who still retains </a:t>
                      </a: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 own personhood, or individuality, though the body may or may not be changed.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69763709"/>
                  </a:ext>
                </a:extLst>
              </a:tr>
              <a:tr h="474734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virgin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person who has never had sexual intercourse.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23907015"/>
                  </a:ext>
                </a:extLst>
              </a:tr>
              <a:tr h="259186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conceived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 become pregnant with a child.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4713070"/>
              </p:ext>
            </p:extLst>
          </p:nvPr>
        </p:nvGraphicFramePr>
        <p:xfrm>
          <a:off x="171461" y="1308206"/>
          <a:ext cx="3155796" cy="5189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3980">
                  <a:extLst>
                    <a:ext uri="{9D8B030D-6E8A-4147-A177-3AD203B41FA5}">
                      <a16:colId xmlns:a16="http://schemas.microsoft.com/office/drawing/2014/main" xmlns="" val="754516515"/>
                    </a:ext>
                  </a:extLst>
                </a:gridCol>
                <a:gridCol w="1911816">
                  <a:extLst>
                    <a:ext uri="{9D8B030D-6E8A-4147-A177-3AD203B41FA5}">
                      <a16:colId xmlns:a16="http://schemas.microsoft.com/office/drawing/2014/main" xmlns="" val="3656043737"/>
                    </a:ext>
                  </a:extLst>
                </a:gridCol>
              </a:tblGrid>
              <a:tr h="290409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15443936"/>
                  </a:ext>
                </a:extLst>
              </a:tr>
              <a:tr h="744638">
                <a:tc>
                  <a:txBody>
                    <a:bodyPr/>
                    <a:lstStyle/>
                    <a:p>
                      <a:pPr algn="l"/>
                      <a:r>
                        <a:rPr lang="en-GB" sz="1350" dirty="0" smtClean="0"/>
                        <a:t>Jesus Christ:</a:t>
                      </a:r>
                      <a:endParaRPr lang="en-GB" sz="13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0" dirty="0" smtClean="0"/>
                        <a:t>Main Christian belief that Jesus was born as son of God, but to the virgin Mary.</a:t>
                      </a:r>
                      <a:endParaRPr lang="en-GB" i="0" dirty="0"/>
                    </a:p>
                  </a:txBody>
                  <a:tcPr/>
                </a:tc>
              </a:tr>
              <a:tr h="744638">
                <a:tc>
                  <a:txBody>
                    <a:bodyPr/>
                    <a:lstStyle/>
                    <a:p>
                      <a:pPr algn="l"/>
                      <a:r>
                        <a:rPr lang="en-GB" sz="1350" dirty="0" smtClean="0"/>
                        <a:t>Why Mary was chosen:</a:t>
                      </a:r>
                      <a:endParaRPr lang="en-GB" sz="13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She was the ‘lord`s servant’, humble and ordinary – this symbolised</a:t>
                      </a:r>
                      <a:r>
                        <a:rPr lang="en-GB" baseline="0" dirty="0" smtClean="0"/>
                        <a:t> Jesus being pure and ‘for everyone’. </a:t>
                      </a:r>
                      <a:r>
                        <a:rPr lang="en-GB" i="1" baseline="0" dirty="0" smtClean="0"/>
                        <a:t>(Luke 1: 26-38)</a:t>
                      </a:r>
                    </a:p>
                    <a:p>
                      <a:r>
                        <a:rPr lang="en-GB" i="1" baseline="0" dirty="0" smtClean="0"/>
                        <a:t>(Luke 1: 47 -58)</a:t>
                      </a:r>
                      <a:endParaRPr lang="en-GB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62795563"/>
                  </a:ext>
                </a:extLst>
              </a:tr>
              <a:tr h="797044">
                <a:tc>
                  <a:txBody>
                    <a:bodyPr/>
                    <a:lstStyle/>
                    <a:p>
                      <a:r>
                        <a:rPr lang="en-GB" dirty="0" smtClean="0"/>
                        <a:t>Why it was important that she was a virgin: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Her being a virgin</a:t>
                      </a:r>
                      <a:r>
                        <a:rPr lang="en-GB" baseline="0" dirty="0" smtClean="0"/>
                        <a:t> indicated that Jesus was not merely human, but also God. (</a:t>
                      </a:r>
                      <a:r>
                        <a:rPr lang="en-GB" i="1" baseline="0" dirty="0" smtClean="0"/>
                        <a:t>John 1:14</a:t>
                      </a:r>
                      <a:r>
                        <a:rPr lang="en-GB" baseline="0" dirty="0" smtClean="0"/>
                        <a:t>)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90129666"/>
                  </a:ext>
                </a:extLst>
              </a:tr>
              <a:tr h="797044">
                <a:tc>
                  <a:txBody>
                    <a:bodyPr/>
                    <a:lstStyle/>
                    <a:p>
                      <a:r>
                        <a:rPr lang="en-GB" dirty="0" smtClean="0"/>
                        <a:t>Joseph`s reaction: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Joseph</a:t>
                      </a:r>
                      <a:r>
                        <a:rPr lang="en-GB" sz="135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originally wanted to call off the engagement as he felt that Mary had betrayed him - until the Angel Gabriel visited him. </a:t>
                      </a:r>
                      <a:r>
                        <a:rPr lang="en-GB" sz="1350" b="0" i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(Matthew 1: 18-25)</a:t>
                      </a:r>
                      <a:endParaRPr lang="en-GB" sz="1350" b="0" i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6324924"/>
              </p:ext>
            </p:extLst>
          </p:nvPr>
        </p:nvGraphicFramePr>
        <p:xfrm>
          <a:off x="3472069" y="1139098"/>
          <a:ext cx="3255743" cy="14947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5743">
                  <a:extLst>
                    <a:ext uri="{9D8B030D-6E8A-4147-A177-3AD203B41FA5}">
                      <a16:colId xmlns:a16="http://schemas.microsoft.com/office/drawing/2014/main" xmlns="" val="754516515"/>
                    </a:ext>
                  </a:extLst>
                </a:gridCol>
              </a:tblGrid>
              <a:tr h="187654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 smtClean="0"/>
                        <a:t>Attainment</a:t>
                      </a:r>
                      <a:r>
                        <a:rPr lang="en-GB" sz="1100" b="1" baseline="0" dirty="0" smtClean="0"/>
                        <a:t> Targets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15443936"/>
                  </a:ext>
                </a:extLst>
              </a:tr>
              <a:tr h="1235696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can make links between the virgin birth and Christian beliefs about </a:t>
                      </a: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incarnation.</a:t>
                      </a:r>
                      <a:endParaRPr lang="en-GB" sz="135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can explain my own response as to why Mary was chosen as Jesus` mother.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08927862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0053168"/>
              </p:ext>
            </p:extLst>
          </p:nvPr>
        </p:nvGraphicFramePr>
        <p:xfrm>
          <a:off x="3472069" y="2673315"/>
          <a:ext cx="3255743" cy="17907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5743">
                  <a:extLst>
                    <a:ext uri="{9D8B030D-6E8A-4147-A177-3AD203B41FA5}">
                      <a16:colId xmlns:a16="http://schemas.microsoft.com/office/drawing/2014/main" xmlns="" val="754516515"/>
                    </a:ext>
                  </a:extLst>
                </a:gridCol>
              </a:tblGrid>
              <a:tr h="237365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 smtClean="0"/>
                        <a:t>Key Questions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15443936"/>
                  </a:ext>
                </a:extLst>
              </a:tr>
              <a:tr h="1214753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Why was Jesus sent to Earth in this way rather than another?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Why was Mary chosen above all others?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Whilst respecting Christian`s views; how do I feel about the suggestion in the bible that Mary was a virgin?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08927862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220" y="119338"/>
            <a:ext cx="306018" cy="306018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93" y="6623668"/>
            <a:ext cx="3232298" cy="1153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7857460"/>
            <a:ext cx="33598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i="1" dirty="0" smtClean="0"/>
              <a:t>Mary is generally portrayed in art as innocent and pure;  and she is known </a:t>
            </a:r>
            <a:r>
              <a:rPr lang="en-GB" sz="1200" i="1" dirty="0"/>
              <a:t>by many different titles (Blessed Mother, </a:t>
            </a:r>
            <a:r>
              <a:rPr lang="en-GB" sz="1200" i="1" dirty="0" smtClean="0"/>
              <a:t>Maria, Madonna</a:t>
            </a:r>
            <a:r>
              <a:rPr lang="en-GB" sz="1200" i="1" dirty="0"/>
              <a:t>, Our Lady</a:t>
            </a:r>
            <a:r>
              <a:rPr lang="en-GB" sz="1200" i="1" dirty="0" smtClean="0"/>
              <a:t>).</a:t>
            </a:r>
            <a:endParaRPr lang="en-GB" sz="1200" i="1" dirty="0"/>
          </a:p>
        </p:txBody>
      </p:sp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809</TotalTime>
  <Words>346</Words>
  <Application>Microsoft Office PowerPoint</Application>
  <PresentationFormat>A4 Paper (210x297 mm)</PresentationFormat>
  <Paragraphs>37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Liam Frost</cp:lastModifiedBy>
  <cp:revision>87</cp:revision>
  <dcterms:created xsi:type="dcterms:W3CDTF">2019-07-07T18:53:37Z</dcterms:created>
  <dcterms:modified xsi:type="dcterms:W3CDTF">2020-04-09T09:21:52Z</dcterms:modified>
</cp:coreProperties>
</file>