
<file path=[Content_Types].xml><?xml version="1.0" encoding="utf-8"?>
<Types xmlns="http://schemas.openxmlformats.org/package/2006/content-types">
  <Default Extension="tmp" ContentType="image/png"/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</p:sldIdLst>
  <p:sldSz cx="6858000" cy="9906000" type="A4"/>
  <p:notesSz cx="6797675" cy="992663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312" autoAdjust="0"/>
  </p:normalViewPr>
  <p:slideViewPr>
    <p:cSldViewPr snapToGrid="0">
      <p:cViewPr varScale="1">
        <p:scale>
          <a:sx n="54" d="100"/>
          <a:sy n="54" d="100"/>
        </p:scale>
        <p:origin x="2501" y="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621191"/>
            <a:ext cx="5829300" cy="3448756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5202944"/>
            <a:ext cx="5143500" cy="2391656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02/12/2020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0941478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02/12/2020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196039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469624"/>
            <a:ext cx="5915025" cy="4120620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629226"/>
            <a:ext cx="5915025" cy="216693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02/12/2020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5913605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637014"/>
            <a:ext cx="2914650" cy="6285266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637014"/>
            <a:ext cx="2914650" cy="6285266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02/12/2020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4579152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618442"/>
            <a:ext cx="2901255" cy="5322183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428347"/>
            <a:ext cx="2915543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618442"/>
            <a:ext cx="2915543" cy="5322183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02/12/2020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4553418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02/12/2020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597709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02/12/2020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8235325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426283"/>
            <a:ext cx="3471863" cy="7039681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02/12/2020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9130672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426283"/>
            <a:ext cx="3471863" cy="7039681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02/12/2020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4824141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02/12/2020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5193802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527403"/>
            <a:ext cx="1478756" cy="8394877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527403"/>
            <a:ext cx="4350544" cy="8394877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02/12/2020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5216683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DA24398-1127-4BD9-BF3C-3D27B6A023B2}" type="datetimeFigureOut">
              <a:rPr lang="en-GB" smtClean="0"/>
              <a:t>02/12/2020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3749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tmp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24436" y="489556"/>
            <a:ext cx="6601216" cy="369332"/>
          </a:xfrm>
          <a:prstGeom prst="rect">
            <a:avLst/>
          </a:prstGeom>
          <a:noFill/>
          <a:ln w="38100"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/>
              <a:t>Midfield Primary School – Knowledge Organiser</a:t>
            </a:r>
            <a:endParaRPr lang="en-GB" dirty="0"/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13166627"/>
              </p:ext>
            </p:extLst>
          </p:nvPr>
        </p:nvGraphicFramePr>
        <p:xfrm>
          <a:off x="133917" y="129381"/>
          <a:ext cx="6625443" cy="30809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208481">
                  <a:extLst>
                    <a:ext uri="{9D8B030D-6E8A-4147-A177-3AD203B41FA5}">
                      <a16:colId xmlns:a16="http://schemas.microsoft.com/office/drawing/2014/main" val="960009268"/>
                    </a:ext>
                  </a:extLst>
                </a:gridCol>
                <a:gridCol w="2208481">
                  <a:extLst>
                    <a:ext uri="{9D8B030D-6E8A-4147-A177-3AD203B41FA5}">
                      <a16:colId xmlns:a16="http://schemas.microsoft.com/office/drawing/2014/main" val="770037360"/>
                    </a:ext>
                  </a:extLst>
                </a:gridCol>
                <a:gridCol w="2208481">
                  <a:extLst>
                    <a:ext uri="{9D8B030D-6E8A-4147-A177-3AD203B41FA5}">
                      <a16:colId xmlns:a16="http://schemas.microsoft.com/office/drawing/2014/main" val="3879841513"/>
                    </a:ext>
                  </a:extLst>
                </a:gridCol>
              </a:tblGrid>
              <a:tr h="308098">
                <a:tc>
                  <a:txBody>
                    <a:bodyPr/>
                    <a:lstStyle/>
                    <a:p>
                      <a:pPr algn="ctr"/>
                      <a:r>
                        <a:rPr lang="en-GB" b="1" baseline="0" dirty="0" smtClean="0"/>
                        <a:t>History Focus</a:t>
                      </a:r>
                      <a:endParaRPr lang="en-GB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100" b="1" dirty="0" smtClean="0"/>
                        <a:t>Shang Dynasty</a:t>
                      </a:r>
                      <a:endParaRPr lang="en-GB" sz="1100" b="1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dirty="0" smtClean="0"/>
                        <a:t>Year</a:t>
                      </a:r>
                      <a:r>
                        <a:rPr lang="en-GB" b="1" baseline="0" dirty="0" smtClean="0"/>
                        <a:t> 3</a:t>
                      </a:r>
                      <a:endParaRPr lang="en-GB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75170719"/>
                  </a:ext>
                </a:extLst>
              </a:tr>
            </a:tbl>
          </a:graphicData>
        </a:graphic>
      </p:graphicFrame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74322219"/>
              </p:ext>
            </p:extLst>
          </p:nvPr>
        </p:nvGraphicFramePr>
        <p:xfrm>
          <a:off x="3446639" y="2723608"/>
          <a:ext cx="3279014" cy="4762629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846547">
                  <a:extLst>
                    <a:ext uri="{9D8B030D-6E8A-4147-A177-3AD203B41FA5}">
                      <a16:colId xmlns:a16="http://schemas.microsoft.com/office/drawing/2014/main" val="754516515"/>
                    </a:ext>
                  </a:extLst>
                </a:gridCol>
                <a:gridCol w="2432467">
                  <a:extLst>
                    <a:ext uri="{9D8B030D-6E8A-4147-A177-3AD203B41FA5}">
                      <a16:colId xmlns:a16="http://schemas.microsoft.com/office/drawing/2014/main" val="751772659"/>
                    </a:ext>
                  </a:extLst>
                </a:gridCol>
              </a:tblGrid>
              <a:tr h="316714">
                <a:tc gridSpan="2">
                  <a:txBody>
                    <a:bodyPr/>
                    <a:lstStyle/>
                    <a:p>
                      <a:pPr algn="ctr"/>
                      <a:r>
                        <a:rPr lang="en-GB" b="1" dirty="0" smtClean="0"/>
                        <a:t>What?</a:t>
                      </a:r>
                      <a:r>
                        <a:rPr lang="en-GB" b="1" baseline="0" dirty="0" smtClean="0"/>
                        <a:t> (Key vocab)</a:t>
                      </a:r>
                      <a:endParaRPr lang="en-GB" b="1" dirty="0"/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15443936"/>
                  </a:ext>
                </a:extLst>
              </a:tr>
              <a:tr h="255635">
                <a:tc>
                  <a:txBody>
                    <a:bodyPr/>
                    <a:lstStyle/>
                    <a:p>
                      <a:pPr algn="ctr"/>
                      <a:r>
                        <a:rPr lang="en-GB" b="1" dirty="0" smtClean="0"/>
                        <a:t>Spelling</a:t>
                      </a:r>
                      <a:endParaRPr lang="en-GB" b="1" dirty="0"/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dirty="0" smtClean="0"/>
                        <a:t>Definition</a:t>
                      </a:r>
                      <a:endParaRPr lang="en-GB" b="1" dirty="0"/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08927862"/>
                  </a:ext>
                </a:extLst>
              </a:tr>
              <a:tr h="384232">
                <a:tc>
                  <a:txBody>
                    <a:bodyPr/>
                    <a:lstStyle/>
                    <a:p>
                      <a:pPr algn="ctr"/>
                      <a:r>
                        <a:rPr lang="en-GB" sz="1100" b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Dynasty</a:t>
                      </a:r>
                      <a:endParaRPr lang="en-GB" sz="1100" b="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b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 sequence of rulers from the same family</a:t>
                      </a:r>
                      <a:endParaRPr lang="en-GB" sz="1100" b="0" dirty="0" smtClean="0">
                        <a:effectLst/>
                        <a:latin typeface="+mn-lt"/>
                      </a:endParaRPr>
                    </a:p>
                    <a:p>
                      <a:pPr algn="l"/>
                      <a:endParaRPr lang="en-GB" sz="1100" b="0" dirty="0">
                        <a:latin typeface="+mn-lt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89411962"/>
                  </a:ext>
                </a:extLst>
              </a:tr>
              <a:tr h="644246"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b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Emperor</a:t>
                      </a:r>
                      <a:endParaRPr lang="en-GB" sz="1100" b="0" dirty="0" smtClean="0">
                        <a:effectLst/>
                        <a:latin typeface="+mn-lt"/>
                      </a:endParaRPr>
                    </a:p>
                    <a:p>
                      <a:pPr algn="ctr"/>
                      <a:endParaRPr lang="en-GB" sz="1100" b="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b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The ruler of a country</a:t>
                      </a:r>
                      <a:endParaRPr lang="en-GB" sz="1100" b="0" dirty="0" smtClean="0">
                        <a:effectLst/>
                        <a:latin typeface="+mn-lt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69763709"/>
                  </a:ext>
                </a:extLst>
              </a:tr>
              <a:tr h="444500">
                <a:tc>
                  <a:txBody>
                    <a:bodyPr/>
                    <a:lstStyle/>
                    <a:p>
                      <a:pPr algn="ctr"/>
                      <a:r>
                        <a:rPr lang="en-GB" sz="1100" dirty="0" smtClean="0"/>
                        <a:t>Artefacts</a:t>
                      </a:r>
                      <a:endParaRPr lang="en-GB" sz="1100" b="0" dirty="0">
                        <a:effectLst/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100" dirty="0" smtClean="0"/>
                        <a:t>Objects found from previous civilisations</a:t>
                      </a:r>
                      <a:endParaRPr lang="en-GB" sz="1100" b="0" dirty="0">
                        <a:effectLst/>
                        <a:latin typeface="+mn-lt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82001177"/>
                  </a:ext>
                </a:extLst>
              </a:tr>
              <a:tr h="384890">
                <a:tc>
                  <a:txBody>
                    <a:bodyPr/>
                    <a:lstStyle/>
                    <a:p>
                      <a:pPr algn="ctr"/>
                      <a:r>
                        <a:rPr lang="en-GB" sz="1100" dirty="0" smtClean="0"/>
                        <a:t>Merchant</a:t>
                      </a:r>
                      <a:endParaRPr lang="en-GB" sz="1100" b="0" dirty="0">
                        <a:effectLst/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100" dirty="0" smtClean="0"/>
                        <a:t>A person who trades or sells items as a living </a:t>
                      </a:r>
                      <a:endParaRPr lang="en-GB" sz="1100" b="0" dirty="0">
                        <a:effectLst/>
                        <a:latin typeface="+mn-lt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98611680"/>
                  </a:ext>
                </a:extLst>
              </a:tr>
              <a:tr h="423469">
                <a:tc>
                  <a:txBody>
                    <a:bodyPr/>
                    <a:lstStyle/>
                    <a:p>
                      <a:pPr algn="ctr"/>
                      <a:r>
                        <a:rPr lang="en-GB" sz="1100" dirty="0" smtClean="0"/>
                        <a:t>Civilisation</a:t>
                      </a:r>
                      <a:endParaRPr lang="en-GB" sz="1100" b="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100" dirty="0" smtClean="0"/>
                        <a:t>The culture of people living together</a:t>
                      </a:r>
                      <a:endParaRPr lang="en-GB" sz="1100" b="0" dirty="0">
                        <a:latin typeface="+mn-lt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91053345"/>
                  </a:ext>
                </a:extLst>
              </a:tr>
              <a:tr h="255635">
                <a:tc>
                  <a:txBody>
                    <a:bodyPr/>
                    <a:lstStyle/>
                    <a:p>
                      <a:pPr algn="ctr"/>
                      <a:r>
                        <a:rPr lang="en-GB" sz="1100" dirty="0" smtClean="0"/>
                        <a:t>Oracle bones</a:t>
                      </a:r>
                      <a:endParaRPr lang="en-GB" sz="1100" b="0" dirty="0">
                        <a:effectLst/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100" dirty="0" smtClean="0"/>
                        <a:t>Bones which were used to conduct a divination ceremony and speak to ancestors</a:t>
                      </a:r>
                      <a:endParaRPr lang="en-GB" sz="1100" b="0" dirty="0">
                        <a:effectLst/>
                        <a:latin typeface="+mn-lt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75472341"/>
                  </a:ext>
                </a:extLst>
              </a:tr>
              <a:tr h="260074">
                <a:tc>
                  <a:txBody>
                    <a:bodyPr/>
                    <a:lstStyle/>
                    <a:p>
                      <a:pPr algn="ctr"/>
                      <a:r>
                        <a:rPr lang="en-GB" sz="1100" dirty="0" smtClean="0"/>
                        <a:t>Social Hierarchy</a:t>
                      </a:r>
                      <a:endParaRPr lang="en-GB" sz="1100" b="0" dirty="0" smtClean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100" dirty="0" smtClean="0"/>
                        <a:t>The different groups of people and their lifestyles</a:t>
                      </a:r>
                      <a:endParaRPr lang="en-GB" sz="1100" b="0" dirty="0">
                        <a:latin typeface="+mn-lt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01739907"/>
                  </a:ext>
                </a:extLst>
              </a:tr>
              <a:tr h="329375">
                <a:tc>
                  <a:txBody>
                    <a:bodyPr/>
                    <a:lstStyle/>
                    <a:p>
                      <a:pPr algn="ctr"/>
                      <a:r>
                        <a:rPr lang="en-GB" sz="1100" dirty="0" smtClean="0"/>
                        <a:t>Peasant Farmer</a:t>
                      </a:r>
                      <a:endParaRPr lang="en-GB" sz="1100" b="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100" dirty="0" smtClean="0"/>
                        <a:t>One of the lowest social classes, the peasant farmers spent all days in the fields growing and harvesting crops</a:t>
                      </a:r>
                      <a:endParaRPr lang="en-GB" sz="1100" b="0" dirty="0">
                        <a:latin typeface="+mn-lt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12778261"/>
                  </a:ext>
                </a:extLst>
              </a:tr>
            </a:tbl>
          </a:graphicData>
        </a:graphic>
      </p:graphicFrame>
      <p:graphicFrame>
        <p:nvGraphicFramePr>
          <p:cNvPr id="10" name="Table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92336574"/>
              </p:ext>
            </p:extLst>
          </p:nvPr>
        </p:nvGraphicFramePr>
        <p:xfrm>
          <a:off x="100209" y="991815"/>
          <a:ext cx="3244570" cy="417053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897574">
                  <a:extLst>
                    <a:ext uri="{9D8B030D-6E8A-4147-A177-3AD203B41FA5}">
                      <a16:colId xmlns:a16="http://schemas.microsoft.com/office/drawing/2014/main" val="754516515"/>
                    </a:ext>
                  </a:extLst>
                </a:gridCol>
                <a:gridCol w="2346996">
                  <a:extLst>
                    <a:ext uri="{9D8B030D-6E8A-4147-A177-3AD203B41FA5}">
                      <a16:colId xmlns:a16="http://schemas.microsoft.com/office/drawing/2014/main" val="751772659"/>
                    </a:ext>
                  </a:extLst>
                </a:gridCol>
              </a:tblGrid>
              <a:tr h="282539">
                <a:tc gridSpan="2">
                  <a:txBody>
                    <a:bodyPr/>
                    <a:lstStyle/>
                    <a:p>
                      <a:pPr algn="ctr"/>
                      <a:r>
                        <a:rPr lang="en-GB" b="1" dirty="0" smtClean="0"/>
                        <a:t>When?</a:t>
                      </a:r>
                      <a:r>
                        <a:rPr lang="en-GB" b="1" baseline="0" dirty="0" smtClean="0"/>
                        <a:t> (Key Knowledge)</a:t>
                      </a:r>
                      <a:endParaRPr lang="en-GB" b="1" dirty="0"/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15443936"/>
                  </a:ext>
                </a:extLst>
              </a:tr>
              <a:tr h="405697">
                <a:tc>
                  <a:txBody>
                    <a:bodyPr/>
                    <a:lstStyle/>
                    <a:p>
                      <a:pPr algn="ctr"/>
                      <a:r>
                        <a:rPr lang="en-GB" sz="1200" dirty="0" smtClean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+mn-lt"/>
                        </a:rPr>
                        <a:t>1600 BC</a:t>
                      </a:r>
                      <a:endParaRPr lang="en-GB" sz="1200" dirty="0">
                        <a:solidFill>
                          <a:schemeClr val="bg2">
                            <a:lumMod val="1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just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altLang="en-US" sz="1200" dirty="0" smtClean="0">
                          <a:solidFill>
                            <a:schemeClr val="bg2">
                              <a:lumMod val="10000"/>
                            </a:schemeClr>
                          </a:solidFill>
                          <a:ea typeface="Sassoon Infant Rg"/>
                          <a:cs typeface="Sassoon Infant Rg"/>
                        </a:rPr>
                        <a:t>Cheng Tang founds the Shang dynasty after overthrowing the legendary Xia dynasty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62795563"/>
                  </a:ext>
                </a:extLst>
              </a:tr>
              <a:tr h="565077">
                <a:tc>
                  <a:txBody>
                    <a:bodyPr/>
                    <a:lstStyle/>
                    <a:p>
                      <a:pPr algn="ctr"/>
                      <a:r>
                        <a:rPr lang="en-GB" altLang="en-US" sz="1200" dirty="0" smtClean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+mn-lt"/>
                        </a:rPr>
                        <a:t>1400 - 1200 BC</a:t>
                      </a:r>
                      <a:endParaRPr lang="en-GB" sz="1200" dirty="0">
                        <a:solidFill>
                          <a:schemeClr val="bg2">
                            <a:lumMod val="1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altLang="en-US" sz="1200" dirty="0" smtClean="0">
                          <a:solidFill>
                            <a:schemeClr val="bg2">
                              <a:lumMod val="10000"/>
                            </a:schemeClr>
                          </a:solidFill>
                          <a:ea typeface="Sassoon Infant Rg"/>
                          <a:cs typeface="Sassoon Infant Rg"/>
                        </a:rPr>
                        <a:t>The earliest found examples of Chinese writing are dated to around this time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89411962"/>
                  </a:ext>
                </a:extLst>
              </a:tr>
              <a:tr h="565077">
                <a:tc>
                  <a:txBody>
                    <a:bodyPr/>
                    <a:lstStyle/>
                    <a:p>
                      <a:pPr algn="ctr"/>
                      <a:r>
                        <a:rPr lang="en-GB" sz="1200" dirty="0" smtClean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+mn-lt"/>
                        </a:rPr>
                        <a:t>1250 BC</a:t>
                      </a:r>
                      <a:endParaRPr lang="en-GB" sz="1200" b="0" i="0" kern="1200" dirty="0" smtClean="0"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just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altLang="en-US" sz="1200" dirty="0" smtClean="0">
                          <a:solidFill>
                            <a:schemeClr val="bg2">
                              <a:lumMod val="10000"/>
                            </a:schemeClr>
                          </a:solidFill>
                          <a:ea typeface="Sassoon Infant Rg"/>
                          <a:cs typeface="Sassoon Infant Rg"/>
                        </a:rPr>
                        <a:t>King Wu Ding begins his reign</a:t>
                      </a:r>
                    </a:p>
                    <a:p>
                      <a:pPr marL="0" marR="0" lvl="0" indent="0" algn="just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200" b="0" i="0" kern="1200" dirty="0" smtClean="0">
                        <a:solidFill>
                          <a:schemeClr val="bg2">
                            <a:lumMod val="10000"/>
                          </a:schemeClr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69763709"/>
                  </a:ext>
                </a:extLst>
              </a:tr>
              <a:tr h="565077"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 smtClean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+mn-lt"/>
                        </a:rPr>
                        <a:t>1200 BC</a:t>
                      </a:r>
                      <a:endParaRPr lang="en-GB" sz="1200" i="0" dirty="0">
                        <a:solidFill>
                          <a:schemeClr val="bg2">
                            <a:lumMod val="1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just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altLang="en-US" sz="1200" dirty="0" smtClean="0">
                          <a:solidFill>
                            <a:schemeClr val="bg2">
                              <a:lumMod val="10000"/>
                            </a:schemeClr>
                          </a:solidFill>
                          <a:ea typeface="Sassoon Infant Rg"/>
                          <a:cs typeface="Sassoon Infant Rg"/>
                        </a:rPr>
                        <a:t>Fu </a:t>
                      </a:r>
                      <a:r>
                        <a:rPr lang="en-GB" altLang="en-US" sz="1200" dirty="0" err="1" smtClean="0">
                          <a:solidFill>
                            <a:schemeClr val="bg2">
                              <a:lumMod val="10000"/>
                            </a:schemeClr>
                          </a:solidFill>
                          <a:ea typeface="Sassoon Infant Rg"/>
                          <a:cs typeface="Sassoon Infant Rg"/>
                        </a:rPr>
                        <a:t>Hao</a:t>
                      </a:r>
                      <a:r>
                        <a:rPr lang="en-GB" altLang="en-US" sz="1200" dirty="0" smtClean="0">
                          <a:solidFill>
                            <a:schemeClr val="bg2">
                              <a:lumMod val="10000"/>
                            </a:schemeClr>
                          </a:solidFill>
                          <a:ea typeface="Sassoon Infant Rg"/>
                          <a:cs typeface="Sassoon Infant Rg"/>
                        </a:rPr>
                        <a:t>, wife of King Wu Ding, dies</a:t>
                      </a:r>
                    </a:p>
                    <a:p>
                      <a:pPr marL="0" marR="0" lvl="0" indent="0" algn="just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200" dirty="0">
                        <a:solidFill>
                          <a:schemeClr val="bg2">
                            <a:lumMod val="10000"/>
                          </a:schemeClr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51736532"/>
                  </a:ext>
                </a:extLst>
              </a:tr>
              <a:tr h="565077">
                <a:tc>
                  <a:txBody>
                    <a:bodyPr/>
                    <a:lstStyle/>
                    <a:p>
                      <a:pPr algn="ctr"/>
                      <a:r>
                        <a:rPr lang="en-GB" sz="1200" dirty="0" smtClean="0">
                          <a:solidFill>
                            <a:schemeClr val="bg2">
                              <a:lumMod val="10000"/>
                            </a:schemeClr>
                          </a:solidFill>
                          <a:latin typeface="+mn-lt"/>
                        </a:rPr>
                        <a:t>1075 BC</a:t>
                      </a:r>
                      <a:endParaRPr lang="en-GB" sz="1200" i="0" dirty="0">
                        <a:solidFill>
                          <a:schemeClr val="bg2">
                            <a:lumMod val="1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just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altLang="en-US" sz="1200" dirty="0" smtClean="0">
                          <a:solidFill>
                            <a:schemeClr val="bg2">
                              <a:lumMod val="10000"/>
                            </a:schemeClr>
                          </a:solidFill>
                          <a:ea typeface="Sassoon Infant Rg"/>
                          <a:cs typeface="Sassoon Infant Rg"/>
                        </a:rPr>
                        <a:t>The last Shang king, Di Xin, begins his reign</a:t>
                      </a:r>
                    </a:p>
                    <a:p>
                      <a:pPr marL="0" marR="0" lvl="0" indent="0" algn="just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200" dirty="0">
                        <a:solidFill>
                          <a:schemeClr val="bg2">
                            <a:lumMod val="10000"/>
                          </a:schemeClr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66547152"/>
                  </a:ext>
                </a:extLst>
              </a:tr>
              <a:tr h="565077">
                <a:tc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200" dirty="0" smtClean="0">
                          <a:solidFill>
                            <a:schemeClr val="bg2">
                              <a:lumMod val="10000"/>
                            </a:schemeClr>
                          </a:solidFill>
                        </a:rPr>
                        <a:t>1046 BC</a:t>
                      </a:r>
                      <a:endParaRPr lang="en-GB" sz="1200" i="0" dirty="0" smtClean="0">
                        <a:solidFill>
                          <a:schemeClr val="bg2">
                            <a:lumMod val="10000"/>
                          </a:schemeClr>
                        </a:solidFill>
                      </a:endParaRPr>
                    </a:p>
                    <a:p>
                      <a:pPr algn="ctr"/>
                      <a:endParaRPr lang="en-GB" sz="1200" i="0" dirty="0">
                        <a:solidFill>
                          <a:schemeClr val="bg2">
                            <a:lumMod val="1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just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altLang="en-US" sz="1200" dirty="0" smtClean="0">
                          <a:solidFill>
                            <a:schemeClr val="bg2">
                              <a:lumMod val="10000"/>
                            </a:schemeClr>
                          </a:solidFill>
                          <a:ea typeface="Sassoon Infant Rg"/>
                          <a:cs typeface="Sassoon Infant Rg"/>
                        </a:rPr>
                        <a:t>The slaves revolt in protest of cruel treatment and increasing taxes. The Shang dynasty is overthrown and the Zhou dynasty begins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49956039"/>
                  </a:ext>
                </a:extLst>
              </a:tr>
            </a:tbl>
          </a:graphicData>
        </a:graphic>
      </p:graphicFrame>
      <p:graphicFrame>
        <p:nvGraphicFramePr>
          <p:cNvPr id="13" name="Table 1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1857198"/>
              </p:ext>
            </p:extLst>
          </p:nvPr>
        </p:nvGraphicFramePr>
        <p:xfrm>
          <a:off x="100209" y="5354063"/>
          <a:ext cx="3235996" cy="4468645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235996">
                  <a:extLst>
                    <a:ext uri="{9D8B030D-6E8A-4147-A177-3AD203B41FA5}">
                      <a16:colId xmlns:a16="http://schemas.microsoft.com/office/drawing/2014/main" val="754516515"/>
                    </a:ext>
                  </a:extLst>
                </a:gridCol>
              </a:tblGrid>
              <a:tr h="650553">
                <a:tc>
                  <a:txBody>
                    <a:bodyPr/>
                    <a:lstStyle/>
                    <a:p>
                      <a:pPr algn="ctr"/>
                      <a:r>
                        <a:rPr lang="en-GB" b="1" dirty="0" smtClean="0"/>
                        <a:t>Diagrams</a:t>
                      </a:r>
                      <a:endParaRPr lang="en-GB" b="1" dirty="0"/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15443936"/>
                  </a:ext>
                </a:extLst>
              </a:tr>
              <a:tr h="3818092">
                <a:tc>
                  <a:txBody>
                    <a:bodyPr/>
                    <a:lstStyle/>
                    <a:p>
                      <a:pPr algn="ctr"/>
                      <a:endParaRPr lang="en-GB" sz="10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62795563"/>
                  </a:ext>
                </a:extLst>
              </a:tr>
            </a:tbl>
          </a:graphicData>
        </a:graphic>
      </p:graphicFrame>
      <p:graphicFrame>
        <p:nvGraphicFramePr>
          <p:cNvPr id="14" name="Table 1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77271783"/>
              </p:ext>
            </p:extLst>
          </p:nvPr>
        </p:nvGraphicFramePr>
        <p:xfrm>
          <a:off x="3446639" y="965671"/>
          <a:ext cx="3254786" cy="17297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254786">
                  <a:extLst>
                    <a:ext uri="{9D8B030D-6E8A-4147-A177-3AD203B41FA5}">
                      <a16:colId xmlns:a16="http://schemas.microsoft.com/office/drawing/2014/main" val="754516515"/>
                    </a:ext>
                  </a:extLst>
                </a:gridCol>
              </a:tblGrid>
              <a:tr h="271262">
                <a:tc>
                  <a:txBody>
                    <a:bodyPr/>
                    <a:lstStyle/>
                    <a:p>
                      <a:pPr algn="ctr"/>
                      <a:r>
                        <a:rPr lang="en-GB" b="1" dirty="0" smtClean="0"/>
                        <a:t>Background Information </a:t>
                      </a:r>
                      <a:endParaRPr lang="en-GB" b="1" dirty="0"/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15443936"/>
                  </a:ext>
                </a:extLst>
              </a:tr>
              <a:tr h="1295186">
                <a:tc>
                  <a:txBody>
                    <a:bodyPr/>
                    <a:lstStyle/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b="0" i="0" kern="1200" dirty="0" smtClean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The Shang Dynasty </a:t>
                      </a:r>
                      <a:r>
                        <a:rPr lang="en-GB" altLang="en-US" sz="1100" dirty="0" smtClean="0">
                          <a:solidFill>
                            <a:schemeClr val="bg2">
                              <a:lumMod val="10000"/>
                            </a:schemeClr>
                          </a:solidFill>
                          <a:ea typeface="Sassoon Infant Rg"/>
                          <a:cs typeface="Sassoon Infant Rg"/>
                        </a:rPr>
                        <a:t>(ruled by the Shang family) was located in ancient China. The civilisation lasted from around 1600 BC until 1046 BC. It</a:t>
                      </a:r>
                      <a:r>
                        <a:rPr lang="en-GB" altLang="en-US" sz="1100" baseline="0" dirty="0" smtClean="0">
                          <a:solidFill>
                            <a:schemeClr val="bg2">
                              <a:lumMod val="10000"/>
                            </a:schemeClr>
                          </a:solidFill>
                          <a:ea typeface="Sassoon Infant Rg"/>
                          <a:cs typeface="Sassoon Infant Rg"/>
                        </a:rPr>
                        <a:t> </a:t>
                      </a:r>
                      <a:r>
                        <a:rPr lang="en-GB" sz="1100" b="0" i="0" kern="1200" dirty="0" smtClean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was the second dynasty of China which succeeded the Xia Dynasty (c. 2700-1600 BCE) after the overthrow of the Xia tyrant </a:t>
                      </a:r>
                      <a:r>
                        <a:rPr lang="en-GB" sz="1100" b="0" i="0" kern="1200" dirty="0" err="1" smtClean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Jie</a:t>
                      </a:r>
                      <a:r>
                        <a:rPr lang="en-GB" sz="1100" b="0" i="0" kern="1200" dirty="0" smtClean="0">
                          <a:solidFill>
                            <a:schemeClr val="bg2">
                              <a:lumMod val="10000"/>
                            </a:schemeClr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by the Shang leader, Tang. </a:t>
                      </a:r>
                      <a:r>
                        <a:rPr lang="en-GB" sz="1100" dirty="0" smtClean="0">
                          <a:solidFill>
                            <a:schemeClr val="bg2">
                              <a:lumMod val="10000"/>
                            </a:schemeClr>
                          </a:solidFill>
                        </a:rPr>
                        <a:t>We know lots about the Shang dynasty from archaeological remains and written documents.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08927862"/>
                  </a:ext>
                </a:extLst>
              </a:tr>
            </a:tbl>
          </a:graphicData>
        </a:graphic>
      </p:graphicFrame>
      <p:graphicFrame>
        <p:nvGraphicFramePr>
          <p:cNvPr id="11" name="Table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67624103"/>
              </p:ext>
            </p:extLst>
          </p:nvPr>
        </p:nvGraphicFramePr>
        <p:xfrm>
          <a:off x="3446639" y="7609860"/>
          <a:ext cx="3300607" cy="221284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038159">
                  <a:extLst>
                    <a:ext uri="{9D8B030D-6E8A-4147-A177-3AD203B41FA5}">
                      <a16:colId xmlns:a16="http://schemas.microsoft.com/office/drawing/2014/main" val="754516515"/>
                    </a:ext>
                  </a:extLst>
                </a:gridCol>
                <a:gridCol w="2262448">
                  <a:extLst>
                    <a:ext uri="{9D8B030D-6E8A-4147-A177-3AD203B41FA5}">
                      <a16:colId xmlns:a16="http://schemas.microsoft.com/office/drawing/2014/main" val="751772659"/>
                    </a:ext>
                  </a:extLst>
                </a:gridCol>
              </a:tblGrid>
              <a:tr h="261292">
                <a:tc gridSpan="2">
                  <a:txBody>
                    <a:bodyPr/>
                    <a:lstStyle/>
                    <a:p>
                      <a:pPr algn="ctr"/>
                      <a:r>
                        <a:rPr lang="en-GB" b="1" dirty="0" smtClean="0"/>
                        <a:t>Who?</a:t>
                      </a:r>
                      <a:endParaRPr lang="en-GB" b="1" dirty="0"/>
                    </a:p>
                  </a:txBody>
                  <a:tcPr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15443936"/>
                  </a:ext>
                </a:extLst>
              </a:tr>
              <a:tr h="589869">
                <a:tc>
                  <a:txBody>
                    <a:bodyPr/>
                    <a:lstStyle/>
                    <a:p>
                      <a:pPr algn="ctr"/>
                      <a:r>
                        <a:rPr lang="en-GB" sz="1100" dirty="0" smtClean="0"/>
                        <a:t>Fu </a:t>
                      </a:r>
                      <a:r>
                        <a:rPr lang="en-GB" sz="1100" dirty="0" err="1" smtClean="0"/>
                        <a:t>Hao</a:t>
                      </a:r>
                      <a:endParaRPr lang="en-GB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indent="0" algn="l">
                        <a:buFont typeface="Arial" panose="020B0604020202020204" pitchFamily="34" charset="0"/>
                        <a:buNone/>
                      </a:pPr>
                      <a:r>
                        <a:rPr lang="en-GB" sz="1100" b="0" dirty="0" smtClean="0"/>
                        <a:t>A</a:t>
                      </a:r>
                      <a:r>
                        <a:rPr lang="en-GB" sz="1100" b="0" baseline="0" dirty="0" smtClean="0"/>
                        <a:t> great military leader and warrior. </a:t>
                      </a:r>
                      <a:r>
                        <a:rPr lang="en-GB" sz="1100" dirty="0" smtClean="0"/>
                        <a:t>Her tomb is the only one to be left untouched</a:t>
                      </a:r>
                      <a:endParaRPr lang="en-GB" sz="1100" b="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62795563"/>
                  </a:ext>
                </a:extLst>
              </a:tr>
              <a:tr h="660654">
                <a:tc>
                  <a:txBody>
                    <a:bodyPr/>
                    <a:lstStyle/>
                    <a:p>
                      <a:pPr algn="ctr"/>
                      <a:r>
                        <a:rPr lang="en-GB" sz="1100" b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Tang</a:t>
                      </a:r>
                      <a:endParaRPr lang="en-GB" sz="1100" b="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indent="0" algn="l">
                        <a:buFont typeface="Arial" panose="020B0604020202020204" pitchFamily="34" charset="0"/>
                        <a:buNone/>
                      </a:pPr>
                      <a:r>
                        <a:rPr lang="en-GB" sz="1100" dirty="0" smtClean="0">
                          <a:solidFill>
                            <a:schemeClr val="tx1"/>
                          </a:solidFill>
                        </a:rPr>
                        <a:t>The first</a:t>
                      </a:r>
                      <a:r>
                        <a:rPr lang="en-GB" sz="1100" baseline="0" dirty="0" smtClean="0">
                          <a:solidFill>
                            <a:schemeClr val="tx1"/>
                          </a:solidFill>
                        </a:rPr>
                        <a:t> emperor of Shang. He was very popular and very successful</a:t>
                      </a:r>
                      <a:endParaRPr lang="en-GB" sz="11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89411962"/>
                  </a:ext>
                </a:extLst>
              </a:tr>
              <a:tr h="660654">
                <a:tc>
                  <a:txBody>
                    <a:bodyPr/>
                    <a:lstStyle/>
                    <a:p>
                      <a:pPr algn="ctr"/>
                      <a:r>
                        <a:rPr lang="en-GB" sz="1100" dirty="0" smtClean="0"/>
                        <a:t>Shang Di</a:t>
                      </a:r>
                      <a:endParaRPr lang="en-GB" sz="1100" b="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indent="0" algn="l">
                        <a:buFont typeface="Arial" panose="020B0604020202020204" pitchFamily="34" charset="0"/>
                        <a:buNone/>
                      </a:pPr>
                      <a:r>
                        <a:rPr lang="en-GB" sz="1100" dirty="0" smtClean="0"/>
                        <a:t>Believed to be the God with the ultimate spiritual power</a:t>
                      </a:r>
                      <a:endParaRPr lang="en-GB" sz="11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89899402"/>
                  </a:ext>
                </a:extLst>
              </a:tr>
            </a:tbl>
          </a:graphicData>
        </a:graphic>
      </p:graphicFrame>
      <p:pic>
        <p:nvPicPr>
          <p:cNvPr id="6" name="Picture 5" descr="Screen Clippi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8582" y="6068388"/>
            <a:ext cx="2886769" cy="1713700"/>
          </a:xfrm>
          <a:prstGeom prst="rect">
            <a:avLst/>
          </a:prstGeom>
        </p:spPr>
      </p:pic>
      <p:pic>
        <p:nvPicPr>
          <p:cNvPr id="15" name="Picture 1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3814"/>
          <a:stretch>
            <a:fillRect/>
          </a:stretch>
        </p:blipFill>
        <p:spPr bwMode="auto">
          <a:xfrm>
            <a:off x="2060316" y="7821968"/>
            <a:ext cx="1105035" cy="17853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8" name="Group 7"/>
          <p:cNvGrpSpPr/>
          <p:nvPr/>
        </p:nvGrpSpPr>
        <p:grpSpPr>
          <a:xfrm>
            <a:off x="179814" y="7973802"/>
            <a:ext cx="1538393" cy="1512074"/>
            <a:chOff x="8271510" y="1739791"/>
            <a:chExt cx="3435208" cy="3754329"/>
          </a:xfrm>
        </p:grpSpPr>
        <p:pic>
          <p:nvPicPr>
            <p:cNvPr id="16" name="Picture 3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21138417">
              <a:off x="8271510" y="1739791"/>
              <a:ext cx="1703388" cy="30845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7" name="Picture 4"/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rot="630246">
              <a:off x="9866805" y="2409607"/>
              <a:ext cx="1839913" cy="30845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6154857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236</TotalTime>
  <Words>251</Words>
  <Application>Microsoft Office PowerPoint</Application>
  <PresentationFormat>A4 Paper (210x297 mm)</PresentationFormat>
  <Paragraphs>46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Sassoon Infant Rg</vt:lpstr>
      <vt:lpstr>Office Theme</vt:lpstr>
      <vt:lpstr>PowerPoint Presentation</vt:lpstr>
    </vt:vector>
  </TitlesOfParts>
  <Company>Midfield Primary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Mr M Koziol</dc:creator>
  <cp:lastModifiedBy>Nicola Richards</cp:lastModifiedBy>
  <cp:revision>34</cp:revision>
  <cp:lastPrinted>2020-01-27T10:15:58Z</cp:lastPrinted>
  <dcterms:created xsi:type="dcterms:W3CDTF">2019-07-07T18:53:37Z</dcterms:created>
  <dcterms:modified xsi:type="dcterms:W3CDTF">2020-12-02T09:46:33Z</dcterms:modified>
</cp:coreProperties>
</file>