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797675" cy="9926638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312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No Style, Table Grid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995" autoAdjust="0"/>
    <p:restoredTop sz="94660"/>
  </p:normalViewPr>
  <p:slideViewPr>
    <p:cSldViewPr snapToGrid="0">
      <p:cViewPr varScale="1">
        <p:scale>
          <a:sx n="61" d="100"/>
          <a:sy n="61" d="100"/>
        </p:scale>
        <p:origin x="-2578" y="-91"/>
      </p:cViewPr>
      <p:guideLst>
        <p:guide orient="horz" pos="312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0941478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196039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5913605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457915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4553418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5977098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235325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130672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4824141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519380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5216683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A24398-1127-4BD9-BF3C-3D27B6A023B2}" type="datetimeFigureOut">
              <a:rPr lang="en-GB" smtClean="0"/>
              <a:t>21/04/2020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B8FC87C-3029-468D-94B5-EA243873ECD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37498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89461" y="87681"/>
            <a:ext cx="6601216" cy="369332"/>
          </a:xfrm>
          <a:prstGeom prst="rect">
            <a:avLst/>
          </a:prstGeom>
          <a:noFill/>
          <a:ln w="38100">
            <a:solidFill>
              <a:srgbClr val="00B050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GB" smtClean="0"/>
              <a:t>St Mary Cray</a:t>
            </a:r>
            <a:r>
              <a:rPr lang="en-GB" smtClean="0"/>
              <a:t> </a:t>
            </a:r>
            <a:r>
              <a:rPr lang="en-GB" dirty="0" smtClean="0"/>
              <a:t>Primary School – Knowledge Organiser</a:t>
            </a:r>
            <a:endParaRPr lang="en-GB" dirty="0"/>
          </a:p>
        </p:txBody>
      </p:sp>
      <p:graphicFrame>
        <p:nvGraphicFramePr>
          <p:cNvPr id="5" name="Table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07360584"/>
              </p:ext>
            </p:extLst>
          </p:nvPr>
        </p:nvGraphicFramePr>
        <p:xfrm>
          <a:off x="100209" y="576743"/>
          <a:ext cx="6601216" cy="37084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650304">
                  <a:extLst>
                    <a:ext uri="{9D8B030D-6E8A-4147-A177-3AD203B41FA5}">
                      <a16:colId xmlns:a16="http://schemas.microsoft.com/office/drawing/2014/main" xmlns="" val="960009268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770037360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3879841513"/>
                    </a:ext>
                  </a:extLst>
                </a:gridCol>
                <a:gridCol w="1650304">
                  <a:extLst>
                    <a:ext uri="{9D8B030D-6E8A-4147-A177-3AD203B41FA5}">
                      <a16:colId xmlns:a16="http://schemas.microsoft.com/office/drawing/2014/main" xmlns="" val="51580038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pPr algn="ctr"/>
                      <a:r>
                        <a:rPr lang="en-GB" b="1" baseline="0" dirty="0" smtClean="0"/>
                        <a:t>Science  Focus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Electricity</a:t>
                      </a:r>
                      <a:endParaRPr lang="en-GB" b="1" dirty="0"/>
                    </a:p>
                  </a:txBody>
                  <a:tcP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Year</a:t>
                      </a:r>
                      <a:r>
                        <a:rPr lang="en-GB" b="1" baseline="0" dirty="0" smtClean="0"/>
                        <a:t> 4</a:t>
                      </a:r>
                      <a:endParaRPr lang="en-GB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Summer</a:t>
                      </a:r>
                      <a:r>
                        <a:rPr lang="en-GB" b="1" baseline="0" dirty="0" smtClean="0"/>
                        <a:t> 1</a:t>
                      </a:r>
                      <a:endParaRPr lang="en-GB" b="1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75170719"/>
                  </a:ext>
                </a:extLst>
              </a:tr>
            </a:tbl>
          </a:graphicData>
        </a:graphic>
      </p:graphicFrame>
      <p:graphicFrame>
        <p:nvGraphicFramePr>
          <p:cNvPr id="6" name="Table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42062"/>
              </p:ext>
            </p:extLst>
          </p:nvPr>
        </p:nvGraphicFramePr>
        <p:xfrm>
          <a:off x="149975" y="6244506"/>
          <a:ext cx="3140562" cy="31416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140562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367800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Diagrams and Symbols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2773829">
                <a:tc>
                  <a:txBody>
                    <a:bodyPr/>
                    <a:lstStyle/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  <a:p>
                      <a:endParaRPr lang="en-GB" dirty="0" smtClean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graphicFrame>
        <p:nvGraphicFramePr>
          <p:cNvPr id="7" name="Table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04610060"/>
              </p:ext>
            </p:extLst>
          </p:nvPr>
        </p:nvGraphicFramePr>
        <p:xfrm>
          <a:off x="3400817" y="3312303"/>
          <a:ext cx="3267398" cy="27052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96526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  <a:gridCol w="2270872">
                  <a:extLst>
                    <a:ext uri="{9D8B030D-6E8A-4147-A177-3AD203B41FA5}">
                      <a16:colId xmlns:a16="http://schemas.microsoft.com/office/drawing/2014/main" xmlns="" val="751772659"/>
                    </a:ext>
                  </a:extLst>
                </a:gridCol>
              </a:tblGrid>
              <a:tr h="259848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vocab)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259848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Spelling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Definition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  <a:tr h="31981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circuit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 smtClean="0"/>
                        <a:t>A complete route which an electric current can flow around.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9411962"/>
                  </a:ext>
                </a:extLst>
              </a:tr>
              <a:tr h="28207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Current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 smtClean="0"/>
                        <a:t>A flow of electricity through a wire.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9763709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Battery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 smtClean="0"/>
                        <a:t>A small</a:t>
                      </a:r>
                      <a:r>
                        <a:rPr lang="en-GB" sz="900" i="0" baseline="0" dirty="0" smtClean="0"/>
                        <a:t> device that provides power for electrical items.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182001177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Cell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 smtClean="0"/>
                        <a:t>A device used to generate electricity.</a:t>
                      </a:r>
                      <a:r>
                        <a:rPr lang="en-GB" sz="900" i="0" baseline="0" dirty="0" smtClean="0"/>
                        <a:t> A battery is an example of a cell.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998611680"/>
                  </a:ext>
                </a:extLst>
              </a:tr>
              <a:tr h="19988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Conductor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 smtClean="0"/>
                        <a:t>Any material that electricity can</a:t>
                      </a:r>
                      <a:r>
                        <a:rPr lang="en-GB" sz="900" i="0" baseline="0" dirty="0" smtClean="0"/>
                        <a:t> pass through or along.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891053345"/>
                  </a:ext>
                </a:extLst>
              </a:tr>
              <a:tr h="319813">
                <a:tc>
                  <a:txBody>
                    <a:bodyPr/>
                    <a:lstStyle/>
                    <a:p>
                      <a:pPr algn="ctr"/>
                      <a:r>
                        <a:rPr lang="en-GB" sz="900" dirty="0" smtClean="0"/>
                        <a:t>Insulator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l"/>
                      <a:r>
                        <a:rPr lang="en-GB" sz="900" i="0" dirty="0" smtClean="0"/>
                        <a:t>Any material</a:t>
                      </a:r>
                      <a:r>
                        <a:rPr lang="en-GB" sz="900" i="0" baseline="0" dirty="0" smtClean="0"/>
                        <a:t> that electricity cannot pass through or along.</a:t>
                      </a:r>
                      <a:endParaRPr lang="en-GB" sz="900" i="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575472341"/>
                  </a:ext>
                </a:extLst>
              </a:tr>
            </a:tbl>
          </a:graphicData>
        </a:graphic>
      </p:graphicFrame>
      <p:graphicFrame>
        <p:nvGraphicFramePr>
          <p:cNvPr id="10" name="Table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33535675"/>
              </p:ext>
            </p:extLst>
          </p:nvPr>
        </p:nvGraphicFramePr>
        <p:xfrm>
          <a:off x="149976" y="947582"/>
          <a:ext cx="3140561" cy="5230333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987819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  <a:gridCol w="2152742">
                  <a:extLst>
                    <a:ext uri="{9D8B030D-6E8A-4147-A177-3AD203B41FA5}">
                      <a16:colId xmlns:a16="http://schemas.microsoft.com/office/drawing/2014/main" xmlns="" val="751772659"/>
                    </a:ext>
                  </a:extLst>
                </a:gridCol>
              </a:tblGrid>
              <a:tr h="291072">
                <a:tc gridSpan="2"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What?</a:t>
                      </a:r>
                      <a:r>
                        <a:rPr lang="en-GB" b="1" baseline="0" dirty="0" smtClean="0"/>
                        <a:t> (Key Knowledge)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en-GB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664749"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 is electricity?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indent="0">
                        <a:buFont typeface="Arial" panose="020B0604020202020204" pitchFamily="34" charset="0"/>
                        <a:buNone/>
                      </a:pP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Electricity is created by</a:t>
                      </a:r>
                      <a:r>
                        <a:rPr lang="en-GB" sz="9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generators which can be powered by gas, coal, oil, wind or solar. The electrical energy can be</a:t>
                      </a:r>
                      <a:r>
                        <a:rPr lang="en-GB" sz="9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converted into other types of</a:t>
                      </a:r>
                      <a:r>
                        <a:rPr lang="en-GB" sz="9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energy such as light, heat, movement or sound. Electricity is dangerous, so be careful when using electrical</a:t>
                      </a:r>
                      <a:r>
                        <a:rPr lang="en-GB" sz="900" b="0" i="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b="0" i="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appliances.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2795563"/>
                  </a:ext>
                </a:extLst>
              </a:tr>
              <a:tr h="818353">
                <a:tc>
                  <a:txBody>
                    <a:bodyPr/>
                    <a:lstStyle/>
                    <a:p>
                      <a:r>
                        <a:rPr lang="en-GB" sz="900" dirty="0" smtClean="0"/>
                        <a:t>What are common</a:t>
                      </a:r>
                      <a:r>
                        <a:rPr lang="en-GB" sz="900" baseline="0" dirty="0" smtClean="0"/>
                        <a:t> appliances that run on electricity?</a:t>
                      </a:r>
                      <a:endParaRPr lang="en-GB" sz="9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Any appliances that need to be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plugged in run on electricity.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For example: Television, Computer,</a:t>
                      </a:r>
                    </a:p>
                    <a:p>
                      <a:pPr marL="0" marR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Microwave, Lights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3790129666"/>
                  </a:ext>
                </a:extLst>
              </a:tr>
              <a:tr h="895605">
                <a:tc>
                  <a:txBody>
                    <a:bodyPr/>
                    <a:lstStyle/>
                    <a:p>
                      <a:r>
                        <a:rPr lang="en-GB" sz="900" dirty="0" smtClean="0">
                          <a:latin typeface="+mn-lt"/>
                        </a:rPr>
                        <a:t>What</a:t>
                      </a:r>
                      <a:r>
                        <a:rPr lang="en-GB" sz="900" baseline="0" dirty="0" smtClean="0">
                          <a:latin typeface="+mn-lt"/>
                        </a:rPr>
                        <a:t> is a circuit?</a:t>
                      </a:r>
                      <a:endParaRPr lang="en-GB" sz="900" dirty="0">
                        <a:latin typeface="+mn-lt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dirty="0" smtClean="0"/>
                        <a:t>Electricity can flow through the components in a complete electrical circuit. A circuit always needs a power source, such as a battery, with wires connected to both the positive (+) and negative (-) ends. (A battery is made from a collection of cells connected together). A circuit can also contain other electrical components, such as bulbs, buzzers or motors, which allow electricity to pass through. Electricity will only travel around a circuit that is complete. That means it has no gaps.</a:t>
                      </a:r>
                      <a:endParaRPr lang="en-GB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689411962"/>
                  </a:ext>
                </a:extLst>
              </a:tr>
              <a:tr h="895605">
                <a:tc>
                  <a:txBody>
                    <a:bodyPr/>
                    <a:lstStyle/>
                    <a:p>
                      <a:pPr marL="0" marR="0" lvl="0" indent="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What</a:t>
                      </a:r>
                      <a:r>
                        <a:rPr lang="en-GB" sz="9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is a switch?</a:t>
                      </a:r>
                      <a:endParaRPr lang="en-GB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900" dirty="0" smtClean="0"/>
                        <a:t>You can use a switch in a circuit to create a gap in a circuit. This can be used to switch it on and off. When a switch is open (off), there is a gap in the circuit. Electricity cannot travel around the circuit. When a switch is closed (on), it makes the circuit complete. Electricity can travel around the circuit </a:t>
                      </a:r>
                      <a:endParaRPr lang="en-GB" sz="900" b="0" i="0" kern="1200" baseline="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769763709"/>
                  </a:ext>
                </a:extLst>
              </a:tr>
            </a:tbl>
          </a:graphicData>
        </a:graphic>
      </p:graphicFrame>
      <p:graphicFrame>
        <p:nvGraphicFramePr>
          <p:cNvPr id="13" name="Table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258943"/>
              </p:ext>
            </p:extLst>
          </p:nvPr>
        </p:nvGraphicFramePr>
        <p:xfrm>
          <a:off x="3396506" y="6122312"/>
          <a:ext cx="3267399" cy="2765729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67399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219765">
                <a:tc>
                  <a:txBody>
                    <a:bodyPr/>
                    <a:lstStyle/>
                    <a:p>
                      <a:pPr algn="ctr"/>
                      <a:r>
                        <a:rPr lang="en-GB" b="1" dirty="0" smtClean="0"/>
                        <a:t>Possible</a:t>
                      </a:r>
                      <a:r>
                        <a:rPr lang="en-GB" b="1" baseline="0" dirty="0" smtClean="0"/>
                        <a:t> experiences</a:t>
                      </a:r>
                      <a:endParaRPr lang="en-GB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2468549">
                <a:tc>
                  <a:txBody>
                    <a:bodyPr/>
                    <a:lstStyle/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 smtClean="0">
                          <a:latin typeface="+mn-lt"/>
                        </a:rPr>
                        <a:t>Set up circuits and predict</a:t>
                      </a:r>
                      <a:r>
                        <a:rPr lang="en-GB" sz="1200" b="0" baseline="0" dirty="0" smtClean="0">
                          <a:latin typeface="+mn-lt"/>
                        </a:rPr>
                        <a:t> </a:t>
                      </a:r>
                      <a:r>
                        <a:rPr lang="en-GB" sz="1200" b="0" dirty="0" smtClean="0">
                          <a:latin typeface="+mn-lt"/>
                        </a:rPr>
                        <a:t>whether the bulb will light </a:t>
                      </a:r>
                      <a:r>
                        <a:rPr lang="en-GB" sz="1200" b="0" dirty="0" smtClean="0">
                          <a:latin typeface="+mn-lt"/>
                        </a:rPr>
                        <a:t>or</a:t>
                      </a:r>
                      <a:r>
                        <a:rPr lang="en-GB" sz="1200" b="0" baseline="0" dirty="0" smtClean="0">
                          <a:latin typeface="+mn-lt"/>
                        </a:rPr>
                        <a:t> </a:t>
                      </a:r>
                      <a:r>
                        <a:rPr lang="en-GB" sz="1200" b="0" dirty="0" smtClean="0">
                          <a:latin typeface="+mn-lt"/>
                        </a:rPr>
                        <a:t>not</a:t>
                      </a:r>
                      <a:r>
                        <a:rPr lang="en-GB" sz="1200" b="0" dirty="0" smtClean="0">
                          <a:latin typeface="+mn-lt"/>
                        </a:rPr>
                        <a:t>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 smtClean="0">
                          <a:latin typeface="+mn-lt"/>
                        </a:rPr>
                        <a:t>Set up circuits and</a:t>
                      </a:r>
                      <a:r>
                        <a:rPr lang="en-GB" sz="1200" b="0" baseline="0" dirty="0" smtClean="0">
                          <a:latin typeface="+mn-lt"/>
                        </a:rPr>
                        <a:t> </a:t>
                      </a:r>
                      <a:r>
                        <a:rPr lang="en-GB" sz="1200" b="0" dirty="0" smtClean="0">
                          <a:latin typeface="+mn-lt"/>
                        </a:rPr>
                        <a:t>experiment with ways to make</a:t>
                      </a:r>
                      <a:r>
                        <a:rPr lang="en-GB" sz="1200" b="0" baseline="0" dirty="0" smtClean="0">
                          <a:latin typeface="+mn-lt"/>
                        </a:rPr>
                        <a:t> </a:t>
                      </a:r>
                      <a:r>
                        <a:rPr lang="en-GB" sz="1200" b="0" dirty="0" smtClean="0">
                          <a:latin typeface="+mn-lt"/>
                        </a:rPr>
                        <a:t>the bulbs brighter.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 smtClean="0">
                          <a:latin typeface="+mn-lt"/>
                        </a:rPr>
                        <a:t>Set up a circuit to test</a:t>
                      </a:r>
                      <a:r>
                        <a:rPr lang="en-GB" sz="1200" b="0" baseline="0" dirty="0" smtClean="0">
                          <a:latin typeface="+mn-lt"/>
                        </a:rPr>
                        <a:t> </a:t>
                      </a:r>
                      <a:r>
                        <a:rPr lang="en-GB" sz="1200" b="0" dirty="0" smtClean="0">
                          <a:latin typeface="+mn-lt"/>
                        </a:rPr>
                        <a:t>materials that are conductors</a:t>
                      </a:r>
                      <a:r>
                        <a:rPr lang="en-GB" sz="1200" b="0" baseline="0" dirty="0" smtClean="0">
                          <a:latin typeface="+mn-lt"/>
                        </a:rPr>
                        <a:t> </a:t>
                      </a:r>
                      <a:r>
                        <a:rPr lang="en-GB" sz="1200" b="0" dirty="0" smtClean="0">
                          <a:latin typeface="+mn-lt"/>
                        </a:rPr>
                        <a:t>or insulators.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dirty="0" smtClean="0">
                          <a:latin typeface="+mn-lt"/>
                        </a:rPr>
                        <a:t>Set</a:t>
                      </a:r>
                      <a:r>
                        <a:rPr lang="en-GB" sz="1200" b="0" baseline="0" dirty="0" smtClean="0">
                          <a:latin typeface="+mn-lt"/>
                        </a:rPr>
                        <a:t> up a human circuit to show how the electrons move around.</a:t>
                      </a: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r>
                        <a:rPr lang="en-GB" sz="1200" b="0" baseline="0" dirty="0" smtClean="0">
                          <a:latin typeface="+mn-lt"/>
                        </a:rPr>
                        <a:t>Use a Venn diagram to sort and categorise appliances into battery operated, mains operated or both.</a:t>
                      </a:r>
                      <a:endParaRPr lang="en-GB" sz="1200" b="0" dirty="0" smtClean="0">
                        <a:latin typeface="+mn-lt"/>
                      </a:endParaRPr>
                    </a:p>
                    <a:p>
                      <a:pPr marL="171450" marR="0" indent="-171450" algn="l" defTabSz="6858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 typeface="Arial" panose="020B0604020202020204" pitchFamily="34" charset="0"/>
                        <a:buChar char="•"/>
                        <a:tabLst/>
                        <a:defRPr/>
                      </a:pPr>
                      <a:endParaRPr lang="en-GB" sz="900" b="1" dirty="0">
                        <a:latin typeface="+mn-lt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862795563"/>
                  </a:ext>
                </a:extLst>
              </a:tr>
            </a:tbl>
          </a:graphicData>
        </a:graphic>
      </p:graphicFrame>
      <p:graphicFrame>
        <p:nvGraphicFramePr>
          <p:cNvPr id="14" name="Table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10171195"/>
              </p:ext>
            </p:extLst>
          </p:nvPr>
        </p:nvGraphicFramePr>
        <p:xfrm>
          <a:off x="3390069" y="931818"/>
          <a:ext cx="3254786" cy="227076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3254786">
                  <a:extLst>
                    <a:ext uri="{9D8B030D-6E8A-4147-A177-3AD203B41FA5}">
                      <a16:colId xmlns:a16="http://schemas.microsoft.com/office/drawing/2014/main" xmlns="" val="754516515"/>
                    </a:ext>
                  </a:extLst>
                </a:gridCol>
              </a:tblGrid>
              <a:tr h="242630">
                <a:tc>
                  <a:txBody>
                    <a:bodyPr/>
                    <a:lstStyle/>
                    <a:p>
                      <a:pPr algn="ctr"/>
                      <a:r>
                        <a:rPr lang="en-GB" sz="1100" b="1" dirty="0" smtClean="0"/>
                        <a:t>Statutory requirements</a:t>
                      </a:r>
                      <a:endParaRPr lang="en-GB" sz="1100" b="1" dirty="0"/>
                    </a:p>
                  </a:txBody>
                  <a:tcPr>
                    <a:solidFill>
                      <a:srgbClr val="92D050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xmlns="" val="3315443936"/>
                  </a:ext>
                </a:extLst>
              </a:tr>
              <a:tr h="1812592">
                <a:tc>
                  <a:txBody>
                    <a:bodyPr/>
                    <a:lstStyle/>
                    <a:p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Pupils should be taught to: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common appliances that run on electricity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construct a simple series electrical circuit, identifying and naming its basic parts,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including cells, wires, bulbs, switches and buzzers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identify whether or not a lamp will light in a simple series circuit, based on whether or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the lamp is part of a complete loop with a battery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that a switch opens and closes a circuit and associate this with whether or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not a lamp lights in a simple series circuit</a:t>
                      </a:r>
                    </a:p>
                    <a:p>
                      <a:pPr marL="171450" indent="-171450">
                        <a:buFont typeface="Arial" panose="020B0604020202020204" pitchFamily="34" charset="0"/>
                        <a:buChar char="•"/>
                      </a:pP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recognise some common conductors and insulators, and associate metals with being</a:t>
                      </a:r>
                      <a:r>
                        <a:rPr lang="en-GB" sz="900" kern="1200" baseline="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</a:t>
                      </a:r>
                      <a:r>
                        <a:rPr lang="en-GB" sz="900" kern="1200" dirty="0" smtClean="0">
                          <a:solidFill>
                            <a:schemeClr val="tx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good conductors.</a:t>
                      </a:r>
                    </a:p>
                    <a:p>
                      <a:endParaRPr lang="en-GB" sz="900" kern="1200" dirty="0" smtClean="0">
                        <a:solidFill>
                          <a:schemeClr val="tx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208927862"/>
                  </a:ext>
                </a:extLst>
              </a:tr>
            </a:tbl>
          </a:graphicData>
        </a:graphic>
      </p:graphicFrame>
      <p:pic>
        <p:nvPicPr>
          <p:cNvPr id="3" name="Picture 2"/>
          <p:cNvPicPr>
            <a:picLocks noChangeAspect="1"/>
          </p:cNvPicPr>
          <p:nvPr/>
        </p:nvPicPr>
        <p:blipFill rotWithShape="1">
          <a:blip r:embed="rId2"/>
          <a:srcRect l="3278" r="468" b="47761"/>
          <a:stretch/>
        </p:blipFill>
        <p:spPr>
          <a:xfrm>
            <a:off x="285750" y="6668336"/>
            <a:ext cx="2924040" cy="246613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1548578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244</TotalTime>
  <Words>544</Words>
  <Application>Microsoft Office PowerPoint</Application>
  <PresentationFormat>A4 Paper (210x297 mm)</PresentationFormat>
  <Paragraphs>54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Company>Midfield Primary School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Mr M Koziol</dc:creator>
  <cp:lastModifiedBy>Lucy McLean</cp:lastModifiedBy>
  <cp:revision>44</cp:revision>
  <cp:lastPrinted>2020-01-07T14:52:04Z</cp:lastPrinted>
  <dcterms:created xsi:type="dcterms:W3CDTF">2019-07-07T18:53:37Z</dcterms:created>
  <dcterms:modified xsi:type="dcterms:W3CDTF">2020-04-21T08:08:20Z</dcterms:modified>
</cp:coreProperties>
</file>