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 indent="2286000">
      <a:defRPr>
        <a:latin typeface="Calibri"/>
        <a:ea typeface="Calibri"/>
        <a:cs typeface="Calibri"/>
        <a:sym typeface="Calibri"/>
      </a:defRPr>
    </a:lvl6pPr>
    <a:lvl7pPr indent="2743200">
      <a:defRPr>
        <a:latin typeface="Calibri"/>
        <a:ea typeface="Calibri"/>
        <a:cs typeface="Calibri"/>
        <a:sym typeface="Calibri"/>
      </a:defRPr>
    </a:lvl7pPr>
    <a:lvl8pPr indent="3200400">
      <a:defRPr>
        <a:latin typeface="Calibri"/>
        <a:ea typeface="Calibri"/>
        <a:cs typeface="Calibri"/>
        <a:sym typeface="Calibri"/>
      </a:defRPr>
    </a:lvl8pPr>
    <a:lvl9pPr indent="3657600">
      <a:defRPr>
        <a:latin typeface="Calibri"/>
        <a:ea typeface="Calibri"/>
        <a:cs typeface="Calibri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9BBB5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7964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7" name="Shape 4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64589758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685800" y="1844675"/>
            <a:ext cx="7772400" cy="204152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Click to edit Master subtitle style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sz="1800" b="0" cap="none"/>
            </a:pPr>
            <a:r>
              <a:rPr sz="4000" b="1" cap="all"/>
              <a:t>Click to edit Master title style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888888"/>
                </a:solidFill>
              </a:rPr>
              <a:t>Click to edit Master text styles</a:t>
            </a:r>
          </a:p>
        </p:txBody>
      </p:sp>
      <p:sp>
        <p:nvSpPr>
          <p:cNvPr id="16" name="Shape 1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38600" cy="52578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Click to edit Master text styles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27" name="Shape 2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457200" y="0"/>
            <a:ext cx="3008314" cy="14351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Click to edit Master title style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33" name="Shape 3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sz="1800" b="0"/>
            </a:pPr>
            <a:r>
              <a:rPr sz="2000" b="1"/>
              <a:t>Click to edit Master title style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6629400" y="0"/>
            <a:ext cx="2057400" cy="6400802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6583363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45" name="Shape 4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92076"/>
            <a:ext cx="82296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/>
            </a:pPr>
            <a:r>
              <a:rPr sz="4400"/>
              <a:t>Click to edit Master title style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algn="ctr">
        <a:defRPr sz="4400">
          <a:latin typeface="Calibri"/>
          <a:ea typeface="Calibri"/>
          <a:cs typeface="Calibri"/>
          <a:sym typeface="Calibri"/>
        </a:defRPr>
      </a:lvl6pPr>
      <a:lvl7pPr algn="ctr">
        <a:defRPr sz="4400">
          <a:latin typeface="Calibri"/>
          <a:ea typeface="Calibri"/>
          <a:cs typeface="Calibri"/>
          <a:sym typeface="Calibri"/>
        </a:defRPr>
      </a:lvl7pPr>
      <a:lvl8pPr algn="ctr">
        <a:defRPr sz="4400">
          <a:latin typeface="Calibri"/>
          <a:ea typeface="Calibri"/>
          <a:cs typeface="Calibri"/>
          <a:sym typeface="Calibri"/>
        </a:defRPr>
      </a:lvl8pPr>
      <a:lvl9pPr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/>
        </p:nvSpPr>
        <p:spPr>
          <a:xfrm>
            <a:off x="2555775" y="73067"/>
            <a:ext cx="3960441" cy="7127241"/>
          </a:xfrm>
          <a:prstGeom prst="rect">
            <a:avLst/>
          </a:prstGeom>
          <a:solidFill>
            <a:srgbClr val="FDEADA"/>
          </a:solidFill>
          <a:ln w="38100">
            <a:solidFill>
              <a:srgbClr val="1F497D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sz="1600" u="sng" dirty="0"/>
              <a:t>Early ideas and discoveries about magnetism</a:t>
            </a:r>
          </a:p>
          <a:p>
            <a:pPr lvl="0"/>
            <a:endParaRPr sz="1600" u="sng" dirty="0"/>
          </a:p>
          <a:p>
            <a:pPr lvl="0"/>
            <a:r>
              <a:rPr sz="1600" dirty="0">
                <a:solidFill>
                  <a:srgbClr val="0000FF"/>
                </a:solidFill>
              </a:rPr>
              <a:t>In the history of scientific discovery, evidence has often become tangled up with </a:t>
            </a:r>
            <a:r>
              <a:rPr sz="1600" b="1" i="1" dirty="0">
                <a:solidFill>
                  <a:srgbClr val="0000FF"/>
                </a:solidFill>
              </a:rPr>
              <a:t>superstitious</a:t>
            </a:r>
            <a:r>
              <a:rPr sz="1600" dirty="0">
                <a:solidFill>
                  <a:srgbClr val="0000FF"/>
                </a:solidFill>
              </a:rPr>
              <a:t> ideas. This happened in the development of our understanding of magnetism.</a:t>
            </a:r>
          </a:p>
          <a:p>
            <a:pPr lvl="0"/>
            <a:endParaRPr sz="1600" dirty="0"/>
          </a:p>
          <a:p>
            <a:pPr lvl="0"/>
            <a:r>
              <a:rPr sz="1600" dirty="0">
                <a:solidFill>
                  <a:srgbClr val="008000"/>
                </a:solidFill>
              </a:rPr>
              <a:t>It is reported that about 4000 years ago on the Greek island of Magnesia there was a shepherd named </a:t>
            </a:r>
            <a:r>
              <a:rPr sz="1600" dirty="0" err="1">
                <a:solidFill>
                  <a:srgbClr val="008000"/>
                </a:solidFill>
              </a:rPr>
              <a:t>Magnes</a:t>
            </a:r>
            <a:r>
              <a:rPr sz="1600" dirty="0">
                <a:solidFill>
                  <a:srgbClr val="008000"/>
                </a:solidFill>
              </a:rPr>
              <a:t>. The nails in his shoes and the metal tip of his </a:t>
            </a:r>
            <a:r>
              <a:rPr sz="1600" b="1" i="1" dirty="0">
                <a:solidFill>
                  <a:srgbClr val="008000"/>
                </a:solidFill>
              </a:rPr>
              <a:t>staff</a:t>
            </a:r>
            <a:r>
              <a:rPr sz="1600" dirty="0">
                <a:solidFill>
                  <a:srgbClr val="008000"/>
                </a:solidFill>
              </a:rPr>
              <a:t> became firmly stuck to a large, black rock. He dug up the ground and found special stones called lodestones.</a:t>
            </a:r>
          </a:p>
          <a:p>
            <a:pPr lvl="0"/>
            <a:endParaRPr sz="1600" dirty="0"/>
          </a:p>
          <a:p>
            <a:pPr lvl="0"/>
            <a:r>
              <a:rPr sz="1600" dirty="0">
                <a:solidFill>
                  <a:srgbClr val="FA07FF"/>
                </a:solidFill>
              </a:rPr>
              <a:t>Chinese people wrote about the </a:t>
            </a:r>
            <a:r>
              <a:rPr sz="1600" b="1" i="1" dirty="0">
                <a:solidFill>
                  <a:srgbClr val="FA07FF"/>
                </a:solidFill>
              </a:rPr>
              <a:t>mariner’s</a:t>
            </a:r>
            <a:r>
              <a:rPr sz="1600" dirty="0">
                <a:solidFill>
                  <a:srgbClr val="FA07FF"/>
                </a:solidFill>
              </a:rPr>
              <a:t> compass in the 11th century. This consisted of a </a:t>
            </a:r>
            <a:r>
              <a:rPr sz="1600" b="1" i="1" dirty="0">
                <a:solidFill>
                  <a:srgbClr val="FA07FF"/>
                </a:solidFill>
              </a:rPr>
              <a:t>splinter</a:t>
            </a:r>
            <a:r>
              <a:rPr sz="1600" dirty="0">
                <a:solidFill>
                  <a:srgbClr val="FA07FF"/>
                </a:solidFill>
              </a:rPr>
              <a:t> of lodestone floating on top of some water. They </a:t>
            </a:r>
            <a:r>
              <a:rPr sz="1600" dirty="0" err="1">
                <a:solidFill>
                  <a:srgbClr val="FA07FF"/>
                </a:solidFill>
              </a:rPr>
              <a:t>realised</a:t>
            </a:r>
            <a:r>
              <a:rPr sz="1600" dirty="0">
                <a:solidFill>
                  <a:srgbClr val="FA07FF"/>
                </a:solidFill>
              </a:rPr>
              <a:t> the lodestone pointed in a north–south direction.</a:t>
            </a:r>
          </a:p>
          <a:p>
            <a:pPr lvl="0"/>
            <a:endParaRPr sz="1600" dirty="0"/>
          </a:p>
          <a:p>
            <a:pPr lvl="0"/>
            <a:r>
              <a:rPr sz="1600" dirty="0">
                <a:solidFill>
                  <a:srgbClr val="FF0000"/>
                </a:solidFill>
              </a:rPr>
              <a:t>At first, some people were </a:t>
            </a:r>
            <a:r>
              <a:rPr sz="1600" b="1" i="1" dirty="0">
                <a:solidFill>
                  <a:srgbClr val="FF0000"/>
                </a:solidFill>
              </a:rPr>
              <a:t>superstitious</a:t>
            </a:r>
            <a:r>
              <a:rPr sz="1600" dirty="0">
                <a:solidFill>
                  <a:srgbClr val="FF0000"/>
                </a:solidFill>
              </a:rPr>
              <a:t> about lodestones and believed they had healing powers. Many medicines were made of lodestone because people thought that it had a soul. </a:t>
            </a:r>
          </a:p>
        </p:txBody>
      </p:sp>
      <p:sp>
        <p:nvSpPr>
          <p:cNvPr id="50" name="Shape 50"/>
          <p:cNvSpPr/>
          <p:nvPr/>
        </p:nvSpPr>
        <p:spPr>
          <a:xfrm>
            <a:off x="107503" y="116632"/>
            <a:ext cx="2304258" cy="1577340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1600" b="1"/>
              <a:t>1. When</a:t>
            </a:r>
            <a:r>
              <a:rPr sz="1600"/>
              <a:t> and </a:t>
            </a:r>
            <a:r>
              <a:rPr sz="1600" b="1"/>
              <a:t>where</a:t>
            </a:r>
            <a:r>
              <a:rPr sz="1600"/>
              <a:t> was magnetism first discovered?</a:t>
            </a:r>
          </a:p>
          <a:p>
            <a:pPr lvl="0"/>
            <a:endParaRPr sz="1600"/>
          </a:p>
          <a:p>
            <a:pPr lvl="0"/>
            <a:endParaRPr sz="1600"/>
          </a:p>
        </p:txBody>
      </p:sp>
      <p:sp>
        <p:nvSpPr>
          <p:cNvPr id="51" name="Shape 51"/>
          <p:cNvSpPr/>
          <p:nvPr/>
        </p:nvSpPr>
        <p:spPr>
          <a:xfrm>
            <a:off x="107503" y="1942961"/>
            <a:ext cx="2304258" cy="2301241"/>
          </a:xfrm>
          <a:prstGeom prst="rect">
            <a:avLst/>
          </a:prstGeom>
          <a:ln w="38100">
            <a:solidFill>
              <a:srgbClr val="008000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1600" b="1" dirty="0"/>
              <a:t>2. Why </a:t>
            </a:r>
            <a:r>
              <a:rPr sz="1600" dirty="0"/>
              <a:t>do you think this scientific observation is called magnetism, not </a:t>
            </a:r>
            <a:r>
              <a:rPr sz="1600" dirty="0" err="1"/>
              <a:t>Steveism</a:t>
            </a:r>
            <a:r>
              <a:rPr sz="1600" dirty="0"/>
              <a:t> or </a:t>
            </a:r>
            <a:r>
              <a:rPr sz="1600" dirty="0" err="1"/>
              <a:t>Robertism</a:t>
            </a:r>
            <a:r>
              <a:rPr sz="1600" dirty="0"/>
              <a:t>?</a:t>
            </a:r>
          </a:p>
          <a:p>
            <a:pPr lvl="0"/>
            <a:endParaRPr sz="1600" dirty="0"/>
          </a:p>
          <a:p>
            <a:pPr lvl="0"/>
            <a:endParaRPr sz="1600" dirty="0"/>
          </a:p>
          <a:p>
            <a:pPr lvl="0"/>
            <a:endParaRPr sz="1600" dirty="0"/>
          </a:p>
        </p:txBody>
      </p:sp>
      <p:sp>
        <p:nvSpPr>
          <p:cNvPr id="52" name="Shape 52"/>
          <p:cNvSpPr/>
          <p:nvPr/>
        </p:nvSpPr>
        <p:spPr>
          <a:xfrm>
            <a:off x="107503" y="4247217"/>
            <a:ext cx="2304258" cy="2783841"/>
          </a:xfrm>
          <a:prstGeom prst="rect">
            <a:avLst/>
          </a:prstGeom>
          <a:ln w="38100">
            <a:solidFill>
              <a:srgbClr val="3366FF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1600" b="1"/>
              <a:t>3. What </a:t>
            </a:r>
            <a:r>
              <a:rPr sz="1600"/>
              <a:t>was the evidence that lodestones had special properties?</a:t>
            </a:r>
          </a:p>
          <a:p>
            <a:pPr lvl="0"/>
            <a:r>
              <a:rPr sz="1600"/>
              <a:t>Try and give </a:t>
            </a:r>
            <a:r>
              <a:rPr sz="1600" b="1"/>
              <a:t>two</a:t>
            </a:r>
            <a:r>
              <a:rPr sz="1600"/>
              <a:t> pieces of evidence.</a:t>
            </a:r>
          </a:p>
          <a:p>
            <a:pPr lvl="0"/>
            <a:endParaRPr sz="1600"/>
          </a:p>
          <a:p>
            <a:pPr lvl="0"/>
            <a:endParaRPr sz="1600"/>
          </a:p>
          <a:p>
            <a:pPr lvl="0"/>
            <a:endParaRPr sz="1600"/>
          </a:p>
          <a:p>
            <a:pPr lvl="0"/>
            <a:endParaRPr sz="1600"/>
          </a:p>
        </p:txBody>
      </p:sp>
      <p:sp>
        <p:nvSpPr>
          <p:cNvPr id="53" name="Shape 53"/>
          <p:cNvSpPr/>
          <p:nvPr/>
        </p:nvSpPr>
        <p:spPr>
          <a:xfrm>
            <a:off x="6660232" y="4114815"/>
            <a:ext cx="2304257" cy="2542541"/>
          </a:xfrm>
          <a:prstGeom prst="rect">
            <a:avLst/>
          </a:prstGeom>
          <a:ln w="38100">
            <a:solidFill>
              <a:srgbClr val="57FF58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1600" b="1"/>
              <a:t>4. Why </a:t>
            </a:r>
            <a:r>
              <a:rPr sz="1600"/>
              <a:t>do you think people developed </a:t>
            </a:r>
            <a:r>
              <a:rPr sz="1600" b="1" i="1"/>
              <a:t>superstitious</a:t>
            </a:r>
            <a:r>
              <a:rPr sz="1600"/>
              <a:t> ideas about lodestone?</a:t>
            </a:r>
          </a:p>
          <a:p>
            <a:pPr lvl="0"/>
            <a:endParaRPr sz="1600"/>
          </a:p>
          <a:p>
            <a:pPr lvl="0"/>
            <a:endParaRPr sz="1600"/>
          </a:p>
          <a:p>
            <a:pPr lvl="0"/>
            <a:endParaRPr sz="1600"/>
          </a:p>
          <a:p>
            <a:pPr lvl="0"/>
            <a:endParaRPr sz="1600"/>
          </a:p>
          <a:p>
            <a:pPr lvl="0"/>
            <a:endParaRPr sz="1600"/>
          </a:p>
        </p:txBody>
      </p:sp>
      <p:sp>
        <p:nvSpPr>
          <p:cNvPr id="54" name="Shape 54"/>
          <p:cNvSpPr/>
          <p:nvPr/>
        </p:nvSpPr>
        <p:spPr>
          <a:xfrm>
            <a:off x="6660232" y="116631"/>
            <a:ext cx="2304257" cy="3990341"/>
          </a:xfrm>
          <a:prstGeom prst="rect">
            <a:avLst/>
          </a:prstGeom>
          <a:ln w="38100">
            <a:solidFill>
              <a:srgbClr val="FA07FF"/>
            </a:solidFill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sz="1600" b="1" u="sng"/>
              <a:t>Word Bank</a:t>
            </a:r>
            <a:endParaRPr sz="1600" u="sng"/>
          </a:p>
          <a:p>
            <a:pPr lvl="0"/>
            <a:endParaRPr sz="1600"/>
          </a:p>
          <a:p>
            <a:pPr lvl="0"/>
            <a:r>
              <a:rPr sz="1600" b="1" i="1"/>
              <a:t>Superstitious</a:t>
            </a:r>
            <a:r>
              <a:rPr sz="1600"/>
              <a:t> = a belief that certain events or things will bring good or bad luck</a:t>
            </a:r>
          </a:p>
          <a:p>
            <a:pPr lvl="0"/>
            <a:endParaRPr sz="1600"/>
          </a:p>
          <a:p>
            <a:pPr lvl="0"/>
            <a:r>
              <a:rPr sz="1600" b="1" i="1"/>
              <a:t>Staff</a:t>
            </a:r>
            <a:r>
              <a:rPr sz="1600"/>
              <a:t> = a walking stick</a:t>
            </a:r>
          </a:p>
          <a:p>
            <a:pPr lvl="0"/>
            <a:endParaRPr sz="1600"/>
          </a:p>
          <a:p>
            <a:pPr lvl="0"/>
            <a:r>
              <a:rPr sz="1600" b="1" i="1"/>
              <a:t>Mariner</a:t>
            </a:r>
            <a:r>
              <a:rPr sz="1600"/>
              <a:t> = a sailor</a:t>
            </a:r>
          </a:p>
          <a:p>
            <a:pPr lvl="0"/>
            <a:endParaRPr sz="1600"/>
          </a:p>
          <a:p>
            <a:pPr lvl="0"/>
            <a:r>
              <a:rPr sz="1600" b="1" i="1"/>
              <a:t>Splinter</a:t>
            </a:r>
            <a:r>
              <a:rPr sz="1600"/>
              <a:t> = a thin, sharp piece of wood, glass, or similar material broken off from a larger piece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/>
        </p:nvSpPr>
        <p:spPr>
          <a:xfrm>
            <a:off x="683568" y="-675457"/>
            <a:ext cx="3168352" cy="18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ctr">
              <a:defRPr sz="2800"/>
            </a:lvl1pPr>
          </a:lstStyle>
          <a:p>
            <a:pPr lvl="0">
              <a:defRPr sz="1800"/>
            </a:pPr>
            <a:r>
              <a:rPr sz="2800"/>
              <a:t>Mini Plenary</a:t>
            </a:r>
          </a:p>
        </p:txBody>
      </p:sp>
      <p:sp>
        <p:nvSpPr>
          <p:cNvPr id="57" name="Shape 57"/>
          <p:cNvSpPr/>
          <p:nvPr/>
        </p:nvSpPr>
        <p:spPr>
          <a:xfrm>
            <a:off x="35496" y="6093295"/>
            <a:ext cx="9036496" cy="675641"/>
          </a:xfrm>
          <a:prstGeom prst="rect">
            <a:avLst/>
          </a:prstGeom>
          <a:solidFill>
            <a:srgbClr val="7030A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 b="1" u="sng">
                <a:solidFill>
                  <a:srgbClr val="FFFFFF"/>
                </a:solidFill>
              </a:rPr>
              <a:t>Stretch Opportunity:</a:t>
            </a:r>
            <a:r>
              <a:rPr sz="2000">
                <a:solidFill>
                  <a:srgbClr val="FFFFFF"/>
                </a:solidFill>
              </a:rPr>
              <a:t>  </a:t>
            </a:r>
          </a:p>
          <a:p>
            <a:pPr lvl="0"/>
            <a:r>
              <a:rPr sz="2000">
                <a:solidFill>
                  <a:srgbClr val="FFFFFF"/>
                </a:solidFill>
              </a:rPr>
              <a:t>For each answer, explain your reasoning.</a:t>
            </a:r>
          </a:p>
        </p:txBody>
      </p:sp>
      <p:sp>
        <p:nvSpPr>
          <p:cNvPr id="58" name="Shape 58"/>
          <p:cNvSpPr/>
          <p:nvPr/>
        </p:nvSpPr>
        <p:spPr>
          <a:xfrm>
            <a:off x="983430" y="189830"/>
            <a:ext cx="7693026" cy="1150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ctr">
              <a:defRPr sz="2800" b="1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 b="0"/>
            </a:pPr>
            <a:r>
              <a:rPr sz="2800" b="1"/>
              <a:t>True or False Quiz</a:t>
            </a:r>
          </a:p>
        </p:txBody>
      </p:sp>
      <p:sp>
        <p:nvSpPr>
          <p:cNvPr id="59" name="Shape 59"/>
          <p:cNvSpPr/>
          <p:nvPr/>
        </p:nvSpPr>
        <p:spPr>
          <a:xfrm>
            <a:off x="8748463" y="6413265"/>
            <a:ext cx="308117" cy="383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5</a:t>
            </a:r>
          </a:p>
        </p:txBody>
      </p:sp>
      <p:sp>
        <p:nvSpPr>
          <p:cNvPr id="60" name="Shape 60"/>
          <p:cNvSpPr/>
          <p:nvPr/>
        </p:nvSpPr>
        <p:spPr>
          <a:xfrm>
            <a:off x="2250" y="1340767"/>
            <a:ext cx="4569752" cy="904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800"/>
            </a:lvl1pPr>
          </a:lstStyle>
          <a:p>
            <a:pPr lvl="0">
              <a:defRPr sz="1800"/>
            </a:pPr>
            <a:r>
              <a:rPr sz="2800"/>
              <a:t>1. Magnetism was discovered 20 years ago</a:t>
            </a:r>
          </a:p>
        </p:txBody>
      </p:sp>
      <p:pic>
        <p:nvPicPr>
          <p:cNvPr id="61" name="image5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24128" y="1196751"/>
            <a:ext cx="3289301" cy="2463801"/>
          </a:xfrm>
          <a:prstGeom prst="rect">
            <a:avLst/>
          </a:prstGeom>
          <a:ln w="12700">
            <a:miter lim="400000"/>
          </a:ln>
        </p:spPr>
      </p:pic>
      <p:sp>
        <p:nvSpPr>
          <p:cNvPr id="62" name="Shape 62"/>
          <p:cNvSpPr/>
          <p:nvPr/>
        </p:nvSpPr>
        <p:spPr>
          <a:xfrm>
            <a:off x="-1" y="2204864"/>
            <a:ext cx="5505064" cy="1310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800"/>
            </a:lvl1pPr>
          </a:lstStyle>
          <a:p>
            <a:pPr lvl="0">
              <a:defRPr sz="1800"/>
            </a:pPr>
            <a:r>
              <a:rPr sz="2800"/>
              <a:t>2. If you float a small piece of lodestone on water it will point in a north-south direction</a:t>
            </a:r>
          </a:p>
        </p:txBody>
      </p:sp>
      <p:sp>
        <p:nvSpPr>
          <p:cNvPr id="63" name="Shape 63"/>
          <p:cNvSpPr/>
          <p:nvPr/>
        </p:nvSpPr>
        <p:spPr>
          <a:xfrm>
            <a:off x="-1" y="3501008"/>
            <a:ext cx="4951786" cy="1310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800"/>
            </a:lvl1pPr>
          </a:lstStyle>
          <a:p>
            <a:pPr lvl="0">
              <a:defRPr sz="1800"/>
            </a:pPr>
            <a:r>
              <a:rPr sz="2800"/>
              <a:t>3. Lodestone is now used as a medicine and it can cure cancer</a:t>
            </a:r>
          </a:p>
        </p:txBody>
      </p:sp>
      <p:sp>
        <p:nvSpPr>
          <p:cNvPr id="64" name="Shape 64"/>
          <p:cNvSpPr/>
          <p:nvPr/>
        </p:nvSpPr>
        <p:spPr>
          <a:xfrm>
            <a:off x="0" y="4365104"/>
            <a:ext cx="4943400" cy="1310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800"/>
            </a:lvl1pPr>
          </a:lstStyle>
          <a:p>
            <a:pPr lvl="0">
              <a:defRPr sz="1800"/>
            </a:pPr>
            <a:r>
              <a:rPr sz="2800"/>
              <a:t>4. Magnetic materials such as iron and steel stick to magnets</a:t>
            </a:r>
          </a:p>
        </p:txBody>
      </p:sp>
      <p:sp>
        <p:nvSpPr>
          <p:cNvPr id="65" name="Shape 65"/>
          <p:cNvSpPr/>
          <p:nvPr/>
        </p:nvSpPr>
        <p:spPr>
          <a:xfrm>
            <a:off x="15264" y="4136923"/>
            <a:ext cx="9111512" cy="1661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800"/>
            </a:lvl1pPr>
          </a:lstStyle>
          <a:p>
            <a:pPr lvl="0">
              <a:defRPr sz="1800"/>
            </a:pPr>
            <a:endParaRPr lang="en-GB" sz="2800" dirty="0" smtClean="0"/>
          </a:p>
          <a:p>
            <a:pPr lvl="0">
              <a:defRPr sz="1800"/>
            </a:pPr>
            <a:endParaRPr lang="en-GB" dirty="0"/>
          </a:p>
          <a:p>
            <a:pPr lvl="0">
              <a:defRPr sz="1800"/>
            </a:pPr>
            <a:endParaRPr lang="en-GB" sz="2800" dirty="0" smtClean="0"/>
          </a:p>
          <a:p>
            <a:pPr lvl="0">
              <a:defRPr sz="1800"/>
            </a:pPr>
            <a:r>
              <a:rPr sz="2800" dirty="0" smtClean="0"/>
              <a:t>5</a:t>
            </a:r>
            <a:r>
              <a:rPr sz="2800" dirty="0"/>
              <a:t>. The Earth does not have a magnetic field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grpId="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1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1" animBg="1" advAuto="0"/>
      <p:bldP spid="60" grpId="2" animBg="1" advAuto="0"/>
      <p:bldP spid="62" grpId="3" animBg="1" advAuto="0"/>
      <p:bldP spid="62" grpId="4" animBg="1" advAuto="0"/>
      <p:bldP spid="63" grpId="5" animBg="1" advAuto="0"/>
      <p:bldP spid="63" grpId="6" animBg="1" advAuto="0"/>
      <p:bldP spid="64" grpId="7" animBg="1" advAuto="0"/>
      <p:bldP spid="64" grpId="8" animBg="1" advAuto="0"/>
      <p:bldP spid="65" grpId="9" animBg="1" advAuto="0"/>
      <p:bldP spid="65" grpId="10" animBg="1" advAuto="0"/>
    </p:bldLst>
  </p:timing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345</Words>
  <Application>Microsoft Office PowerPoint</Application>
  <PresentationFormat>On-screen Show (4:3)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Helvetica Neue</vt:lpstr>
      <vt:lpstr>Default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Frost</dc:creator>
  <cp:lastModifiedBy>Nicola Richards</cp:lastModifiedBy>
  <cp:revision>1</cp:revision>
  <dcterms:modified xsi:type="dcterms:W3CDTF">2020-11-18T11:50:02Z</dcterms:modified>
</cp:coreProperties>
</file>