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1"/>
  </p:notesMasterIdLst>
  <p:sldIdLst>
    <p:sldId id="257" r:id="rId2"/>
    <p:sldId id="329" r:id="rId3"/>
    <p:sldId id="328" r:id="rId4"/>
    <p:sldId id="260" r:id="rId5"/>
    <p:sldId id="262" r:id="rId6"/>
    <p:sldId id="330" r:id="rId7"/>
    <p:sldId id="265" r:id="rId8"/>
    <p:sldId id="267" r:id="rId9"/>
    <p:sldId id="269" r:id="rId10"/>
    <p:sldId id="271" r:id="rId11"/>
    <p:sldId id="273" r:id="rId12"/>
    <p:sldId id="275" r:id="rId13"/>
    <p:sldId id="277" r:id="rId14"/>
    <p:sldId id="279" r:id="rId15"/>
    <p:sldId id="281" r:id="rId16"/>
    <p:sldId id="283" r:id="rId17"/>
    <p:sldId id="285" r:id="rId18"/>
    <p:sldId id="287" r:id="rId19"/>
    <p:sldId id="28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720"/>
    <p:restoredTop sz="94674"/>
  </p:normalViewPr>
  <p:slideViewPr>
    <p:cSldViewPr snapToGrid="0" snapToObjects="1">
      <p:cViewPr>
        <p:scale>
          <a:sx n="62" d="100"/>
          <a:sy n="62" d="100"/>
        </p:scale>
        <p:origin x="-348" y="-24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C93CA72-A9BB-2C4B-BE9A-D79F78F6E19F}" type="datetimeFigureOut">
              <a:rPr lang="en-US" smtClean="0"/>
              <a:pPr/>
              <a:t>9/17/2017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1D3F7D-F0E4-2741-BAD1-6F1C0905DBAF}" type="slidenum">
              <a:rPr lang="en-US" smtClean="0"/>
              <a:pPr/>
              <a:t>‹#›</a:t>
            </a:fld>
            <a:endParaRPr lang="en-US"/>
          </a:p>
        </p:txBody>
      </p:sp>
    </p:spTree>
    <p:extLst>
      <p:ext uri="{BB962C8B-B14F-4D97-AF65-F5344CB8AC3E}">
        <p14:creationId xmlns:p14="http://schemas.microsoft.com/office/powerpoint/2010/main" xmlns="" val="19878359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C891DD1-6E4E-8945-BEAE-10D75D74E7A4}" type="datetimeFigureOut">
              <a:rPr lang="en-US" smtClean="0"/>
              <a:pPr/>
              <a:t>9/17/2017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0AB16A-3ABB-8B4A-9F35-0CD1092F0197}" type="slidenum">
              <a:rPr lang="en-US" smtClean="0"/>
              <a:pPr/>
              <a:t>‹#›</a:t>
            </a:fld>
            <a:endParaRPr lang="en-US"/>
          </a:p>
        </p:txBody>
      </p:sp>
    </p:spTree>
    <p:extLst>
      <p:ext uri="{BB962C8B-B14F-4D97-AF65-F5344CB8AC3E}">
        <p14:creationId xmlns:p14="http://schemas.microsoft.com/office/powerpoint/2010/main" xmlns="" val="2249720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C891DD1-6E4E-8945-BEAE-10D75D74E7A4}" type="datetimeFigureOut">
              <a:rPr lang="en-US" smtClean="0"/>
              <a:pPr/>
              <a:t>9/17/2017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0AB16A-3ABB-8B4A-9F35-0CD1092F0197}" type="slidenum">
              <a:rPr lang="en-US" smtClean="0"/>
              <a:pPr/>
              <a:t>‹#›</a:t>
            </a:fld>
            <a:endParaRPr lang="en-US"/>
          </a:p>
        </p:txBody>
      </p:sp>
    </p:spTree>
    <p:extLst>
      <p:ext uri="{BB962C8B-B14F-4D97-AF65-F5344CB8AC3E}">
        <p14:creationId xmlns:p14="http://schemas.microsoft.com/office/powerpoint/2010/main" xmlns="" val="15344458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C891DD1-6E4E-8945-BEAE-10D75D74E7A4}" type="datetimeFigureOut">
              <a:rPr lang="en-US" smtClean="0"/>
              <a:pPr/>
              <a:t>9/17/2017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0AB16A-3ABB-8B4A-9F35-0CD1092F0197}" type="slidenum">
              <a:rPr lang="en-US" smtClean="0"/>
              <a:pPr/>
              <a:t>‹#›</a:t>
            </a:fld>
            <a:endParaRPr lang="en-US"/>
          </a:p>
        </p:txBody>
      </p:sp>
    </p:spTree>
    <p:extLst>
      <p:ext uri="{BB962C8B-B14F-4D97-AF65-F5344CB8AC3E}">
        <p14:creationId xmlns:p14="http://schemas.microsoft.com/office/powerpoint/2010/main" xmlns="" val="2995278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C891DD1-6E4E-8945-BEAE-10D75D74E7A4}" type="datetimeFigureOut">
              <a:rPr lang="en-US" smtClean="0"/>
              <a:pPr/>
              <a:t>9/17/2017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A0AB16A-3ABB-8B4A-9F35-0CD1092F0197}" type="slidenum">
              <a:rPr lang="en-US" smtClean="0"/>
              <a:pPr/>
              <a:t>‹#›</a:t>
            </a:fld>
            <a:endParaRPr lang="en-US"/>
          </a:p>
        </p:txBody>
      </p:sp>
    </p:spTree>
    <p:extLst>
      <p:ext uri="{BB962C8B-B14F-4D97-AF65-F5344CB8AC3E}">
        <p14:creationId xmlns:p14="http://schemas.microsoft.com/office/powerpoint/2010/main" xmlns="" val="462267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C891DD1-6E4E-8945-BEAE-10D75D74E7A4}" type="datetimeFigureOut">
              <a:rPr lang="en-US" smtClean="0"/>
              <a:pPr/>
              <a:t>9/17/2017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A0AB16A-3ABB-8B4A-9F35-0CD1092F0197}" type="slidenum">
              <a:rPr lang="en-US" smtClean="0"/>
              <a:pPr/>
              <a:t>‹#›</a:t>
            </a:fld>
            <a:endParaRPr lang="en-US"/>
          </a:p>
        </p:txBody>
      </p:sp>
    </p:spTree>
    <p:extLst>
      <p:ext uri="{BB962C8B-B14F-4D97-AF65-F5344CB8AC3E}">
        <p14:creationId xmlns:p14="http://schemas.microsoft.com/office/powerpoint/2010/main" xmlns="" val="18851516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C891DD1-6E4E-8945-BEAE-10D75D74E7A4}" type="datetimeFigureOut">
              <a:rPr lang="en-US" smtClean="0"/>
              <a:pPr/>
              <a:t>9/17/2017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A0AB16A-3ABB-8B4A-9F35-0CD1092F0197}" type="slidenum">
              <a:rPr lang="en-US" smtClean="0"/>
              <a:pPr/>
              <a:t>‹#›</a:t>
            </a:fld>
            <a:endParaRPr lang="en-US"/>
          </a:p>
        </p:txBody>
      </p:sp>
    </p:spTree>
    <p:extLst>
      <p:ext uri="{BB962C8B-B14F-4D97-AF65-F5344CB8AC3E}">
        <p14:creationId xmlns:p14="http://schemas.microsoft.com/office/powerpoint/2010/main" xmlns="" val="19169155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891DD1-6E4E-8945-BEAE-10D75D74E7A4}" type="datetimeFigureOut">
              <a:rPr lang="en-US" smtClean="0"/>
              <a:pPr/>
              <a:t>9/17/2017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A0AB16A-3ABB-8B4A-9F35-0CD1092F0197}" type="slidenum">
              <a:rPr lang="en-US" smtClean="0"/>
              <a:pPr/>
              <a:t>‹#›</a:t>
            </a:fld>
            <a:endParaRPr lang="en-US"/>
          </a:p>
        </p:txBody>
      </p:sp>
    </p:spTree>
    <p:extLst>
      <p:ext uri="{BB962C8B-B14F-4D97-AF65-F5344CB8AC3E}">
        <p14:creationId xmlns:p14="http://schemas.microsoft.com/office/powerpoint/2010/main" xmlns="" val="10491362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891DD1-6E4E-8945-BEAE-10D75D74E7A4}" type="datetimeFigureOut">
              <a:rPr lang="en-US" smtClean="0"/>
              <a:pPr/>
              <a:t>9/17/2017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A0AB16A-3ABB-8B4A-9F35-0CD1092F0197}" type="slidenum">
              <a:rPr lang="en-US" smtClean="0"/>
              <a:pPr/>
              <a:t>‹#›</a:t>
            </a:fld>
            <a:endParaRPr lang="en-US"/>
          </a:p>
        </p:txBody>
      </p:sp>
    </p:spTree>
    <p:extLst>
      <p:ext uri="{BB962C8B-B14F-4D97-AF65-F5344CB8AC3E}">
        <p14:creationId xmlns:p14="http://schemas.microsoft.com/office/powerpoint/2010/main" xmlns="" val="19914723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891DD1-6E4E-8945-BEAE-10D75D74E7A4}" type="datetimeFigureOut">
              <a:rPr lang="en-US" smtClean="0"/>
              <a:pPr/>
              <a:t>9/17/2017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A0AB16A-3ABB-8B4A-9F35-0CD1092F0197}" type="slidenum">
              <a:rPr lang="en-US" smtClean="0"/>
              <a:pPr/>
              <a:t>‹#›</a:t>
            </a:fld>
            <a:endParaRPr lang="en-US"/>
          </a:p>
        </p:txBody>
      </p:sp>
    </p:spTree>
    <p:extLst>
      <p:ext uri="{BB962C8B-B14F-4D97-AF65-F5344CB8AC3E}">
        <p14:creationId xmlns:p14="http://schemas.microsoft.com/office/powerpoint/2010/main" xmlns="" val="21435177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C891DD1-6E4E-8945-BEAE-10D75D74E7A4}" type="datetimeFigureOut">
              <a:rPr lang="en-US" smtClean="0"/>
              <a:pPr/>
              <a:t>9/17/2017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0AB16A-3ABB-8B4A-9F35-0CD1092F0197}" type="slidenum">
              <a:rPr lang="en-US" smtClean="0"/>
              <a:pPr/>
              <a:t>‹#›</a:t>
            </a:fld>
            <a:endParaRPr lang="en-US"/>
          </a:p>
        </p:txBody>
      </p:sp>
    </p:spTree>
    <p:extLst>
      <p:ext uri="{BB962C8B-B14F-4D97-AF65-F5344CB8AC3E}">
        <p14:creationId xmlns:p14="http://schemas.microsoft.com/office/powerpoint/2010/main" xmlns="" val="20639567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C891DD1-6E4E-8945-BEAE-10D75D74E7A4}" type="datetimeFigureOut">
              <a:rPr lang="en-US" smtClean="0"/>
              <a:pPr/>
              <a:t>9/17/2017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0AB16A-3ABB-8B4A-9F35-0CD1092F0197}" type="slidenum">
              <a:rPr lang="en-US" smtClean="0"/>
              <a:pPr/>
              <a:t>‹#›</a:t>
            </a:fld>
            <a:endParaRPr lang="en-US"/>
          </a:p>
        </p:txBody>
      </p:sp>
    </p:spTree>
    <p:extLst>
      <p:ext uri="{BB962C8B-B14F-4D97-AF65-F5344CB8AC3E}">
        <p14:creationId xmlns:p14="http://schemas.microsoft.com/office/powerpoint/2010/main" xmlns="" val="6175455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891DD1-6E4E-8945-BEAE-10D75D74E7A4}" type="datetimeFigureOut">
              <a:rPr lang="en-US" smtClean="0"/>
              <a:pPr/>
              <a:t>9/17/2017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0AB16A-3ABB-8B4A-9F35-0CD1092F0197}" type="slidenum">
              <a:rPr lang="en-US" smtClean="0"/>
              <a:pPr/>
              <a:t>‹#›</a:t>
            </a:fld>
            <a:endParaRPr lang="en-US"/>
          </a:p>
        </p:txBody>
      </p:sp>
    </p:spTree>
    <p:extLst>
      <p:ext uri="{BB962C8B-B14F-4D97-AF65-F5344CB8AC3E}">
        <p14:creationId xmlns:p14="http://schemas.microsoft.com/office/powerpoint/2010/main" xmlns="" val="2085391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489623"/>
            <a:ext cx="9144000" cy="1495331"/>
          </a:xfrm>
        </p:spPr>
        <p:txBody>
          <a:bodyPr>
            <a:normAutofit fontScale="90000"/>
          </a:bodyPr>
          <a:lstStyle/>
          <a:p>
            <a:r>
              <a:rPr lang="en-GB" b="1" dirty="0" smtClean="0">
                <a:solidFill>
                  <a:schemeClr val="accent2"/>
                </a:solidFill>
              </a:rPr>
              <a:t>Problem Solving and Reasoning </a:t>
            </a:r>
            <a:r>
              <a:rPr lang="en-GB" b="1" dirty="0" smtClean="0">
                <a:solidFill>
                  <a:schemeClr val="accent2"/>
                </a:solidFill>
              </a:rPr>
              <a:t>Questions </a:t>
            </a:r>
            <a:r>
              <a:rPr lang="en-GB" b="1" smtClean="0">
                <a:solidFill>
                  <a:schemeClr val="accent2"/>
                </a:solidFill>
              </a:rPr>
              <a:t>and Answers</a:t>
            </a:r>
            <a:r>
              <a:rPr lang="en-US" b="1" dirty="0"/>
              <a:t/>
            </a:r>
            <a:br>
              <a:rPr lang="en-US" b="1" dirty="0"/>
            </a:br>
            <a:r>
              <a:rPr lang="en-US" b="1" dirty="0" smtClean="0"/>
              <a:t/>
            </a:r>
            <a:br>
              <a:rPr lang="en-US" b="1" dirty="0" smtClean="0"/>
            </a:br>
            <a:r>
              <a:rPr lang="en-US" sz="4900" b="1" dirty="0" smtClean="0"/>
              <a:t>Number- Addition, Subtraction (mental and written)</a:t>
            </a:r>
            <a:endParaRPr lang="en-US" sz="4900" dirty="0"/>
          </a:p>
        </p:txBody>
      </p:sp>
      <p:sp>
        <p:nvSpPr>
          <p:cNvPr id="4" name="Text Box 4"/>
          <p:cNvSpPr txBox="1">
            <a:spLocks noChangeArrowheads="1"/>
          </p:cNvSpPr>
          <p:nvPr/>
        </p:nvSpPr>
        <p:spPr bwMode="auto">
          <a:xfrm>
            <a:off x="2933700" y="5170953"/>
            <a:ext cx="6324600" cy="1000125"/>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xmlns="">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marL="0" marR="0" algn="just" fontAlgn="base">
              <a:spcBef>
                <a:spcPts val="0"/>
              </a:spcBef>
              <a:spcAft>
                <a:spcPts val="0"/>
              </a:spcAft>
            </a:pPr>
            <a:r>
              <a:rPr lang="en-GB" sz="1000" kern="1200">
                <a:solidFill>
                  <a:srgbClr val="000000"/>
                </a:solidFill>
                <a:effectLst/>
                <a:latin typeface="Arial" charset="0"/>
                <a:ea typeface="Times New Roman"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US" sz="1200">
              <a:effectLst/>
              <a:latin typeface="Times New Roman" charset="0"/>
              <a:ea typeface="Times New Roman" charset="0"/>
            </a:endParaRPr>
          </a:p>
          <a:p>
            <a:pPr marL="0" marR="0" algn="just" fontAlgn="base">
              <a:spcBef>
                <a:spcPts val="0"/>
              </a:spcBef>
              <a:spcAft>
                <a:spcPts val="0"/>
              </a:spcAft>
            </a:pPr>
            <a:r>
              <a:rPr lang="en-GB" sz="1000" kern="1200">
                <a:solidFill>
                  <a:srgbClr val="000000"/>
                </a:solidFill>
                <a:effectLst/>
                <a:latin typeface="Arial" charset="0"/>
                <a:ea typeface="Times New Roman" charset="0"/>
              </a:rPr>
              <a:t>All opinions and contributions are those of the authors. The contents of this resource are not connected with nor endorsed by any other company, organisation or institution.</a:t>
            </a:r>
            <a:endParaRPr lang="en-US" sz="1200">
              <a:effectLst/>
              <a:latin typeface="Times New Roman" charset="0"/>
              <a:ea typeface="Times New Roman" charset="0"/>
            </a:endParaRPr>
          </a:p>
        </p:txBody>
      </p:sp>
      <p:sp>
        <p:nvSpPr>
          <p:cNvPr id="6" name="TextBox 5"/>
          <p:cNvSpPr txBox="1"/>
          <p:nvPr/>
        </p:nvSpPr>
        <p:spPr>
          <a:xfrm>
            <a:off x="4356847" y="4444712"/>
            <a:ext cx="3478306" cy="584775"/>
          </a:xfrm>
          <a:prstGeom prst="rect">
            <a:avLst/>
          </a:prstGeom>
          <a:noFill/>
        </p:spPr>
        <p:txBody>
          <a:bodyPr wrap="square" rtlCol="0">
            <a:spAutoFit/>
          </a:bodyPr>
          <a:lstStyle/>
          <a:p>
            <a:pPr algn="ctr"/>
            <a:r>
              <a:rPr lang="en-US" sz="1600" dirty="0" smtClean="0"/>
              <a:t>Commissioned by The </a:t>
            </a:r>
            <a:r>
              <a:rPr lang="en-US" sz="1600" dirty="0" err="1" smtClean="0"/>
              <a:t>PiXL</a:t>
            </a:r>
            <a:r>
              <a:rPr lang="en-US" sz="1600" dirty="0" smtClean="0"/>
              <a:t> Club Ltd.</a:t>
            </a:r>
          </a:p>
          <a:p>
            <a:pPr algn="ctr"/>
            <a:r>
              <a:rPr lang="en-US" sz="1600" dirty="0" smtClean="0"/>
              <a:t>June 2017</a:t>
            </a:r>
            <a:endParaRPr lang="en-US" sz="1600" dirty="0"/>
          </a:p>
        </p:txBody>
      </p:sp>
      <p:sp>
        <p:nvSpPr>
          <p:cNvPr id="7" name="TextBox 6"/>
          <p:cNvSpPr txBox="1"/>
          <p:nvPr/>
        </p:nvSpPr>
        <p:spPr>
          <a:xfrm>
            <a:off x="4204447" y="6239435"/>
            <a:ext cx="3783106" cy="338554"/>
          </a:xfrm>
          <a:prstGeom prst="rect">
            <a:avLst/>
          </a:prstGeom>
          <a:noFill/>
        </p:spPr>
        <p:txBody>
          <a:bodyPr wrap="square" rtlCol="0">
            <a:spAutoFit/>
          </a:bodyPr>
          <a:lstStyle/>
          <a:p>
            <a:r>
              <a:rPr lang="en-GB" sz="1600" dirty="0"/>
              <a:t>© Copyright The </a:t>
            </a:r>
            <a:r>
              <a:rPr lang="en-GB" sz="1600" dirty="0" err="1"/>
              <a:t>PiXL</a:t>
            </a:r>
            <a:r>
              <a:rPr lang="en-GB" sz="1600" dirty="0"/>
              <a:t> Club Limited, 2017</a:t>
            </a:r>
            <a:r>
              <a:rPr lang="en-US" sz="1600" dirty="0" smtClean="0">
                <a:effectLst/>
              </a:rPr>
              <a:t> </a:t>
            </a:r>
            <a:endParaRPr lang="en-US" sz="1600" dirty="0"/>
          </a:p>
        </p:txBody>
      </p:sp>
      <p:pic>
        <p:nvPicPr>
          <p:cNvPr id="9" name="Picture 8"/>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11" name="Picture 10"/>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Tree>
    <p:extLst>
      <p:ext uri="{BB962C8B-B14F-4D97-AF65-F5344CB8AC3E}">
        <p14:creationId xmlns:p14="http://schemas.microsoft.com/office/powerpoint/2010/main" xmlns="" val="3607601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3367636" y="468529"/>
            <a:ext cx="5217459" cy="1015663"/>
          </a:xfrm>
          <a:prstGeom prst="rect">
            <a:avLst/>
          </a:prstGeom>
          <a:noFill/>
        </p:spPr>
        <p:txBody>
          <a:bodyPr wrap="square" rtlCol="0">
            <a:spAutoFit/>
          </a:bodyPr>
          <a:lstStyle/>
          <a:p>
            <a:pPr algn="ctr"/>
            <a:r>
              <a:rPr lang="en-US" sz="6000" b="1" dirty="0" smtClean="0">
                <a:solidFill>
                  <a:schemeClr val="accent2"/>
                </a:solidFill>
              </a:rPr>
              <a:t>Guidance</a:t>
            </a:r>
            <a:endParaRPr lang="en-US" sz="6000" b="1" dirty="0">
              <a:solidFill>
                <a:schemeClr val="accent2"/>
              </a:solidFill>
            </a:endParaRPr>
          </a:p>
        </p:txBody>
      </p:sp>
      <p:sp>
        <p:nvSpPr>
          <p:cNvPr id="3" name="TextBox 2"/>
          <p:cNvSpPr txBox="1"/>
          <p:nvPr/>
        </p:nvSpPr>
        <p:spPr>
          <a:xfrm>
            <a:off x="1879494" y="2118360"/>
            <a:ext cx="8193741" cy="4308872"/>
          </a:xfrm>
          <a:prstGeom prst="rect">
            <a:avLst/>
          </a:prstGeom>
          <a:noFill/>
        </p:spPr>
        <p:txBody>
          <a:bodyPr wrap="square" rtlCol="0">
            <a:spAutoFit/>
          </a:bodyPr>
          <a:lstStyle/>
          <a:p>
            <a:pPr algn="ctr"/>
            <a:r>
              <a:rPr lang="en-GB" sz="3200" b="1" dirty="0"/>
              <a:t>These problem solving and reasoning </a:t>
            </a:r>
            <a:r>
              <a:rPr lang="en-GB" sz="3200" b="1" dirty="0" smtClean="0"/>
              <a:t>questions and answers </a:t>
            </a:r>
            <a:r>
              <a:rPr lang="en-GB" sz="3200" b="1" dirty="0"/>
              <a:t>have been taken from our therapies. They have been grouped according to subject for your convenience. However, when sharing them with </a:t>
            </a:r>
            <a:r>
              <a:rPr lang="en-GB" sz="3200" b="1" dirty="0" smtClean="0"/>
              <a:t>pupils, </a:t>
            </a:r>
            <a:r>
              <a:rPr lang="en-GB" sz="3200" b="1" dirty="0"/>
              <a:t>it is important to mix the problems so that pupils have to decipher which area of maths they will have to use to solve the problems.</a:t>
            </a:r>
            <a:endParaRPr lang="en-US" sz="3200" dirty="0"/>
          </a:p>
          <a:p>
            <a:endParaRPr lang="en-US" dirty="0"/>
          </a:p>
        </p:txBody>
      </p:sp>
    </p:spTree>
    <p:extLst>
      <p:ext uri="{BB962C8B-B14F-4D97-AF65-F5344CB8AC3E}">
        <p14:creationId xmlns:p14="http://schemas.microsoft.com/office/powerpoint/2010/main" xmlns="" val="12245281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962526" y="1295400"/>
            <a:ext cx="10740376" cy="5878532"/>
          </a:xfrm>
          <a:prstGeom prst="rect">
            <a:avLst/>
          </a:prstGeom>
          <a:noFill/>
        </p:spPr>
        <p:txBody>
          <a:bodyPr wrap="square" rtlCol="0">
            <a:spAutoFit/>
          </a:bodyPr>
          <a:lstStyle/>
          <a:p>
            <a:pPr algn="ctr"/>
            <a:r>
              <a:rPr lang="en-GB" sz="3600" dirty="0">
                <a:solidFill>
                  <a:schemeClr val="accent2"/>
                </a:solidFill>
              </a:rPr>
              <a:t>I buy six items costing 76p, 89p, 36p, £1.03, 49p and 97p. I give the shop assistant a £10 note and get £3.46 change. I immediately think the change is wrong. Without doing any calculating, explain why you think I am right</a:t>
            </a:r>
            <a:r>
              <a:rPr lang="en-GB" sz="3600" dirty="0" smtClean="0">
                <a:solidFill>
                  <a:schemeClr val="accent2"/>
                </a:solidFill>
              </a:rPr>
              <a:t>.</a:t>
            </a:r>
          </a:p>
          <a:p>
            <a:pPr algn="ctr"/>
            <a:endParaRPr lang="en-US" sz="3600" dirty="0"/>
          </a:p>
          <a:p>
            <a:pPr algn="ctr"/>
            <a:r>
              <a:rPr lang="en-GB" sz="3200" b="1" dirty="0">
                <a:solidFill>
                  <a:schemeClr val="accent1"/>
                </a:solidFill>
              </a:rPr>
              <a:t>Using skills of estimation, my amounts should total less than £</a:t>
            </a:r>
            <a:r>
              <a:rPr lang="en-GB" sz="3200" b="1" dirty="0" smtClean="0">
                <a:solidFill>
                  <a:schemeClr val="accent1"/>
                </a:solidFill>
              </a:rPr>
              <a:t>5.00 because every item except one is less than £1 and the additional item is only just over £1 </a:t>
            </a:r>
            <a:r>
              <a:rPr lang="en-GB" sz="3200" b="1" dirty="0">
                <a:solidFill>
                  <a:schemeClr val="accent1"/>
                </a:solidFill>
              </a:rPr>
              <a:t>so £3.46 is not enough change.</a:t>
            </a:r>
            <a:endParaRPr lang="en-US" sz="3200" b="1" dirty="0">
              <a:solidFill>
                <a:schemeClr val="accent1"/>
              </a:solidFill>
            </a:endParaRPr>
          </a:p>
          <a:p>
            <a:endParaRPr lang="en-US" sz="3200" b="1" dirty="0">
              <a:solidFill>
                <a:schemeClr val="accent1"/>
              </a:solidFill>
            </a:endParaRPr>
          </a:p>
        </p:txBody>
      </p:sp>
    </p:spTree>
    <p:extLst>
      <p:ext uri="{BB962C8B-B14F-4D97-AF65-F5344CB8AC3E}">
        <p14:creationId xmlns:p14="http://schemas.microsoft.com/office/powerpoint/2010/main" xmlns="" val="1486330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987953" y="1481690"/>
            <a:ext cx="9976826" cy="5755422"/>
          </a:xfrm>
          <a:prstGeom prst="rect">
            <a:avLst/>
          </a:prstGeom>
          <a:noFill/>
        </p:spPr>
        <p:txBody>
          <a:bodyPr wrap="square" rtlCol="0">
            <a:spAutoFit/>
          </a:bodyPr>
          <a:lstStyle/>
          <a:p>
            <a:pPr algn="ctr"/>
            <a:r>
              <a:rPr lang="en-GB" sz="2400" dirty="0">
                <a:solidFill>
                  <a:schemeClr val="accent2"/>
                </a:solidFill>
              </a:rPr>
              <a:t>I added the distances I travelled to work for one week. On Monday I travelled 145metres, on Tuesday I travelled 10km, on Wednesday I travelled 25km, on Thursday I travelled 145metres and on Friday I travelled 50km. I entered 145 + 145 + 10 + 25 + 50 into my calculator and I got 375 km. That doesn’t seem right. What have I done wrong? Is using a calculator the best way to solve this problem? Explain your thinking</a:t>
            </a:r>
            <a:r>
              <a:rPr lang="en-GB" sz="2400" dirty="0" smtClean="0">
                <a:solidFill>
                  <a:schemeClr val="accent2"/>
                </a:solidFill>
              </a:rPr>
              <a:t>.</a:t>
            </a:r>
          </a:p>
          <a:p>
            <a:pPr algn="ctr"/>
            <a:endParaRPr lang="en-US" sz="2400" dirty="0"/>
          </a:p>
          <a:p>
            <a:pPr algn="ctr"/>
            <a:r>
              <a:rPr lang="en-GB" sz="2800" b="1" dirty="0">
                <a:solidFill>
                  <a:schemeClr val="accent1"/>
                </a:solidFill>
              </a:rPr>
              <a:t>I have not converted all the measures as some are in meters and some are in kilometres. So if I convert to kilometres, I would have 0.145, 10, 25, 0.145 and 50. These numbers could be added mentally but if I do use the calculator I would need to enter the numbers correctly having converted all the measurements to the same unit.</a:t>
            </a:r>
            <a:endParaRPr lang="en-US" sz="2800" b="1" dirty="0">
              <a:solidFill>
                <a:schemeClr val="accent1"/>
              </a:solidFill>
            </a:endParaRPr>
          </a:p>
          <a:p>
            <a:endParaRPr lang="en-US" sz="3200" dirty="0"/>
          </a:p>
        </p:txBody>
      </p:sp>
    </p:spTree>
    <p:extLst>
      <p:ext uri="{BB962C8B-B14F-4D97-AF65-F5344CB8AC3E}">
        <p14:creationId xmlns:p14="http://schemas.microsoft.com/office/powerpoint/2010/main" xmlns="" val="2055506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1491916" y="1812758"/>
            <a:ext cx="9176084" cy="2862322"/>
          </a:xfrm>
          <a:prstGeom prst="rect">
            <a:avLst/>
          </a:prstGeom>
          <a:noFill/>
        </p:spPr>
        <p:txBody>
          <a:bodyPr wrap="square" rtlCol="0">
            <a:spAutoFit/>
          </a:bodyPr>
          <a:lstStyle/>
          <a:p>
            <a:pPr algn="ctr"/>
            <a:r>
              <a:rPr lang="en-GB" sz="3600" dirty="0">
                <a:solidFill>
                  <a:schemeClr val="accent2"/>
                </a:solidFill>
              </a:rPr>
              <a:t>I have 360 ml of juice in a jug. I add another 450 ml. How much juice is there in the jug now</a:t>
            </a:r>
            <a:r>
              <a:rPr lang="en-GB" sz="3600" dirty="0" smtClean="0">
                <a:solidFill>
                  <a:schemeClr val="accent2"/>
                </a:solidFill>
              </a:rPr>
              <a:t>?</a:t>
            </a:r>
          </a:p>
          <a:p>
            <a:pPr algn="ctr"/>
            <a:endParaRPr lang="en-US" sz="3600" dirty="0"/>
          </a:p>
          <a:p>
            <a:pPr algn="ctr"/>
            <a:r>
              <a:rPr lang="en-GB" sz="3600" b="1" dirty="0">
                <a:solidFill>
                  <a:schemeClr val="accent1"/>
                </a:solidFill>
              </a:rPr>
              <a:t>810ml</a:t>
            </a:r>
            <a:endParaRPr lang="en-US" sz="3600" b="1" dirty="0">
              <a:solidFill>
                <a:schemeClr val="accent1"/>
              </a:solidFill>
            </a:endParaRPr>
          </a:p>
          <a:p>
            <a:endParaRPr lang="en-US" sz="3600" dirty="0"/>
          </a:p>
        </p:txBody>
      </p:sp>
    </p:spTree>
    <p:extLst>
      <p:ext uri="{BB962C8B-B14F-4D97-AF65-F5344CB8AC3E}">
        <p14:creationId xmlns:p14="http://schemas.microsoft.com/office/powerpoint/2010/main" xmlns="" val="1009392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1404366" y="1386909"/>
            <a:ext cx="9144000" cy="1200329"/>
          </a:xfrm>
          <a:prstGeom prst="rect">
            <a:avLst/>
          </a:prstGeom>
          <a:noFill/>
        </p:spPr>
        <p:txBody>
          <a:bodyPr wrap="square" rtlCol="0">
            <a:spAutoFit/>
          </a:bodyPr>
          <a:lstStyle/>
          <a:p>
            <a:pPr algn="ctr"/>
            <a:r>
              <a:rPr lang="en-GB" sz="3600" b="1" dirty="0">
                <a:solidFill>
                  <a:schemeClr val="accent2"/>
                </a:solidFill>
              </a:rPr>
              <a:t>Solving number puzzles, e.g. Completing number pyramids.</a:t>
            </a:r>
            <a:endParaRPr lang="en-US" sz="3600" b="1" dirty="0">
              <a:solidFill>
                <a:schemeClr val="accent2"/>
              </a:solidFill>
            </a:endParaRPr>
          </a:p>
        </p:txBody>
      </p:sp>
      <p:pic>
        <p:nvPicPr>
          <p:cNvPr id="8" name="Picture 7" descr="A number pyramid. Top row: 32. Next row: blank, 15. Next row: blank, eight, blank. Bottom row: four, blank, three, blank."/>
          <p:cNvPicPr/>
          <p:nvPr/>
        </p:nvPicPr>
        <p:blipFill>
          <a:blip r:embed="rId4" cstate="print"/>
          <a:srcRect/>
          <a:stretch>
            <a:fillRect/>
          </a:stretch>
        </p:blipFill>
        <p:spPr bwMode="auto">
          <a:xfrm>
            <a:off x="4043380" y="2587238"/>
            <a:ext cx="3626703" cy="2506830"/>
          </a:xfrm>
          <a:prstGeom prst="rect">
            <a:avLst/>
          </a:prstGeom>
          <a:noFill/>
          <a:ln w="9525">
            <a:noFill/>
            <a:miter lim="800000"/>
            <a:headEnd/>
            <a:tailEnd/>
          </a:ln>
        </p:spPr>
      </p:pic>
      <p:sp>
        <p:nvSpPr>
          <p:cNvPr id="7" name="TextBox 6"/>
          <p:cNvSpPr txBox="1"/>
          <p:nvPr/>
        </p:nvSpPr>
        <p:spPr>
          <a:xfrm>
            <a:off x="5242560" y="3459480"/>
            <a:ext cx="502920" cy="461665"/>
          </a:xfrm>
          <a:prstGeom prst="rect">
            <a:avLst/>
          </a:prstGeom>
          <a:noFill/>
        </p:spPr>
        <p:txBody>
          <a:bodyPr wrap="square" rtlCol="0">
            <a:spAutoFit/>
          </a:bodyPr>
          <a:lstStyle/>
          <a:p>
            <a:pPr algn="ctr"/>
            <a:r>
              <a:rPr lang="en-GB" sz="2400" b="1" dirty="0" smtClean="0">
                <a:solidFill>
                  <a:srgbClr val="FF0000"/>
                </a:solidFill>
              </a:rPr>
              <a:t>17</a:t>
            </a:r>
            <a:endParaRPr lang="en-GB" sz="2400" b="1" dirty="0">
              <a:solidFill>
                <a:srgbClr val="FF0000"/>
              </a:solidFill>
            </a:endParaRPr>
          </a:p>
        </p:txBody>
      </p:sp>
      <p:sp>
        <p:nvSpPr>
          <p:cNvPr id="10" name="TextBox 9"/>
          <p:cNvSpPr txBox="1"/>
          <p:nvPr/>
        </p:nvSpPr>
        <p:spPr>
          <a:xfrm>
            <a:off x="6507480" y="3921145"/>
            <a:ext cx="487680" cy="461665"/>
          </a:xfrm>
          <a:prstGeom prst="rect">
            <a:avLst/>
          </a:prstGeom>
          <a:noFill/>
        </p:spPr>
        <p:txBody>
          <a:bodyPr wrap="square" rtlCol="0">
            <a:spAutoFit/>
          </a:bodyPr>
          <a:lstStyle/>
          <a:p>
            <a:pPr algn="ctr"/>
            <a:r>
              <a:rPr lang="en-GB" sz="2400" b="1" dirty="0" smtClean="0">
                <a:solidFill>
                  <a:srgbClr val="FF0000"/>
                </a:solidFill>
              </a:rPr>
              <a:t>7</a:t>
            </a:r>
            <a:endParaRPr lang="en-GB" sz="2400" b="1" dirty="0">
              <a:solidFill>
                <a:srgbClr val="FF0000"/>
              </a:solidFill>
            </a:endParaRPr>
          </a:p>
        </p:txBody>
      </p:sp>
      <p:sp>
        <p:nvSpPr>
          <p:cNvPr id="11" name="TextBox 10"/>
          <p:cNvSpPr txBox="1"/>
          <p:nvPr/>
        </p:nvSpPr>
        <p:spPr>
          <a:xfrm>
            <a:off x="4693920" y="3921145"/>
            <a:ext cx="701040" cy="461665"/>
          </a:xfrm>
          <a:prstGeom prst="rect">
            <a:avLst/>
          </a:prstGeom>
          <a:noFill/>
        </p:spPr>
        <p:txBody>
          <a:bodyPr wrap="square" rtlCol="0">
            <a:spAutoFit/>
          </a:bodyPr>
          <a:lstStyle/>
          <a:p>
            <a:pPr algn="ctr"/>
            <a:r>
              <a:rPr lang="en-GB" sz="2400" b="1" dirty="0" smtClean="0">
                <a:solidFill>
                  <a:srgbClr val="FF0000"/>
                </a:solidFill>
              </a:rPr>
              <a:t>9</a:t>
            </a:r>
            <a:endParaRPr lang="en-GB" sz="2400" b="1" dirty="0">
              <a:solidFill>
                <a:srgbClr val="FF0000"/>
              </a:solidFill>
            </a:endParaRPr>
          </a:p>
        </p:txBody>
      </p:sp>
      <p:sp>
        <p:nvSpPr>
          <p:cNvPr id="12" name="TextBox 11"/>
          <p:cNvSpPr txBox="1"/>
          <p:nvPr/>
        </p:nvSpPr>
        <p:spPr>
          <a:xfrm>
            <a:off x="6690360" y="4290477"/>
            <a:ext cx="979723" cy="461665"/>
          </a:xfrm>
          <a:prstGeom prst="rect">
            <a:avLst/>
          </a:prstGeom>
          <a:noFill/>
        </p:spPr>
        <p:txBody>
          <a:bodyPr wrap="square" rtlCol="0">
            <a:spAutoFit/>
          </a:bodyPr>
          <a:lstStyle/>
          <a:p>
            <a:pPr algn="ctr"/>
            <a:r>
              <a:rPr lang="en-GB" sz="2400" b="1" dirty="0" smtClean="0">
                <a:solidFill>
                  <a:srgbClr val="FF0000"/>
                </a:solidFill>
              </a:rPr>
              <a:t>4</a:t>
            </a:r>
            <a:endParaRPr lang="en-GB" sz="2400" b="1" dirty="0">
              <a:solidFill>
                <a:srgbClr val="FF0000"/>
              </a:solidFill>
            </a:endParaRPr>
          </a:p>
        </p:txBody>
      </p:sp>
      <p:sp>
        <p:nvSpPr>
          <p:cNvPr id="13" name="TextBox 12"/>
          <p:cNvSpPr txBox="1"/>
          <p:nvPr/>
        </p:nvSpPr>
        <p:spPr>
          <a:xfrm>
            <a:off x="5044440" y="4382810"/>
            <a:ext cx="701040" cy="461665"/>
          </a:xfrm>
          <a:prstGeom prst="rect">
            <a:avLst/>
          </a:prstGeom>
          <a:noFill/>
        </p:spPr>
        <p:txBody>
          <a:bodyPr wrap="square" rtlCol="0">
            <a:spAutoFit/>
          </a:bodyPr>
          <a:lstStyle/>
          <a:p>
            <a:pPr algn="ctr"/>
            <a:r>
              <a:rPr lang="en-GB" sz="2400" b="1" dirty="0" smtClean="0">
                <a:solidFill>
                  <a:srgbClr val="FF0000"/>
                </a:solidFill>
              </a:rPr>
              <a:t>5</a:t>
            </a:r>
            <a:endParaRPr lang="en-GB" sz="2400" b="1" dirty="0">
              <a:solidFill>
                <a:srgbClr val="FF0000"/>
              </a:solidFill>
            </a:endParaRPr>
          </a:p>
        </p:txBody>
      </p:sp>
    </p:spTree>
    <p:extLst>
      <p:ext uri="{BB962C8B-B14F-4D97-AF65-F5344CB8AC3E}">
        <p14:creationId xmlns:p14="http://schemas.microsoft.com/office/powerpoint/2010/main" xmlns="" val="1363812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P spid="11" grpId="0"/>
      <p:bldP spid="12" grpId="0"/>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1284732" y="1082040"/>
            <a:ext cx="9206805" cy="5201424"/>
          </a:xfrm>
          <a:prstGeom prst="rect">
            <a:avLst/>
          </a:prstGeom>
          <a:noFill/>
        </p:spPr>
        <p:txBody>
          <a:bodyPr wrap="square" rtlCol="0">
            <a:spAutoFit/>
          </a:bodyPr>
          <a:lstStyle/>
          <a:p>
            <a:pPr algn="ctr"/>
            <a:r>
              <a:rPr lang="en-GB" sz="2800" b="1" dirty="0">
                <a:solidFill>
                  <a:schemeClr val="accent2"/>
                </a:solidFill>
              </a:rPr>
              <a:t>My sister is 108cm tall and I am 132cm. I did a subtraction calculation and worked out that I am 36cm taller than my sister. That doesn’t seem right. What do you think I may have done wrong? What is the best way to solve this problem</a:t>
            </a:r>
            <a:r>
              <a:rPr lang="en-GB" sz="2800" b="1" dirty="0" smtClean="0">
                <a:solidFill>
                  <a:schemeClr val="accent2"/>
                </a:solidFill>
              </a:rPr>
              <a:t>?</a:t>
            </a:r>
          </a:p>
          <a:p>
            <a:pPr algn="ctr"/>
            <a:endParaRPr lang="en-GB" sz="2400" dirty="0"/>
          </a:p>
          <a:p>
            <a:pPr algn="ctr"/>
            <a:endParaRPr lang="en-US" sz="2400" dirty="0"/>
          </a:p>
          <a:p>
            <a:pPr algn="ctr"/>
            <a:r>
              <a:rPr lang="en-GB" sz="2400" b="1" dirty="0">
                <a:solidFill>
                  <a:srgbClr val="0070C0"/>
                </a:solidFill>
              </a:rPr>
              <a:t>The best way to solve this problem is to count up from 108 to 132 to see how much taller I am than my sister. This can be done mentally or using a number line and the answer is 24cm. I originally tried a formal written method and swapped the numbers round subtracting 2 from 8 instead of the other way around.</a:t>
            </a:r>
            <a:endParaRPr lang="en-US" sz="2400" b="1" dirty="0">
              <a:solidFill>
                <a:srgbClr val="0070C0"/>
              </a:solidFill>
            </a:endParaRPr>
          </a:p>
          <a:p>
            <a:endParaRPr lang="en-US" sz="2400" dirty="0"/>
          </a:p>
        </p:txBody>
      </p:sp>
    </p:spTree>
    <p:extLst>
      <p:ext uri="{BB962C8B-B14F-4D97-AF65-F5344CB8AC3E}">
        <p14:creationId xmlns:p14="http://schemas.microsoft.com/office/powerpoint/2010/main" xmlns="" val="1010979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1284732" y="1481690"/>
            <a:ext cx="9238889" cy="3539430"/>
          </a:xfrm>
          <a:prstGeom prst="rect">
            <a:avLst/>
          </a:prstGeom>
          <a:noFill/>
        </p:spPr>
        <p:txBody>
          <a:bodyPr wrap="square" rtlCol="0">
            <a:spAutoFit/>
          </a:bodyPr>
          <a:lstStyle/>
          <a:p>
            <a:pPr algn="ctr"/>
            <a:r>
              <a:rPr lang="en-GB" sz="3200" dirty="0">
                <a:solidFill>
                  <a:schemeClr val="accent2"/>
                </a:solidFill>
              </a:rPr>
              <a:t>My Christmas credit card bill has just arrived. I have spent £367 on presents, £186.24 on food and £67.82 on decorations. How much have I spent in total</a:t>
            </a:r>
            <a:r>
              <a:rPr lang="en-GB" sz="3200" dirty="0" smtClean="0">
                <a:solidFill>
                  <a:schemeClr val="accent2"/>
                </a:solidFill>
              </a:rPr>
              <a:t>?</a:t>
            </a:r>
          </a:p>
          <a:p>
            <a:pPr algn="ctr"/>
            <a:endParaRPr lang="en-US" sz="3200" dirty="0"/>
          </a:p>
          <a:p>
            <a:pPr algn="ctr"/>
            <a:r>
              <a:rPr lang="en-GB" sz="3200" b="1" dirty="0">
                <a:solidFill>
                  <a:srgbClr val="0070C0"/>
                </a:solidFill>
              </a:rPr>
              <a:t>£</a:t>
            </a:r>
            <a:r>
              <a:rPr lang="en-GB" sz="3200" b="1" dirty="0" smtClean="0">
                <a:solidFill>
                  <a:srgbClr val="0070C0"/>
                </a:solidFill>
              </a:rPr>
              <a:t>621.06</a:t>
            </a:r>
            <a:endParaRPr lang="en-US" sz="3200" b="1" dirty="0" smtClean="0">
              <a:solidFill>
                <a:srgbClr val="0070C0"/>
              </a:solidFill>
            </a:endParaRPr>
          </a:p>
          <a:p>
            <a:pPr algn="ctr"/>
            <a:endParaRPr lang="en-GB" sz="3200" dirty="0" smtClean="0"/>
          </a:p>
          <a:p>
            <a:endParaRPr lang="en-US" sz="3200" dirty="0"/>
          </a:p>
        </p:txBody>
      </p:sp>
      <p:sp>
        <p:nvSpPr>
          <p:cNvPr id="7" name="TextBox 6"/>
          <p:cNvSpPr txBox="1"/>
          <p:nvPr/>
        </p:nvSpPr>
        <p:spPr>
          <a:xfrm>
            <a:off x="1676400" y="3657600"/>
            <a:ext cx="2286000" cy="2554545"/>
          </a:xfrm>
          <a:prstGeom prst="rect">
            <a:avLst/>
          </a:prstGeom>
          <a:noFill/>
        </p:spPr>
        <p:txBody>
          <a:bodyPr wrap="square" rtlCol="0">
            <a:spAutoFit/>
          </a:bodyPr>
          <a:lstStyle/>
          <a:p>
            <a:r>
              <a:rPr lang="en-GB" sz="3200" b="1" dirty="0" smtClean="0"/>
              <a:t>367.00</a:t>
            </a:r>
          </a:p>
          <a:p>
            <a:r>
              <a:rPr lang="en-GB" sz="3200" b="1" dirty="0" smtClean="0"/>
              <a:t>186.24</a:t>
            </a:r>
          </a:p>
          <a:p>
            <a:r>
              <a:rPr lang="en-GB" sz="3200" b="1" dirty="0" smtClean="0"/>
              <a:t>  67.82</a:t>
            </a:r>
          </a:p>
          <a:p>
            <a:r>
              <a:rPr lang="en-GB" sz="3200" b="1" dirty="0" smtClean="0"/>
              <a:t>621.06</a:t>
            </a:r>
          </a:p>
          <a:p>
            <a:r>
              <a:rPr lang="en-GB" b="1" dirty="0" smtClean="0"/>
              <a:t>  2 2 1</a:t>
            </a:r>
            <a:r>
              <a:rPr lang="en-GB" sz="3200" b="1" dirty="0" smtClean="0"/>
              <a:t>   </a:t>
            </a:r>
            <a:endParaRPr lang="en-GB" sz="3200" b="1" dirty="0"/>
          </a:p>
        </p:txBody>
      </p:sp>
      <p:cxnSp>
        <p:nvCxnSpPr>
          <p:cNvPr id="10" name="Straight Connector 9"/>
          <p:cNvCxnSpPr/>
          <p:nvPr/>
        </p:nvCxnSpPr>
        <p:spPr>
          <a:xfrm>
            <a:off x="1082040" y="5227260"/>
            <a:ext cx="269748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1082040" y="5775960"/>
            <a:ext cx="269748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782884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1284732" y="1589640"/>
            <a:ext cx="9270973" cy="4524315"/>
          </a:xfrm>
          <a:prstGeom prst="rect">
            <a:avLst/>
          </a:prstGeom>
          <a:noFill/>
        </p:spPr>
        <p:txBody>
          <a:bodyPr wrap="square" rtlCol="0">
            <a:spAutoFit/>
          </a:bodyPr>
          <a:lstStyle/>
          <a:p>
            <a:pPr algn="ctr"/>
            <a:r>
              <a:rPr lang="en-GB" sz="3200" dirty="0">
                <a:solidFill>
                  <a:schemeClr val="accent2"/>
                </a:solidFill>
              </a:rPr>
              <a:t>345 people buy tickets to see a film at the cinema on Friday, 267 watch the film on Saturday and a further 186 watch the film on Sunday. How many people watched the film in total</a:t>
            </a:r>
            <a:r>
              <a:rPr lang="en-GB" sz="3200" dirty="0" smtClean="0">
                <a:solidFill>
                  <a:schemeClr val="accent2"/>
                </a:solidFill>
              </a:rPr>
              <a:t>?</a:t>
            </a:r>
          </a:p>
          <a:p>
            <a:pPr algn="ctr"/>
            <a:endParaRPr lang="en-US" sz="3200" dirty="0"/>
          </a:p>
          <a:p>
            <a:pPr algn="ctr"/>
            <a:r>
              <a:rPr lang="en-GB" sz="3200" b="1" dirty="0" smtClean="0">
                <a:solidFill>
                  <a:srgbClr val="0070C0"/>
                </a:solidFill>
              </a:rPr>
              <a:t>798</a:t>
            </a:r>
          </a:p>
          <a:p>
            <a:pPr algn="ctr"/>
            <a:endParaRPr lang="en-US" sz="3200" dirty="0"/>
          </a:p>
          <a:p>
            <a:pPr algn="ctr"/>
            <a:endParaRPr lang="en-GB" sz="3200" dirty="0" smtClean="0"/>
          </a:p>
          <a:p>
            <a:endParaRPr lang="en-US" sz="3200" dirty="0"/>
          </a:p>
        </p:txBody>
      </p:sp>
      <p:sp>
        <p:nvSpPr>
          <p:cNvPr id="6" name="Rectangle 5"/>
          <p:cNvSpPr/>
          <p:nvPr/>
        </p:nvSpPr>
        <p:spPr>
          <a:xfrm>
            <a:off x="1005840" y="4029165"/>
            <a:ext cx="6096000" cy="2092881"/>
          </a:xfrm>
          <a:prstGeom prst="rect">
            <a:avLst/>
          </a:prstGeom>
        </p:spPr>
        <p:txBody>
          <a:bodyPr>
            <a:spAutoFit/>
          </a:bodyPr>
          <a:lstStyle/>
          <a:p>
            <a:r>
              <a:rPr lang="en-GB" sz="2800" b="1" dirty="0" smtClean="0"/>
              <a:t>345</a:t>
            </a:r>
          </a:p>
          <a:p>
            <a:r>
              <a:rPr lang="en-GB" sz="2800" b="1" dirty="0" smtClean="0"/>
              <a:t>267</a:t>
            </a:r>
          </a:p>
          <a:p>
            <a:r>
              <a:rPr lang="en-GB" sz="2800" b="1" dirty="0" smtClean="0"/>
              <a:t>186</a:t>
            </a:r>
          </a:p>
          <a:p>
            <a:r>
              <a:rPr lang="en-GB" sz="2800" b="1" dirty="0" smtClean="0"/>
              <a:t>798</a:t>
            </a:r>
          </a:p>
          <a:p>
            <a:r>
              <a:rPr lang="en-GB" b="1" dirty="0" smtClean="0"/>
              <a:t>1  1</a:t>
            </a:r>
          </a:p>
        </p:txBody>
      </p:sp>
      <p:cxnSp>
        <p:nvCxnSpPr>
          <p:cNvPr id="8" name="Straight Connector 7"/>
          <p:cNvCxnSpPr/>
          <p:nvPr/>
        </p:nvCxnSpPr>
        <p:spPr>
          <a:xfrm flipV="1">
            <a:off x="502920" y="5334000"/>
            <a:ext cx="2133600" cy="1524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V="1">
            <a:off x="502920" y="5845047"/>
            <a:ext cx="2133600" cy="1524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5769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1284732" y="1481690"/>
            <a:ext cx="9078468" cy="3539430"/>
          </a:xfrm>
          <a:prstGeom prst="rect">
            <a:avLst/>
          </a:prstGeom>
          <a:noFill/>
        </p:spPr>
        <p:txBody>
          <a:bodyPr wrap="square" rtlCol="0">
            <a:spAutoFit/>
          </a:bodyPr>
          <a:lstStyle/>
          <a:p>
            <a:pPr algn="ctr"/>
            <a:r>
              <a:rPr lang="en-GB" sz="3200" dirty="0">
                <a:solidFill>
                  <a:schemeClr val="accent2"/>
                </a:solidFill>
              </a:rPr>
              <a:t>Sanjay and Eloise are saving to go on holiday. Sanjay has saved £245.67 and Eloise has saved £342.20. How much have they saved in total</a:t>
            </a:r>
            <a:r>
              <a:rPr lang="en-GB" sz="3200" dirty="0" smtClean="0">
                <a:solidFill>
                  <a:schemeClr val="accent2"/>
                </a:solidFill>
              </a:rPr>
              <a:t>?</a:t>
            </a:r>
          </a:p>
          <a:p>
            <a:pPr algn="ctr"/>
            <a:endParaRPr lang="en-US" sz="3200" dirty="0"/>
          </a:p>
          <a:p>
            <a:pPr algn="ctr"/>
            <a:r>
              <a:rPr lang="en-GB" sz="3200" b="1" dirty="0">
                <a:solidFill>
                  <a:srgbClr val="0070C0"/>
                </a:solidFill>
              </a:rPr>
              <a:t>£587.87</a:t>
            </a:r>
            <a:endParaRPr lang="en-US" sz="3200" b="1" dirty="0">
              <a:solidFill>
                <a:srgbClr val="0070C0"/>
              </a:solidFill>
            </a:endParaRPr>
          </a:p>
          <a:p>
            <a:pPr algn="ctr"/>
            <a:endParaRPr lang="en-GB" sz="3200" dirty="0" smtClean="0"/>
          </a:p>
          <a:p>
            <a:endParaRPr lang="en-US" sz="3200" dirty="0"/>
          </a:p>
        </p:txBody>
      </p:sp>
      <p:cxnSp>
        <p:nvCxnSpPr>
          <p:cNvPr id="6" name="Straight Connector 5"/>
          <p:cNvCxnSpPr/>
          <p:nvPr/>
        </p:nvCxnSpPr>
        <p:spPr>
          <a:xfrm>
            <a:off x="746760" y="4831080"/>
            <a:ext cx="269748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1082040" y="3970496"/>
            <a:ext cx="6096000" cy="1815882"/>
          </a:xfrm>
          <a:prstGeom prst="rect">
            <a:avLst/>
          </a:prstGeom>
        </p:spPr>
        <p:txBody>
          <a:bodyPr>
            <a:spAutoFit/>
          </a:bodyPr>
          <a:lstStyle/>
          <a:p>
            <a:r>
              <a:rPr lang="en-GB" sz="2800" b="1" dirty="0" smtClean="0"/>
              <a:t>245.67</a:t>
            </a:r>
          </a:p>
          <a:p>
            <a:r>
              <a:rPr lang="en-GB" sz="2800" b="1" dirty="0" smtClean="0"/>
              <a:t>342.2</a:t>
            </a:r>
          </a:p>
          <a:p>
            <a:r>
              <a:rPr lang="en-GB" sz="2800" b="1" dirty="0" smtClean="0"/>
              <a:t>587.87</a:t>
            </a:r>
          </a:p>
          <a:p>
            <a:r>
              <a:rPr lang="en-GB" sz="2800" b="1" dirty="0" smtClean="0"/>
              <a:t>  </a:t>
            </a:r>
            <a:endParaRPr lang="en-GB" b="1" dirty="0"/>
          </a:p>
        </p:txBody>
      </p:sp>
      <p:cxnSp>
        <p:nvCxnSpPr>
          <p:cNvPr id="8" name="Straight Connector 7"/>
          <p:cNvCxnSpPr/>
          <p:nvPr/>
        </p:nvCxnSpPr>
        <p:spPr>
          <a:xfrm>
            <a:off x="746760" y="5349240"/>
            <a:ext cx="269748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178908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1155032" y="1828800"/>
            <a:ext cx="9512968" cy="3416320"/>
          </a:xfrm>
          <a:prstGeom prst="rect">
            <a:avLst/>
          </a:prstGeom>
          <a:noFill/>
        </p:spPr>
        <p:txBody>
          <a:bodyPr wrap="square" rtlCol="0">
            <a:spAutoFit/>
          </a:bodyPr>
          <a:lstStyle/>
          <a:p>
            <a:pPr algn="ctr"/>
            <a:r>
              <a:rPr lang="en-GB" sz="3600" b="1" dirty="0">
                <a:solidFill>
                  <a:schemeClr val="accent2"/>
                </a:solidFill>
              </a:rPr>
              <a:t>The Smith family has saved £675 towards their summer holiday. The cost of the holiday is £2019. How much more do they need to save</a:t>
            </a:r>
            <a:r>
              <a:rPr lang="en-GB" sz="3600" b="1" dirty="0" smtClean="0">
                <a:solidFill>
                  <a:schemeClr val="accent2"/>
                </a:solidFill>
              </a:rPr>
              <a:t>?</a:t>
            </a:r>
          </a:p>
          <a:p>
            <a:pPr algn="ctr"/>
            <a:endParaRPr lang="en-US" sz="3600" dirty="0"/>
          </a:p>
          <a:p>
            <a:pPr algn="ctr"/>
            <a:r>
              <a:rPr lang="en-GB" sz="3600" b="1" dirty="0">
                <a:solidFill>
                  <a:srgbClr val="0070C0"/>
                </a:solidFill>
              </a:rPr>
              <a:t>£1344</a:t>
            </a:r>
            <a:endParaRPr lang="en-US" sz="3600" b="1" dirty="0">
              <a:solidFill>
                <a:srgbClr val="0070C0"/>
              </a:solidFill>
            </a:endParaRPr>
          </a:p>
          <a:p>
            <a:endParaRPr lang="en-US" sz="3600" dirty="0"/>
          </a:p>
        </p:txBody>
      </p:sp>
      <p:sp>
        <p:nvSpPr>
          <p:cNvPr id="3" name="Cloud Callout 2"/>
          <p:cNvSpPr/>
          <p:nvPr/>
        </p:nvSpPr>
        <p:spPr>
          <a:xfrm>
            <a:off x="7251031" y="3901107"/>
            <a:ext cx="3641558" cy="2688025"/>
          </a:xfrm>
          <a:prstGeom prst="cloudCallout">
            <a:avLst/>
          </a:prstGeom>
          <a:solidFill>
            <a:schemeClr val="accent1">
              <a:alpha val="42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7748337" y="4411579"/>
            <a:ext cx="2711116" cy="1569660"/>
          </a:xfrm>
          <a:prstGeom prst="rect">
            <a:avLst/>
          </a:prstGeom>
          <a:noFill/>
        </p:spPr>
        <p:txBody>
          <a:bodyPr wrap="square" rtlCol="0">
            <a:spAutoFit/>
          </a:bodyPr>
          <a:lstStyle/>
          <a:p>
            <a:pPr algn="ctr"/>
            <a:r>
              <a:rPr lang="en-US" sz="2400" b="1" dirty="0" smtClean="0"/>
              <a:t>What method would you use to work out the answer and why?</a:t>
            </a:r>
            <a:endParaRPr lang="en-US" sz="2400" b="1" dirty="0"/>
          </a:p>
        </p:txBody>
      </p:sp>
      <p:sp>
        <p:nvSpPr>
          <p:cNvPr id="7" name="Rounded Rectangular Callout 6"/>
          <p:cNvSpPr/>
          <p:nvPr/>
        </p:nvSpPr>
        <p:spPr>
          <a:xfrm>
            <a:off x="594360" y="3931920"/>
            <a:ext cx="4206240" cy="2372627"/>
          </a:xfrm>
          <a:prstGeom prst="wedgeRoundRectCallout">
            <a:avLst>
              <a:gd name="adj1" fmla="val 90399"/>
              <a:gd name="adj2" fmla="val 837"/>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smtClean="0"/>
              <a:t>I would count up from 675 to 2019</a:t>
            </a:r>
          </a:p>
          <a:p>
            <a:pPr algn="ctr"/>
            <a:r>
              <a:rPr lang="en-GB" sz="2400" b="1" dirty="0" smtClean="0"/>
              <a:t>675 to 700 = 25</a:t>
            </a:r>
          </a:p>
          <a:p>
            <a:pPr algn="ctr"/>
            <a:r>
              <a:rPr lang="en-GB" sz="2400" b="1" dirty="0" smtClean="0"/>
              <a:t>700 to 2000 = 1300</a:t>
            </a:r>
          </a:p>
          <a:p>
            <a:pPr algn="ctr"/>
            <a:r>
              <a:rPr lang="en-GB" sz="2400" b="1" dirty="0" smtClean="0"/>
              <a:t>2000 to 2019 = 19</a:t>
            </a:r>
          </a:p>
          <a:p>
            <a:pPr algn="ctr"/>
            <a:r>
              <a:rPr lang="en-GB" sz="2400" b="1" dirty="0" smtClean="0"/>
              <a:t>1300 + 25 + 19 = 1344</a:t>
            </a:r>
            <a:endParaRPr lang="en-GB" sz="2400" b="1" dirty="0"/>
          </a:p>
        </p:txBody>
      </p:sp>
    </p:spTree>
    <p:extLst>
      <p:ext uri="{BB962C8B-B14F-4D97-AF65-F5344CB8AC3E}">
        <p14:creationId xmlns:p14="http://schemas.microsoft.com/office/powerpoint/2010/main" xmlns="" val="295660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1284732" y="1748589"/>
            <a:ext cx="9383268" cy="3970318"/>
          </a:xfrm>
          <a:prstGeom prst="rect">
            <a:avLst/>
          </a:prstGeom>
          <a:noFill/>
        </p:spPr>
        <p:txBody>
          <a:bodyPr wrap="square" rtlCol="0">
            <a:spAutoFit/>
          </a:bodyPr>
          <a:lstStyle/>
          <a:p>
            <a:pPr algn="ctr"/>
            <a:r>
              <a:rPr lang="en-GB" sz="3600" dirty="0">
                <a:solidFill>
                  <a:schemeClr val="accent2"/>
                </a:solidFill>
              </a:rPr>
              <a:t>At the beginning of a cricket match there were 742 people watching. At tea-time 218 people went home. How many were left? </a:t>
            </a:r>
            <a:endParaRPr lang="en-GB" sz="3600" dirty="0" smtClean="0">
              <a:solidFill>
                <a:schemeClr val="accent2"/>
              </a:solidFill>
            </a:endParaRPr>
          </a:p>
          <a:p>
            <a:pPr algn="ctr"/>
            <a:endParaRPr lang="en-US" sz="3600" dirty="0"/>
          </a:p>
          <a:p>
            <a:pPr algn="ctr"/>
            <a:r>
              <a:rPr lang="en-GB" sz="3600" b="1" dirty="0">
                <a:solidFill>
                  <a:srgbClr val="0070C0"/>
                </a:solidFill>
              </a:rPr>
              <a:t>524</a:t>
            </a:r>
            <a:endParaRPr lang="en-US" sz="3600" b="1" dirty="0">
              <a:solidFill>
                <a:srgbClr val="0070C0"/>
              </a:solidFill>
            </a:endParaRPr>
          </a:p>
          <a:p>
            <a:pPr algn="ctr"/>
            <a:endParaRPr lang="en-GB" sz="3600" dirty="0" smtClean="0"/>
          </a:p>
          <a:p>
            <a:endParaRPr lang="en-US" sz="3600" dirty="0"/>
          </a:p>
        </p:txBody>
      </p:sp>
      <p:sp>
        <p:nvSpPr>
          <p:cNvPr id="6" name="TextBox 5"/>
          <p:cNvSpPr txBox="1"/>
          <p:nvPr/>
        </p:nvSpPr>
        <p:spPr>
          <a:xfrm>
            <a:off x="1766363" y="4023360"/>
            <a:ext cx="1571197" cy="2862322"/>
          </a:xfrm>
          <a:prstGeom prst="rect">
            <a:avLst/>
          </a:prstGeom>
          <a:noFill/>
        </p:spPr>
        <p:txBody>
          <a:bodyPr wrap="square" rtlCol="0">
            <a:spAutoFit/>
          </a:bodyPr>
          <a:lstStyle/>
          <a:p>
            <a:r>
              <a:rPr lang="en-GB" dirty="0" smtClean="0"/>
              <a:t>         </a:t>
            </a:r>
            <a:r>
              <a:rPr lang="en-GB" sz="3600" dirty="0" smtClean="0"/>
              <a:t>742</a:t>
            </a:r>
          </a:p>
          <a:p>
            <a:pPr>
              <a:buFontTx/>
              <a:buChar char="-"/>
            </a:pPr>
            <a:r>
              <a:rPr lang="en-GB" sz="3600" dirty="0" smtClean="0"/>
              <a:t>   218</a:t>
            </a:r>
          </a:p>
          <a:p>
            <a:r>
              <a:rPr lang="en-GB" sz="3600" dirty="0" smtClean="0"/>
              <a:t>    524</a:t>
            </a:r>
          </a:p>
          <a:p>
            <a:endParaRPr lang="en-GB" sz="3600" dirty="0" smtClean="0"/>
          </a:p>
          <a:p>
            <a:r>
              <a:rPr lang="en-GB" sz="3600" dirty="0" smtClean="0"/>
              <a:t> </a:t>
            </a:r>
            <a:endParaRPr lang="en-GB" sz="3600" dirty="0"/>
          </a:p>
        </p:txBody>
      </p:sp>
      <p:cxnSp>
        <p:nvCxnSpPr>
          <p:cNvPr id="8" name="Straight Connector 7"/>
          <p:cNvCxnSpPr/>
          <p:nvPr/>
        </p:nvCxnSpPr>
        <p:spPr>
          <a:xfrm>
            <a:off x="1284732" y="5105400"/>
            <a:ext cx="2418588" cy="1524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1284732" y="5703667"/>
            <a:ext cx="2418588" cy="1524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V="1">
            <a:off x="2499360" y="4023360"/>
            <a:ext cx="304800" cy="56388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1713761" y="3887986"/>
            <a:ext cx="1571197" cy="369332"/>
          </a:xfrm>
          <a:prstGeom prst="rect">
            <a:avLst/>
          </a:prstGeom>
          <a:noFill/>
        </p:spPr>
        <p:txBody>
          <a:bodyPr wrap="square" rtlCol="0">
            <a:spAutoFit/>
          </a:bodyPr>
          <a:lstStyle/>
          <a:p>
            <a:r>
              <a:rPr lang="en-GB" dirty="0" smtClean="0"/>
              <a:t>               3 1</a:t>
            </a:r>
            <a:endParaRPr lang="en-GB" dirty="0"/>
          </a:p>
        </p:txBody>
      </p:sp>
    </p:spTree>
    <p:extLst>
      <p:ext uri="{BB962C8B-B14F-4D97-AF65-F5344CB8AC3E}">
        <p14:creationId xmlns:p14="http://schemas.microsoft.com/office/powerpoint/2010/main" xmlns="" val="2015409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1284732" y="1481690"/>
            <a:ext cx="9383268" cy="5078313"/>
          </a:xfrm>
          <a:prstGeom prst="rect">
            <a:avLst/>
          </a:prstGeom>
          <a:noFill/>
        </p:spPr>
        <p:txBody>
          <a:bodyPr wrap="square" rtlCol="0">
            <a:spAutoFit/>
          </a:bodyPr>
          <a:lstStyle/>
          <a:p>
            <a:pPr algn="ctr"/>
            <a:r>
              <a:rPr lang="en-GB" sz="3600" dirty="0">
                <a:solidFill>
                  <a:schemeClr val="accent2"/>
                </a:solidFill>
              </a:rPr>
              <a:t>Two adults and two children go to a cinema. Adult tickets cost £5.85 and children's tickets cost £2.85. How much change will they get from a £20 note</a:t>
            </a:r>
            <a:r>
              <a:rPr lang="en-GB" sz="3600" dirty="0" smtClean="0">
                <a:solidFill>
                  <a:schemeClr val="accent2"/>
                </a:solidFill>
              </a:rPr>
              <a:t>?</a:t>
            </a:r>
          </a:p>
          <a:p>
            <a:pPr algn="ctr"/>
            <a:endParaRPr lang="en-US" sz="3600" dirty="0"/>
          </a:p>
          <a:p>
            <a:pPr algn="ctr"/>
            <a:r>
              <a:rPr lang="en-GB" sz="3600" dirty="0"/>
              <a:t>£5.85 + £5.85 + £2.85 + £2.85 = £</a:t>
            </a:r>
            <a:r>
              <a:rPr lang="en-GB" sz="3600" dirty="0" smtClean="0"/>
              <a:t>17.40</a:t>
            </a:r>
          </a:p>
          <a:p>
            <a:pPr algn="ctr"/>
            <a:endParaRPr lang="en-US" sz="3600" dirty="0"/>
          </a:p>
          <a:p>
            <a:pPr algn="ctr"/>
            <a:r>
              <a:rPr lang="en-GB" sz="3600" dirty="0"/>
              <a:t>£20 - £17.40 = </a:t>
            </a:r>
            <a:r>
              <a:rPr lang="en-GB" sz="3600" b="1" dirty="0">
                <a:solidFill>
                  <a:srgbClr val="0070C0"/>
                </a:solidFill>
              </a:rPr>
              <a:t>£2.60 change</a:t>
            </a:r>
            <a:endParaRPr lang="en-US" sz="3600" b="1" dirty="0">
              <a:solidFill>
                <a:srgbClr val="0070C0"/>
              </a:solidFill>
            </a:endParaRPr>
          </a:p>
          <a:p>
            <a:endParaRPr lang="en-US" sz="3600" dirty="0"/>
          </a:p>
        </p:txBody>
      </p:sp>
    </p:spTree>
    <p:extLst>
      <p:ext uri="{BB962C8B-B14F-4D97-AF65-F5344CB8AC3E}">
        <p14:creationId xmlns:p14="http://schemas.microsoft.com/office/powerpoint/2010/main" xmlns="" val="1237486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1475874" y="1589640"/>
            <a:ext cx="8967537" cy="3970318"/>
          </a:xfrm>
          <a:prstGeom prst="rect">
            <a:avLst/>
          </a:prstGeom>
          <a:noFill/>
        </p:spPr>
        <p:txBody>
          <a:bodyPr wrap="square" rtlCol="0">
            <a:spAutoFit/>
          </a:bodyPr>
          <a:lstStyle/>
          <a:p>
            <a:pPr algn="ctr"/>
            <a:r>
              <a:rPr lang="en-GB" sz="3600" dirty="0">
                <a:solidFill>
                  <a:schemeClr val="accent2"/>
                </a:solidFill>
              </a:rPr>
              <a:t>Max jumped 2.35 metres on his second try at the long jump. This was 68 centimetres longer than on his first try. How far in metres did he jump on his first try? </a:t>
            </a:r>
            <a:endParaRPr lang="en-GB" sz="3600" dirty="0" smtClean="0">
              <a:solidFill>
                <a:schemeClr val="accent2"/>
              </a:solidFill>
            </a:endParaRPr>
          </a:p>
          <a:p>
            <a:pPr algn="ctr"/>
            <a:endParaRPr lang="en-US" sz="3600" dirty="0"/>
          </a:p>
          <a:p>
            <a:pPr algn="ctr"/>
            <a:r>
              <a:rPr lang="en-GB" sz="3600" b="1" dirty="0">
                <a:solidFill>
                  <a:srgbClr val="0070C0"/>
                </a:solidFill>
              </a:rPr>
              <a:t>1.67m</a:t>
            </a:r>
            <a:endParaRPr lang="en-US" sz="3600" b="1" dirty="0">
              <a:solidFill>
                <a:srgbClr val="0070C0"/>
              </a:solidFill>
            </a:endParaRPr>
          </a:p>
          <a:p>
            <a:endParaRPr lang="en-US" sz="3600" dirty="0"/>
          </a:p>
        </p:txBody>
      </p:sp>
    </p:spTree>
    <p:extLst>
      <p:ext uri="{BB962C8B-B14F-4D97-AF65-F5344CB8AC3E}">
        <p14:creationId xmlns:p14="http://schemas.microsoft.com/office/powerpoint/2010/main" xmlns="" val="1784313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1171074" y="1989221"/>
            <a:ext cx="9625263" cy="2862322"/>
          </a:xfrm>
          <a:prstGeom prst="rect">
            <a:avLst/>
          </a:prstGeom>
          <a:noFill/>
        </p:spPr>
        <p:txBody>
          <a:bodyPr wrap="square" rtlCol="0">
            <a:spAutoFit/>
          </a:bodyPr>
          <a:lstStyle/>
          <a:p>
            <a:pPr algn="ctr"/>
            <a:r>
              <a:rPr lang="en-GB" sz="3600" dirty="0">
                <a:solidFill>
                  <a:schemeClr val="accent2"/>
                </a:solidFill>
              </a:rPr>
              <a:t>Would you use column subtraction to work out time intervals? Explain your answer</a:t>
            </a:r>
            <a:r>
              <a:rPr lang="en-GB" sz="3600" dirty="0" smtClean="0">
                <a:solidFill>
                  <a:schemeClr val="accent2"/>
                </a:solidFill>
              </a:rPr>
              <a:t>?</a:t>
            </a:r>
          </a:p>
          <a:p>
            <a:pPr algn="ctr"/>
            <a:endParaRPr lang="en-US" sz="3600" dirty="0"/>
          </a:p>
          <a:p>
            <a:pPr algn="ctr"/>
            <a:r>
              <a:rPr lang="en-GB" sz="3600" b="1" dirty="0">
                <a:solidFill>
                  <a:srgbClr val="0070C0"/>
                </a:solidFill>
              </a:rPr>
              <a:t>No, time is far better calculated using a time line</a:t>
            </a:r>
            <a:endParaRPr lang="en-US" sz="3600" b="1" dirty="0">
              <a:solidFill>
                <a:srgbClr val="0070C0"/>
              </a:solidFill>
            </a:endParaRPr>
          </a:p>
          <a:p>
            <a:endParaRPr lang="en-US" sz="3600" dirty="0"/>
          </a:p>
        </p:txBody>
      </p:sp>
    </p:spTree>
    <p:extLst>
      <p:ext uri="{BB962C8B-B14F-4D97-AF65-F5344CB8AC3E}">
        <p14:creationId xmlns:p14="http://schemas.microsoft.com/office/powerpoint/2010/main" xmlns="" val="1463371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1284732" y="1909011"/>
            <a:ext cx="9383268" cy="2862322"/>
          </a:xfrm>
          <a:prstGeom prst="rect">
            <a:avLst/>
          </a:prstGeom>
          <a:noFill/>
        </p:spPr>
        <p:txBody>
          <a:bodyPr wrap="square" rtlCol="0">
            <a:spAutoFit/>
          </a:bodyPr>
          <a:lstStyle/>
          <a:p>
            <a:pPr algn="ctr"/>
            <a:r>
              <a:rPr lang="en-GB" sz="3600" dirty="0">
                <a:solidFill>
                  <a:schemeClr val="accent2"/>
                </a:solidFill>
              </a:rPr>
              <a:t>I buy some items costing £3.76, 89p, £1.05 and £17.49.How much do I spend in total</a:t>
            </a:r>
            <a:r>
              <a:rPr lang="en-GB" sz="3600" dirty="0" smtClean="0">
                <a:solidFill>
                  <a:schemeClr val="accent2"/>
                </a:solidFill>
              </a:rPr>
              <a:t>?</a:t>
            </a:r>
          </a:p>
          <a:p>
            <a:pPr algn="ctr"/>
            <a:endParaRPr lang="en-US" sz="3600" dirty="0"/>
          </a:p>
          <a:p>
            <a:pPr algn="ctr"/>
            <a:r>
              <a:rPr lang="en-GB" sz="3600" b="1" dirty="0">
                <a:solidFill>
                  <a:srgbClr val="0070C0"/>
                </a:solidFill>
              </a:rPr>
              <a:t>£23.19</a:t>
            </a:r>
            <a:endParaRPr lang="en-US" sz="3600" b="1" dirty="0">
              <a:solidFill>
                <a:srgbClr val="0070C0"/>
              </a:solidFill>
            </a:endParaRPr>
          </a:p>
          <a:p>
            <a:endParaRPr lang="en-US" sz="3600" dirty="0"/>
          </a:p>
        </p:txBody>
      </p:sp>
    </p:spTree>
    <p:extLst>
      <p:ext uri="{BB962C8B-B14F-4D97-AF65-F5344CB8AC3E}">
        <p14:creationId xmlns:p14="http://schemas.microsoft.com/office/powerpoint/2010/main" xmlns="" val="879803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1284732" y="2069432"/>
            <a:ext cx="9383268" cy="3416320"/>
          </a:xfrm>
          <a:prstGeom prst="rect">
            <a:avLst/>
          </a:prstGeom>
          <a:noFill/>
        </p:spPr>
        <p:txBody>
          <a:bodyPr wrap="square" rtlCol="0">
            <a:spAutoFit/>
          </a:bodyPr>
          <a:lstStyle/>
          <a:p>
            <a:pPr algn="ctr"/>
            <a:r>
              <a:rPr lang="en-GB" sz="3600" dirty="0">
                <a:solidFill>
                  <a:schemeClr val="accent2"/>
                </a:solidFill>
              </a:rPr>
              <a:t>The measurements of my room are 5.45m, 6.75m, 6m and 4.84m. What is the perimeter of my room</a:t>
            </a:r>
            <a:r>
              <a:rPr lang="en-GB" sz="3600" dirty="0" smtClean="0">
                <a:solidFill>
                  <a:schemeClr val="accent2"/>
                </a:solidFill>
              </a:rPr>
              <a:t>?</a:t>
            </a:r>
          </a:p>
          <a:p>
            <a:pPr algn="ctr"/>
            <a:endParaRPr lang="en-US" sz="3600" dirty="0"/>
          </a:p>
          <a:p>
            <a:pPr algn="ctr"/>
            <a:r>
              <a:rPr lang="en-GB" sz="3600" b="1" dirty="0">
                <a:solidFill>
                  <a:srgbClr val="0070C0"/>
                </a:solidFill>
              </a:rPr>
              <a:t>23.05m</a:t>
            </a:r>
            <a:endParaRPr lang="en-US" sz="3600" b="1" dirty="0">
              <a:solidFill>
                <a:srgbClr val="0070C0"/>
              </a:solidFill>
            </a:endParaRPr>
          </a:p>
          <a:p>
            <a:endParaRPr lang="en-US" sz="3600" dirty="0"/>
          </a:p>
        </p:txBody>
      </p:sp>
    </p:spTree>
    <p:extLst>
      <p:ext uri="{BB962C8B-B14F-4D97-AF65-F5344CB8AC3E}">
        <p14:creationId xmlns:p14="http://schemas.microsoft.com/office/powerpoint/2010/main" xmlns="" val="1954568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1427747" y="1219201"/>
            <a:ext cx="9240253" cy="5078313"/>
          </a:xfrm>
          <a:prstGeom prst="rect">
            <a:avLst/>
          </a:prstGeom>
          <a:noFill/>
        </p:spPr>
        <p:txBody>
          <a:bodyPr wrap="square" rtlCol="0">
            <a:spAutoFit/>
          </a:bodyPr>
          <a:lstStyle/>
          <a:p>
            <a:pPr algn="ctr"/>
            <a:r>
              <a:rPr lang="en-GB" sz="3600" b="1" dirty="0">
                <a:solidFill>
                  <a:schemeClr val="accent2"/>
                </a:solidFill>
              </a:rPr>
              <a:t>I buy some items costing £14.67. I give the shop assistant a £20 note. What change should I get? How did you work it out</a:t>
            </a:r>
            <a:r>
              <a:rPr lang="en-GB" sz="3600" b="1" dirty="0" smtClean="0">
                <a:solidFill>
                  <a:schemeClr val="accent2"/>
                </a:solidFill>
              </a:rPr>
              <a:t>?</a:t>
            </a:r>
            <a:endParaRPr lang="en-US" sz="3600" b="1" dirty="0"/>
          </a:p>
          <a:p>
            <a:pPr algn="ctr"/>
            <a:r>
              <a:rPr lang="en-GB" sz="3600" b="1" dirty="0">
                <a:solidFill>
                  <a:srgbClr val="0070C0"/>
                </a:solidFill>
              </a:rPr>
              <a:t>£</a:t>
            </a:r>
            <a:r>
              <a:rPr lang="en-GB" sz="3600" b="1" dirty="0" smtClean="0">
                <a:solidFill>
                  <a:srgbClr val="0070C0"/>
                </a:solidFill>
              </a:rPr>
              <a:t>5.33</a:t>
            </a:r>
            <a:endParaRPr lang="en-GB" sz="3600" dirty="0"/>
          </a:p>
          <a:p>
            <a:pPr algn="ctr"/>
            <a:r>
              <a:rPr lang="en-GB" sz="3600" dirty="0" smtClean="0"/>
              <a:t> </a:t>
            </a:r>
            <a:r>
              <a:rPr lang="en-GB" sz="3600" dirty="0"/>
              <a:t>I counted up in steps from 14.67 to </a:t>
            </a:r>
            <a:r>
              <a:rPr lang="en-GB" sz="3600" dirty="0" smtClean="0"/>
              <a:t>20</a:t>
            </a:r>
          </a:p>
          <a:p>
            <a:pPr algn="ctr"/>
            <a:r>
              <a:rPr lang="en-GB" sz="3600" dirty="0" smtClean="0"/>
              <a:t> </a:t>
            </a:r>
            <a:r>
              <a:rPr lang="en-GB" sz="3600" dirty="0"/>
              <a:t>3p to get to </a:t>
            </a:r>
            <a:r>
              <a:rPr lang="en-GB" sz="3600" dirty="0" smtClean="0"/>
              <a:t>14.70</a:t>
            </a:r>
          </a:p>
          <a:p>
            <a:pPr algn="ctr"/>
            <a:r>
              <a:rPr lang="en-GB" sz="3600" dirty="0" smtClean="0"/>
              <a:t> </a:t>
            </a:r>
            <a:r>
              <a:rPr lang="en-GB" sz="3600" dirty="0"/>
              <a:t>30p to get to </a:t>
            </a:r>
            <a:r>
              <a:rPr lang="en-GB" sz="3600" dirty="0" smtClean="0"/>
              <a:t>15</a:t>
            </a:r>
          </a:p>
          <a:p>
            <a:pPr algn="ctr"/>
            <a:r>
              <a:rPr lang="en-GB" sz="3600" dirty="0" smtClean="0"/>
              <a:t> </a:t>
            </a:r>
            <a:r>
              <a:rPr lang="en-GB" sz="3600" dirty="0"/>
              <a:t>£5 to get to 20 giving £5.33</a:t>
            </a:r>
            <a:endParaRPr lang="en-US" sz="3600" dirty="0"/>
          </a:p>
          <a:p>
            <a:endParaRPr lang="en-US" sz="3600" dirty="0"/>
          </a:p>
        </p:txBody>
      </p:sp>
    </p:spTree>
    <p:extLst>
      <p:ext uri="{BB962C8B-B14F-4D97-AF65-F5344CB8AC3E}">
        <p14:creationId xmlns:p14="http://schemas.microsoft.com/office/powerpoint/2010/main" xmlns="" val="1037019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78416"/>
            <a:ext cx="1284732" cy="1411224"/>
          </a:xfrm>
          <a:prstGeom prst="rect">
            <a:avLst/>
          </a:prstGeom>
        </p:spPr>
      </p:pic>
      <p:sp>
        <p:nvSpPr>
          <p:cNvPr id="2" name="TextBox 1"/>
          <p:cNvSpPr txBox="1"/>
          <p:nvPr/>
        </p:nvSpPr>
        <p:spPr>
          <a:xfrm>
            <a:off x="1284732" y="2181726"/>
            <a:ext cx="9559731" cy="3416320"/>
          </a:xfrm>
          <a:prstGeom prst="rect">
            <a:avLst/>
          </a:prstGeom>
          <a:noFill/>
        </p:spPr>
        <p:txBody>
          <a:bodyPr wrap="square" rtlCol="0">
            <a:spAutoFit/>
          </a:bodyPr>
          <a:lstStyle/>
          <a:p>
            <a:pPr algn="ctr"/>
            <a:r>
              <a:rPr lang="en-GB" sz="3600" dirty="0">
                <a:solidFill>
                  <a:schemeClr val="accent2"/>
                </a:solidFill>
              </a:rPr>
              <a:t>1 litre of paint covers 11.5 square metres. I paint an area of 5.12 square metres. How much more can I paint in square metres</a:t>
            </a:r>
            <a:r>
              <a:rPr lang="en-GB" sz="3600" dirty="0" smtClean="0">
                <a:solidFill>
                  <a:schemeClr val="accent2"/>
                </a:solidFill>
              </a:rPr>
              <a:t>?</a:t>
            </a:r>
          </a:p>
          <a:p>
            <a:pPr algn="ctr"/>
            <a:endParaRPr lang="en-US" sz="3600" dirty="0"/>
          </a:p>
          <a:p>
            <a:pPr algn="ctr"/>
            <a:r>
              <a:rPr lang="en-GB" sz="3600" b="1" dirty="0">
                <a:solidFill>
                  <a:srgbClr val="0070C0"/>
                </a:solidFill>
              </a:rPr>
              <a:t>6.38 square metres</a:t>
            </a:r>
            <a:endParaRPr lang="en-US" sz="3600" b="1" dirty="0">
              <a:solidFill>
                <a:srgbClr val="0070C0"/>
              </a:solidFill>
            </a:endParaRPr>
          </a:p>
          <a:p>
            <a:endParaRPr lang="en-US" sz="3600" dirty="0"/>
          </a:p>
        </p:txBody>
      </p:sp>
    </p:spTree>
    <p:extLst>
      <p:ext uri="{BB962C8B-B14F-4D97-AF65-F5344CB8AC3E}">
        <p14:creationId xmlns:p14="http://schemas.microsoft.com/office/powerpoint/2010/main" xmlns="" val="1037218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TotalTime>
  <Words>1087</Words>
  <Application>Microsoft Office PowerPoint</Application>
  <PresentationFormat>Custom</PresentationFormat>
  <Paragraphs>95</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Problem Solving and Reasoning Questions and Answers  Number- Addition, Subtraction (mental and written)</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Problem Solving and Reasoning Questions  Number- Addition, Subtraction (mental and written)</dc:title>
  <dc:creator>Microsoft Office User</dc:creator>
  <cp:lastModifiedBy>User</cp:lastModifiedBy>
  <cp:revision>13</cp:revision>
  <dcterms:created xsi:type="dcterms:W3CDTF">2017-05-31T09:15:50Z</dcterms:created>
  <dcterms:modified xsi:type="dcterms:W3CDTF">2017-09-17T09:40:27Z</dcterms:modified>
</cp:coreProperties>
</file>