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1"/>
  </p:notesMasterIdLst>
  <p:sldIdLst>
    <p:sldId id="256" r:id="rId2"/>
    <p:sldId id="265" r:id="rId3"/>
    <p:sldId id="285" r:id="rId4"/>
    <p:sldId id="286" r:id="rId5"/>
    <p:sldId id="287" r:id="rId6"/>
    <p:sldId id="288" r:id="rId7"/>
    <p:sldId id="295" r:id="rId8"/>
    <p:sldId id="296" r:id="rId9"/>
    <p:sldId id="284" r:id="rId10"/>
    <p:sldId id="271" r:id="rId11"/>
    <p:sldId id="297" r:id="rId12"/>
    <p:sldId id="298" r:id="rId13"/>
    <p:sldId id="299" r:id="rId14"/>
    <p:sldId id="300" r:id="rId15"/>
    <p:sldId id="301" r:id="rId16"/>
    <p:sldId id="302" r:id="rId17"/>
    <p:sldId id="303" r:id="rId18"/>
    <p:sldId id="304" r:id="rId19"/>
    <p:sldId id="305" r:id="rId2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0CCFD"/>
    <a:srgbClr val="FFFF9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9842"/>
    <p:restoredTop sz="66019" autoAdjust="0"/>
  </p:normalViewPr>
  <p:slideViewPr>
    <p:cSldViewPr snapToGrid="0" snapToObjects="1">
      <p:cViewPr varScale="1">
        <p:scale>
          <a:sx n="57" d="100"/>
          <a:sy n="57" d="100"/>
        </p:scale>
        <p:origin x="-2035" y="-8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7DF6C4-B4C4-E443-9C0B-EB18C2DA3D2B}" type="datetimeFigureOut">
              <a:rPr lang="en-US" smtClean="0"/>
              <a:t>1/3/2021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FE2CF9-ADE0-8947-B1C0-C6B6351D5BEA}" type="slidenum">
              <a:rPr lang="en-US" smtClean="0"/>
              <a:t>‹#›</a:t>
            </a:fld>
            <a:endParaRPr lang="en-US"/>
          </a:p>
        </p:txBody>
      </p:sp>
    </p:spTree>
    <p:extLst>
      <p:ext uri="{BB962C8B-B14F-4D97-AF65-F5344CB8AC3E}">
        <p14:creationId xmlns:p14="http://schemas.microsoft.com/office/powerpoint/2010/main" val="3187903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youtube.com/watch?v=yrOYxLt9SCI"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TP Children to recap on previous learning. What do they already know about extreme weather</a:t>
            </a:r>
            <a:r>
              <a:rPr lang="en-US" baseline="0" dirty="0"/>
              <a:t> and different climates?</a:t>
            </a:r>
          </a:p>
          <a:p>
            <a:endParaRPr lang="en-US" baseline="0" dirty="0"/>
          </a:p>
          <a:p>
            <a:r>
              <a:rPr lang="en-US" sz="1200" kern="1200" dirty="0">
                <a:solidFill>
                  <a:schemeClr val="tx1"/>
                </a:solidFill>
                <a:effectLst/>
                <a:latin typeface="+mn-lt"/>
                <a:ea typeface="+mn-ea"/>
                <a:cs typeface="+mn-cs"/>
              </a:rPr>
              <a:t>Show extreme weather clips. </a:t>
            </a:r>
            <a:r>
              <a:rPr lang="en-GB" sz="1200" kern="1200" dirty="0">
                <a:solidFill>
                  <a:schemeClr val="tx1"/>
                </a:solidFill>
                <a:effectLst/>
                <a:latin typeface="+mn-lt"/>
                <a:ea typeface="+mn-ea"/>
                <a:cs typeface="+mn-cs"/>
                <a:hlinkClick r:id="rId3"/>
              </a:rPr>
              <a:t>https://www.youtube.com/watch?v=yrOYxLt9SCI</a:t>
            </a:r>
            <a:endParaRPr lang="en-US" dirty="0"/>
          </a:p>
        </p:txBody>
      </p:sp>
      <p:sp>
        <p:nvSpPr>
          <p:cNvPr id="4" name="Slide Number Placeholder 3"/>
          <p:cNvSpPr>
            <a:spLocks noGrp="1"/>
          </p:cNvSpPr>
          <p:nvPr>
            <p:ph type="sldNum" sz="quarter" idx="5"/>
          </p:nvPr>
        </p:nvSpPr>
        <p:spPr/>
        <p:txBody>
          <a:bodyPr/>
          <a:lstStyle/>
          <a:p>
            <a:fld id="{39FE2CF9-ADE0-8947-B1C0-C6B6351D5BEA}" type="slidenum">
              <a:rPr lang="en-US" smtClean="0"/>
              <a:t>2</a:t>
            </a:fld>
            <a:endParaRPr lang="en-US"/>
          </a:p>
        </p:txBody>
      </p:sp>
    </p:spTree>
    <p:extLst>
      <p:ext uri="{BB962C8B-B14F-4D97-AF65-F5344CB8AC3E}">
        <p14:creationId xmlns:p14="http://schemas.microsoft.com/office/powerpoint/2010/main" val="15335379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Create mind map or thought cloud with the different types and clarify of the terminology. </a:t>
            </a:r>
            <a:endParaRPr lang="en-US" dirty="0"/>
          </a:p>
        </p:txBody>
      </p:sp>
      <p:sp>
        <p:nvSpPr>
          <p:cNvPr id="4" name="Slide Number Placeholder 3"/>
          <p:cNvSpPr>
            <a:spLocks noGrp="1"/>
          </p:cNvSpPr>
          <p:nvPr>
            <p:ph type="sldNum" sz="quarter" idx="5"/>
          </p:nvPr>
        </p:nvSpPr>
        <p:spPr/>
        <p:txBody>
          <a:bodyPr/>
          <a:lstStyle/>
          <a:p>
            <a:fld id="{39FE2CF9-ADE0-8947-B1C0-C6B6351D5BEA}" type="slidenum">
              <a:rPr lang="en-US" smtClean="0"/>
              <a:t>3</a:t>
            </a:fld>
            <a:endParaRPr lang="en-US"/>
          </a:p>
        </p:txBody>
      </p:sp>
    </p:spTree>
    <p:extLst>
      <p:ext uri="{BB962C8B-B14F-4D97-AF65-F5344CB8AC3E}">
        <p14:creationId xmlns:p14="http://schemas.microsoft.com/office/powerpoint/2010/main" val="35516910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Ask </a:t>
            </a:r>
            <a:r>
              <a:rPr lang="en-GB" sz="1200" kern="1200" dirty="0" err="1">
                <a:solidFill>
                  <a:schemeClr val="tx1"/>
                </a:solidFill>
                <a:effectLst/>
                <a:latin typeface="+mn-lt"/>
                <a:ea typeface="+mn-ea"/>
                <a:cs typeface="+mn-cs"/>
              </a:rPr>
              <a:t>chn</a:t>
            </a:r>
            <a:r>
              <a:rPr lang="en-GB" sz="1200" kern="1200" dirty="0">
                <a:solidFill>
                  <a:schemeClr val="tx1"/>
                </a:solidFill>
                <a:effectLst/>
                <a:latin typeface="+mn-lt"/>
                <a:ea typeface="+mn-ea"/>
                <a:cs typeface="+mn-cs"/>
              </a:rPr>
              <a:t> to name different places that are hotter, colder, drier and wetter than the UK. </a:t>
            </a:r>
          </a:p>
          <a:p>
            <a:r>
              <a:rPr lang="en-GB" sz="1200" kern="1200" dirty="0">
                <a:solidFill>
                  <a:schemeClr val="tx1"/>
                </a:solidFill>
                <a:effectLst/>
                <a:latin typeface="+mn-lt"/>
                <a:ea typeface="+mn-ea"/>
                <a:cs typeface="+mn-cs"/>
              </a:rPr>
              <a:t>They should be able to include examples such as the Sahara Desert (hotter and drier), the Arctic (colder) and the Amazon Rainforest (wetter).</a:t>
            </a:r>
            <a:r>
              <a:rPr lang="en-GB" dirty="0">
                <a:effectLst/>
              </a:rPr>
              <a:t> </a:t>
            </a:r>
          </a:p>
          <a:p>
            <a:endParaRPr lang="en-GB" dirty="0">
              <a:effectLst/>
            </a:endParaRPr>
          </a:p>
          <a:p>
            <a:r>
              <a:rPr lang="en-GB" sz="1200" kern="1200" dirty="0">
                <a:solidFill>
                  <a:schemeClr val="tx1"/>
                </a:solidFill>
                <a:effectLst/>
                <a:latin typeface="+mn-lt"/>
                <a:ea typeface="+mn-ea"/>
                <a:cs typeface="+mn-cs"/>
              </a:rPr>
              <a:t>Using atlases, identify different climate zones around the world and look at how climates change around the poles and the equator. Identify countries in the world that have extreme weather conditions, including temperature and precipitation using the information in the atlases. </a:t>
            </a:r>
            <a:endParaRPr lang="en-US" dirty="0"/>
          </a:p>
        </p:txBody>
      </p:sp>
      <p:sp>
        <p:nvSpPr>
          <p:cNvPr id="4" name="Slide Number Placeholder 3"/>
          <p:cNvSpPr>
            <a:spLocks noGrp="1"/>
          </p:cNvSpPr>
          <p:nvPr>
            <p:ph type="sldNum" sz="quarter" idx="5"/>
          </p:nvPr>
        </p:nvSpPr>
        <p:spPr/>
        <p:txBody>
          <a:bodyPr/>
          <a:lstStyle/>
          <a:p>
            <a:fld id="{39FE2CF9-ADE0-8947-B1C0-C6B6351D5BEA}" type="slidenum">
              <a:rPr lang="en-US" smtClean="0"/>
              <a:t>4</a:t>
            </a:fld>
            <a:endParaRPr lang="en-US"/>
          </a:p>
        </p:txBody>
      </p:sp>
    </p:spTree>
    <p:extLst>
      <p:ext uri="{BB962C8B-B14F-4D97-AF65-F5344CB8AC3E}">
        <p14:creationId xmlns:p14="http://schemas.microsoft.com/office/powerpoint/2010/main" val="25943073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www.bbc.co.uk</a:t>
            </a:r>
            <a:r>
              <a:rPr lang="en-US" dirty="0"/>
              <a:t>/bitesize/topics/z849q6f/articles/z7dkhbk</a:t>
            </a:r>
          </a:p>
        </p:txBody>
      </p:sp>
      <p:sp>
        <p:nvSpPr>
          <p:cNvPr id="4" name="Slide Number Placeholder 3"/>
          <p:cNvSpPr>
            <a:spLocks noGrp="1"/>
          </p:cNvSpPr>
          <p:nvPr>
            <p:ph type="sldNum" sz="quarter" idx="5"/>
          </p:nvPr>
        </p:nvSpPr>
        <p:spPr/>
        <p:txBody>
          <a:bodyPr/>
          <a:lstStyle/>
          <a:p>
            <a:fld id="{39FE2CF9-ADE0-8947-B1C0-C6B6351D5BEA}" type="slidenum">
              <a:rPr lang="en-US" smtClean="0"/>
              <a:t>5</a:t>
            </a:fld>
            <a:endParaRPr lang="en-US"/>
          </a:p>
        </p:txBody>
      </p:sp>
    </p:spTree>
    <p:extLst>
      <p:ext uri="{BB962C8B-B14F-4D97-AF65-F5344CB8AC3E}">
        <p14:creationId xmlns:p14="http://schemas.microsoft.com/office/powerpoint/2010/main" val="13708483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FE2CF9-ADE0-8947-B1C0-C6B6351D5BEA}" type="slidenum">
              <a:rPr lang="en-US" smtClean="0"/>
              <a:t>6</a:t>
            </a:fld>
            <a:endParaRPr lang="en-US"/>
          </a:p>
        </p:txBody>
      </p:sp>
    </p:spTree>
    <p:extLst>
      <p:ext uri="{BB962C8B-B14F-4D97-AF65-F5344CB8AC3E}">
        <p14:creationId xmlns:p14="http://schemas.microsoft.com/office/powerpoint/2010/main" val="12533085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FE2CF9-ADE0-8947-B1C0-C6B6351D5BEA}" type="slidenum">
              <a:rPr lang="en-US" smtClean="0"/>
              <a:t>7</a:t>
            </a:fld>
            <a:endParaRPr lang="en-US"/>
          </a:p>
        </p:txBody>
      </p:sp>
    </p:spTree>
    <p:extLst>
      <p:ext uri="{BB962C8B-B14F-4D97-AF65-F5344CB8AC3E}">
        <p14:creationId xmlns:p14="http://schemas.microsoft.com/office/powerpoint/2010/main" val="20181469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FE2CF9-ADE0-8947-B1C0-C6B6351D5BEA}" type="slidenum">
              <a:rPr lang="en-US" smtClean="0"/>
              <a:t>8</a:t>
            </a:fld>
            <a:endParaRPr lang="en-US"/>
          </a:p>
        </p:txBody>
      </p:sp>
    </p:spTree>
    <p:extLst>
      <p:ext uri="{BB962C8B-B14F-4D97-AF65-F5344CB8AC3E}">
        <p14:creationId xmlns:p14="http://schemas.microsoft.com/office/powerpoint/2010/main" val="17139413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FE2CF9-ADE0-8947-B1C0-C6B6351D5BEA}" type="slidenum">
              <a:rPr lang="en-US" smtClean="0"/>
              <a:t>9</a:t>
            </a:fld>
            <a:endParaRPr lang="en-US"/>
          </a:p>
        </p:txBody>
      </p:sp>
    </p:spTree>
    <p:extLst>
      <p:ext uri="{BB962C8B-B14F-4D97-AF65-F5344CB8AC3E}">
        <p14:creationId xmlns:p14="http://schemas.microsoft.com/office/powerpoint/2010/main" val="722426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a:t>
            </a:r>
            <a:r>
              <a:rPr lang="en-US" dirty="0" err="1"/>
              <a:t>www.educationquizzes.com</a:t>
            </a:r>
            <a:r>
              <a:rPr lang="en-US" dirty="0"/>
              <a:t>/ks2/geography/climate/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 The Equator</a:t>
            </a:r>
          </a:p>
        </p:txBody>
      </p:sp>
      <p:sp>
        <p:nvSpPr>
          <p:cNvPr id="4" name="Slide Number Placeholder 3"/>
          <p:cNvSpPr>
            <a:spLocks noGrp="1"/>
          </p:cNvSpPr>
          <p:nvPr>
            <p:ph type="sldNum" sz="quarter" idx="5"/>
          </p:nvPr>
        </p:nvSpPr>
        <p:spPr/>
        <p:txBody>
          <a:bodyPr/>
          <a:lstStyle/>
          <a:p>
            <a:fld id="{39FE2CF9-ADE0-8947-B1C0-C6B6351D5BEA}" type="slidenum">
              <a:rPr lang="en-US" smtClean="0"/>
              <a:t>10</a:t>
            </a:fld>
            <a:endParaRPr lang="en-US"/>
          </a:p>
        </p:txBody>
      </p:sp>
    </p:spTree>
    <p:extLst>
      <p:ext uri="{BB962C8B-B14F-4D97-AF65-F5344CB8AC3E}">
        <p14:creationId xmlns:p14="http://schemas.microsoft.com/office/powerpoint/2010/main" val="34920915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a:t>
            </a:r>
            <a:r>
              <a:rPr lang="en-US" dirty="0" err="1"/>
              <a:t>www.educationquizzes.com</a:t>
            </a:r>
            <a:r>
              <a:rPr lang="en-US" dirty="0"/>
              <a:t>/ks2/geography/climate/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 Polar</a:t>
            </a:r>
          </a:p>
        </p:txBody>
      </p:sp>
      <p:sp>
        <p:nvSpPr>
          <p:cNvPr id="4" name="Slide Number Placeholder 3"/>
          <p:cNvSpPr>
            <a:spLocks noGrp="1"/>
          </p:cNvSpPr>
          <p:nvPr>
            <p:ph type="sldNum" sz="quarter" idx="5"/>
          </p:nvPr>
        </p:nvSpPr>
        <p:spPr/>
        <p:txBody>
          <a:bodyPr/>
          <a:lstStyle/>
          <a:p>
            <a:fld id="{39FE2CF9-ADE0-8947-B1C0-C6B6351D5BEA}" type="slidenum">
              <a:rPr lang="en-US" smtClean="0"/>
              <a:t>11</a:t>
            </a:fld>
            <a:endParaRPr lang="en-US"/>
          </a:p>
        </p:txBody>
      </p:sp>
    </p:spTree>
    <p:extLst>
      <p:ext uri="{BB962C8B-B14F-4D97-AF65-F5344CB8AC3E}">
        <p14:creationId xmlns:p14="http://schemas.microsoft.com/office/powerpoint/2010/main" val="40912146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a:t>
            </a:r>
            <a:r>
              <a:rPr lang="en-US" dirty="0" err="1"/>
              <a:t>www.educationquizzes.com</a:t>
            </a:r>
            <a:r>
              <a:rPr lang="en-US" dirty="0"/>
              <a:t>/ks2/geography/climate/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 Cold</a:t>
            </a:r>
          </a:p>
        </p:txBody>
      </p:sp>
      <p:sp>
        <p:nvSpPr>
          <p:cNvPr id="4" name="Slide Number Placeholder 3"/>
          <p:cNvSpPr>
            <a:spLocks noGrp="1"/>
          </p:cNvSpPr>
          <p:nvPr>
            <p:ph type="sldNum" sz="quarter" idx="5"/>
          </p:nvPr>
        </p:nvSpPr>
        <p:spPr/>
        <p:txBody>
          <a:bodyPr/>
          <a:lstStyle/>
          <a:p>
            <a:fld id="{39FE2CF9-ADE0-8947-B1C0-C6B6351D5BEA}" type="slidenum">
              <a:rPr lang="en-US" smtClean="0"/>
              <a:t>12</a:t>
            </a:fld>
            <a:endParaRPr lang="en-US"/>
          </a:p>
        </p:txBody>
      </p:sp>
    </p:spTree>
    <p:extLst>
      <p:ext uri="{BB962C8B-B14F-4D97-AF65-F5344CB8AC3E}">
        <p14:creationId xmlns:p14="http://schemas.microsoft.com/office/powerpoint/2010/main" val="9651630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a:t>
            </a:r>
            <a:r>
              <a:rPr lang="en-US" dirty="0" err="1"/>
              <a:t>www.educationquizzes.com</a:t>
            </a:r>
            <a:r>
              <a:rPr lang="en-US" dirty="0"/>
              <a:t>/ks2/geography/climate/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4. All of them</a:t>
            </a:r>
          </a:p>
        </p:txBody>
      </p:sp>
      <p:sp>
        <p:nvSpPr>
          <p:cNvPr id="4" name="Slide Number Placeholder 3"/>
          <p:cNvSpPr>
            <a:spLocks noGrp="1"/>
          </p:cNvSpPr>
          <p:nvPr>
            <p:ph type="sldNum" sz="quarter" idx="5"/>
          </p:nvPr>
        </p:nvSpPr>
        <p:spPr/>
        <p:txBody>
          <a:bodyPr/>
          <a:lstStyle/>
          <a:p>
            <a:fld id="{39FE2CF9-ADE0-8947-B1C0-C6B6351D5BEA}" type="slidenum">
              <a:rPr lang="en-US" smtClean="0"/>
              <a:t>13</a:t>
            </a:fld>
            <a:endParaRPr lang="en-US"/>
          </a:p>
        </p:txBody>
      </p:sp>
    </p:spTree>
    <p:extLst>
      <p:ext uri="{BB962C8B-B14F-4D97-AF65-F5344CB8AC3E}">
        <p14:creationId xmlns:p14="http://schemas.microsoft.com/office/powerpoint/2010/main" val="27851036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a:t>
            </a:r>
            <a:r>
              <a:rPr lang="en-US" dirty="0" err="1"/>
              <a:t>www.educationquizzes.com</a:t>
            </a:r>
            <a:r>
              <a:rPr lang="en-US" dirty="0"/>
              <a:t>/ks2/geography/climate/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3. Polar and Arid</a:t>
            </a:r>
          </a:p>
        </p:txBody>
      </p:sp>
      <p:sp>
        <p:nvSpPr>
          <p:cNvPr id="4" name="Slide Number Placeholder 3"/>
          <p:cNvSpPr>
            <a:spLocks noGrp="1"/>
          </p:cNvSpPr>
          <p:nvPr>
            <p:ph type="sldNum" sz="quarter" idx="5"/>
          </p:nvPr>
        </p:nvSpPr>
        <p:spPr/>
        <p:txBody>
          <a:bodyPr/>
          <a:lstStyle/>
          <a:p>
            <a:fld id="{39FE2CF9-ADE0-8947-B1C0-C6B6351D5BEA}" type="slidenum">
              <a:rPr lang="en-US" smtClean="0"/>
              <a:t>14</a:t>
            </a:fld>
            <a:endParaRPr lang="en-US"/>
          </a:p>
        </p:txBody>
      </p:sp>
    </p:spTree>
    <p:extLst>
      <p:ext uri="{BB962C8B-B14F-4D97-AF65-F5344CB8AC3E}">
        <p14:creationId xmlns:p14="http://schemas.microsoft.com/office/powerpoint/2010/main" val="12769562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a:t>
            </a:r>
            <a:r>
              <a:rPr lang="en-US" dirty="0" err="1"/>
              <a:t>www.educationquizzes.com</a:t>
            </a:r>
            <a:r>
              <a:rPr lang="en-US" dirty="0"/>
              <a:t>/ks2/geography/climate/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 Deciduous</a:t>
            </a:r>
          </a:p>
        </p:txBody>
      </p:sp>
      <p:sp>
        <p:nvSpPr>
          <p:cNvPr id="4" name="Slide Number Placeholder 3"/>
          <p:cNvSpPr>
            <a:spLocks noGrp="1"/>
          </p:cNvSpPr>
          <p:nvPr>
            <p:ph type="sldNum" sz="quarter" idx="5"/>
          </p:nvPr>
        </p:nvSpPr>
        <p:spPr/>
        <p:txBody>
          <a:bodyPr/>
          <a:lstStyle/>
          <a:p>
            <a:fld id="{39FE2CF9-ADE0-8947-B1C0-C6B6351D5BEA}" type="slidenum">
              <a:rPr lang="en-US" smtClean="0"/>
              <a:t>15</a:t>
            </a:fld>
            <a:endParaRPr lang="en-US"/>
          </a:p>
        </p:txBody>
      </p:sp>
    </p:spTree>
    <p:extLst>
      <p:ext uri="{BB962C8B-B14F-4D97-AF65-F5344CB8AC3E}">
        <p14:creationId xmlns:p14="http://schemas.microsoft.com/office/powerpoint/2010/main" val="14640273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a:t>
            </a:r>
            <a:r>
              <a:rPr lang="en-US" dirty="0" err="1"/>
              <a:t>www.educationquizzes.com</a:t>
            </a:r>
            <a:r>
              <a:rPr lang="en-US" dirty="0"/>
              <a:t>/ks2/geography/climate/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 Tropical</a:t>
            </a:r>
          </a:p>
        </p:txBody>
      </p:sp>
      <p:sp>
        <p:nvSpPr>
          <p:cNvPr id="4" name="Slide Number Placeholder 3"/>
          <p:cNvSpPr>
            <a:spLocks noGrp="1"/>
          </p:cNvSpPr>
          <p:nvPr>
            <p:ph type="sldNum" sz="quarter" idx="5"/>
          </p:nvPr>
        </p:nvSpPr>
        <p:spPr/>
        <p:txBody>
          <a:bodyPr/>
          <a:lstStyle/>
          <a:p>
            <a:fld id="{39FE2CF9-ADE0-8947-B1C0-C6B6351D5BEA}" type="slidenum">
              <a:rPr lang="en-US" smtClean="0"/>
              <a:t>16</a:t>
            </a:fld>
            <a:endParaRPr lang="en-US"/>
          </a:p>
        </p:txBody>
      </p:sp>
    </p:spTree>
    <p:extLst>
      <p:ext uri="{BB962C8B-B14F-4D97-AF65-F5344CB8AC3E}">
        <p14:creationId xmlns:p14="http://schemas.microsoft.com/office/powerpoint/2010/main" val="24924750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a:t>
            </a:r>
            <a:r>
              <a:rPr lang="en-US" dirty="0" err="1"/>
              <a:t>www.educationquizzes.com</a:t>
            </a:r>
            <a:r>
              <a:rPr lang="en-US" dirty="0"/>
              <a:t>/ks2/geography/climate/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4. Arid</a:t>
            </a:r>
          </a:p>
        </p:txBody>
      </p:sp>
      <p:sp>
        <p:nvSpPr>
          <p:cNvPr id="4" name="Slide Number Placeholder 3"/>
          <p:cNvSpPr>
            <a:spLocks noGrp="1"/>
          </p:cNvSpPr>
          <p:nvPr>
            <p:ph type="sldNum" sz="quarter" idx="5"/>
          </p:nvPr>
        </p:nvSpPr>
        <p:spPr/>
        <p:txBody>
          <a:bodyPr/>
          <a:lstStyle/>
          <a:p>
            <a:fld id="{39FE2CF9-ADE0-8947-B1C0-C6B6351D5BEA}" type="slidenum">
              <a:rPr lang="en-US" smtClean="0"/>
              <a:t>17</a:t>
            </a:fld>
            <a:endParaRPr lang="en-US"/>
          </a:p>
        </p:txBody>
      </p:sp>
    </p:spTree>
    <p:extLst>
      <p:ext uri="{BB962C8B-B14F-4D97-AF65-F5344CB8AC3E}">
        <p14:creationId xmlns:p14="http://schemas.microsoft.com/office/powerpoint/2010/main" val="1348282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a:t>
            </a:r>
            <a:r>
              <a:rPr lang="en-US" dirty="0" err="1"/>
              <a:t>www.educationquizzes.com</a:t>
            </a:r>
            <a:r>
              <a:rPr lang="en-US" dirty="0"/>
              <a:t>/ks2/geography/climate/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3. </a:t>
            </a:r>
            <a:r>
              <a:rPr lang="en-GB" sz="1200" b="0" i="0" u="none" strike="noStrike" kern="1200" dirty="0">
                <a:solidFill>
                  <a:schemeClr val="tx1"/>
                </a:solidFill>
                <a:effectLst/>
                <a:latin typeface="+mn-lt"/>
                <a:ea typeface="+mn-ea"/>
                <a:cs typeface="+mn-cs"/>
              </a:rPr>
              <a:t>The weather is the atmospheric conditions on a particular day and it changes - for example, snow one day and hot sunshine another</a:t>
            </a:r>
            <a:endParaRPr lang="en-US" dirty="0"/>
          </a:p>
        </p:txBody>
      </p:sp>
      <p:sp>
        <p:nvSpPr>
          <p:cNvPr id="4" name="Slide Number Placeholder 3"/>
          <p:cNvSpPr>
            <a:spLocks noGrp="1"/>
          </p:cNvSpPr>
          <p:nvPr>
            <p:ph type="sldNum" sz="quarter" idx="5"/>
          </p:nvPr>
        </p:nvSpPr>
        <p:spPr/>
        <p:txBody>
          <a:bodyPr/>
          <a:lstStyle/>
          <a:p>
            <a:fld id="{39FE2CF9-ADE0-8947-B1C0-C6B6351D5BEA}" type="slidenum">
              <a:rPr lang="en-US" smtClean="0"/>
              <a:t>18</a:t>
            </a:fld>
            <a:endParaRPr lang="en-US"/>
          </a:p>
        </p:txBody>
      </p:sp>
    </p:spTree>
    <p:extLst>
      <p:ext uri="{BB962C8B-B14F-4D97-AF65-F5344CB8AC3E}">
        <p14:creationId xmlns:p14="http://schemas.microsoft.com/office/powerpoint/2010/main" val="83327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a:t>
            </a:r>
            <a:r>
              <a:rPr lang="en-US" dirty="0" err="1"/>
              <a:t>www.educationquizzes.com</a:t>
            </a:r>
            <a:r>
              <a:rPr lang="en-US" dirty="0"/>
              <a:t>/ks2/geography/climate/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2. Tropical</a:t>
            </a:r>
            <a:endParaRPr lang="en-US" dirty="0"/>
          </a:p>
        </p:txBody>
      </p:sp>
      <p:sp>
        <p:nvSpPr>
          <p:cNvPr id="4" name="Slide Number Placeholder 3"/>
          <p:cNvSpPr>
            <a:spLocks noGrp="1"/>
          </p:cNvSpPr>
          <p:nvPr>
            <p:ph type="sldNum" sz="quarter" idx="5"/>
          </p:nvPr>
        </p:nvSpPr>
        <p:spPr/>
        <p:txBody>
          <a:bodyPr/>
          <a:lstStyle/>
          <a:p>
            <a:fld id="{39FE2CF9-ADE0-8947-B1C0-C6B6351D5BEA}" type="slidenum">
              <a:rPr lang="en-US" smtClean="0"/>
              <a:t>19</a:t>
            </a:fld>
            <a:endParaRPr lang="en-US"/>
          </a:p>
        </p:txBody>
      </p:sp>
    </p:spTree>
    <p:extLst>
      <p:ext uri="{BB962C8B-B14F-4D97-AF65-F5344CB8AC3E}">
        <p14:creationId xmlns:p14="http://schemas.microsoft.com/office/powerpoint/2010/main" val="498424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478BB10-FE9D-9B44-8790-4BC7BD7F6A3A}" type="datetimeFigureOut">
              <a:rPr lang="en-US" smtClean="0"/>
              <a:t>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64C2C7-49AE-9640-AFBA-BFA7517644CD}" type="slidenum">
              <a:rPr lang="en-US" smtClean="0"/>
              <a:t>‹#›</a:t>
            </a:fld>
            <a:endParaRPr lang="en-US"/>
          </a:p>
        </p:txBody>
      </p:sp>
    </p:spTree>
    <p:extLst>
      <p:ext uri="{BB962C8B-B14F-4D97-AF65-F5344CB8AC3E}">
        <p14:creationId xmlns:p14="http://schemas.microsoft.com/office/powerpoint/2010/main" val="14452183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478BB10-FE9D-9B44-8790-4BC7BD7F6A3A}" type="datetimeFigureOut">
              <a:rPr lang="en-US" smtClean="0"/>
              <a:t>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64C2C7-49AE-9640-AFBA-BFA7517644CD}" type="slidenum">
              <a:rPr lang="en-US" smtClean="0"/>
              <a:t>‹#›</a:t>
            </a:fld>
            <a:endParaRPr lang="en-US"/>
          </a:p>
        </p:txBody>
      </p:sp>
    </p:spTree>
    <p:extLst>
      <p:ext uri="{BB962C8B-B14F-4D97-AF65-F5344CB8AC3E}">
        <p14:creationId xmlns:p14="http://schemas.microsoft.com/office/powerpoint/2010/main" val="42483335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478BB10-FE9D-9B44-8790-4BC7BD7F6A3A}" type="datetimeFigureOut">
              <a:rPr lang="en-US" smtClean="0"/>
              <a:t>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64C2C7-49AE-9640-AFBA-BFA7517644CD}" type="slidenum">
              <a:rPr lang="en-US" smtClean="0"/>
              <a:t>‹#›</a:t>
            </a:fld>
            <a:endParaRPr lang="en-US"/>
          </a:p>
        </p:txBody>
      </p:sp>
    </p:spTree>
    <p:extLst>
      <p:ext uri="{BB962C8B-B14F-4D97-AF65-F5344CB8AC3E}">
        <p14:creationId xmlns:p14="http://schemas.microsoft.com/office/powerpoint/2010/main" val="1230652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478BB10-FE9D-9B44-8790-4BC7BD7F6A3A}" type="datetimeFigureOut">
              <a:rPr lang="en-US" smtClean="0"/>
              <a:t>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64C2C7-49AE-9640-AFBA-BFA7517644CD}" type="slidenum">
              <a:rPr lang="en-US" smtClean="0"/>
              <a:t>‹#›</a:t>
            </a:fld>
            <a:endParaRPr lang="en-US"/>
          </a:p>
        </p:txBody>
      </p:sp>
    </p:spTree>
    <p:extLst>
      <p:ext uri="{BB962C8B-B14F-4D97-AF65-F5344CB8AC3E}">
        <p14:creationId xmlns:p14="http://schemas.microsoft.com/office/powerpoint/2010/main" val="2152302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478BB10-FE9D-9B44-8790-4BC7BD7F6A3A}" type="datetimeFigureOut">
              <a:rPr lang="en-US" smtClean="0"/>
              <a:t>1/3/2021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B64C2C7-49AE-9640-AFBA-BFA7517644CD}" type="slidenum">
              <a:rPr lang="en-US" smtClean="0"/>
              <a:t>‹#›</a:t>
            </a:fld>
            <a:endParaRPr lang="en-US"/>
          </a:p>
        </p:txBody>
      </p:sp>
    </p:spTree>
    <p:extLst>
      <p:ext uri="{BB962C8B-B14F-4D97-AF65-F5344CB8AC3E}">
        <p14:creationId xmlns:p14="http://schemas.microsoft.com/office/powerpoint/2010/main" val="19696241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478BB10-FE9D-9B44-8790-4BC7BD7F6A3A}" type="datetimeFigureOut">
              <a:rPr lang="en-US" smtClean="0"/>
              <a:t>1/3/2021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B64C2C7-49AE-9640-AFBA-BFA7517644CD}" type="slidenum">
              <a:rPr lang="en-US" smtClean="0"/>
              <a:t>‹#›</a:t>
            </a:fld>
            <a:endParaRPr lang="en-US"/>
          </a:p>
        </p:txBody>
      </p:sp>
    </p:spTree>
    <p:extLst>
      <p:ext uri="{BB962C8B-B14F-4D97-AF65-F5344CB8AC3E}">
        <p14:creationId xmlns:p14="http://schemas.microsoft.com/office/powerpoint/2010/main" val="3027851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78BB10-FE9D-9B44-8790-4BC7BD7F6A3A}" type="datetimeFigureOut">
              <a:rPr lang="en-US" smtClean="0"/>
              <a:t>1/3/2021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B64C2C7-49AE-9640-AFBA-BFA7517644CD}" type="slidenum">
              <a:rPr lang="en-US" smtClean="0"/>
              <a:t>‹#›</a:t>
            </a:fld>
            <a:endParaRPr lang="en-US"/>
          </a:p>
        </p:txBody>
      </p:sp>
    </p:spTree>
    <p:extLst>
      <p:ext uri="{BB962C8B-B14F-4D97-AF65-F5344CB8AC3E}">
        <p14:creationId xmlns:p14="http://schemas.microsoft.com/office/powerpoint/2010/main" val="9524610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478BB10-FE9D-9B44-8790-4BC7BD7F6A3A}" type="datetimeFigureOut">
              <a:rPr lang="en-US" smtClean="0"/>
              <a:t>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64C2C7-49AE-9640-AFBA-BFA7517644CD}" type="slidenum">
              <a:rPr lang="en-US" smtClean="0"/>
              <a:t>‹#›</a:t>
            </a:fld>
            <a:endParaRPr lang="en-US"/>
          </a:p>
        </p:txBody>
      </p:sp>
    </p:spTree>
    <p:extLst>
      <p:ext uri="{BB962C8B-B14F-4D97-AF65-F5344CB8AC3E}">
        <p14:creationId xmlns:p14="http://schemas.microsoft.com/office/powerpoint/2010/main" val="801830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478BB10-FE9D-9B44-8790-4BC7BD7F6A3A}" type="datetimeFigureOut">
              <a:rPr lang="en-US" smtClean="0"/>
              <a:t>1/3/2021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64C2C7-49AE-9640-AFBA-BFA7517644CD}" type="slidenum">
              <a:rPr lang="en-US" smtClean="0"/>
              <a:t>‹#›</a:t>
            </a:fld>
            <a:endParaRPr lang="en-US"/>
          </a:p>
        </p:txBody>
      </p:sp>
    </p:spTree>
    <p:extLst>
      <p:ext uri="{BB962C8B-B14F-4D97-AF65-F5344CB8AC3E}">
        <p14:creationId xmlns:p14="http://schemas.microsoft.com/office/powerpoint/2010/main" val="38220107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478BB10-FE9D-9B44-8790-4BC7BD7F6A3A}" type="datetimeFigureOut">
              <a:rPr lang="en-US" smtClean="0"/>
              <a:t>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64C2C7-49AE-9640-AFBA-BFA7517644CD}" type="slidenum">
              <a:rPr lang="en-US" smtClean="0"/>
              <a:t>‹#›</a:t>
            </a:fld>
            <a:endParaRPr lang="en-US"/>
          </a:p>
        </p:txBody>
      </p:sp>
    </p:spTree>
    <p:extLst>
      <p:ext uri="{BB962C8B-B14F-4D97-AF65-F5344CB8AC3E}">
        <p14:creationId xmlns:p14="http://schemas.microsoft.com/office/powerpoint/2010/main" val="4011154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478BB10-FE9D-9B44-8790-4BC7BD7F6A3A}" type="datetimeFigureOut">
              <a:rPr lang="en-US" smtClean="0"/>
              <a:t>1/3/2021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64C2C7-49AE-9640-AFBA-BFA7517644CD}" type="slidenum">
              <a:rPr lang="en-US" smtClean="0"/>
              <a:t>‹#›</a:t>
            </a:fld>
            <a:endParaRPr lang="en-US"/>
          </a:p>
        </p:txBody>
      </p:sp>
    </p:spTree>
    <p:extLst>
      <p:ext uri="{BB962C8B-B14F-4D97-AF65-F5344CB8AC3E}">
        <p14:creationId xmlns:p14="http://schemas.microsoft.com/office/powerpoint/2010/main" val="1090140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78BB10-FE9D-9B44-8790-4BC7BD7F6A3A}" type="datetimeFigureOut">
              <a:rPr lang="en-US" smtClean="0"/>
              <a:t>1/3/2021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64C2C7-49AE-9640-AFBA-BFA7517644CD}" type="slidenum">
              <a:rPr lang="en-US" smtClean="0"/>
              <a:t>‹#›</a:t>
            </a:fld>
            <a:endParaRPr lang="en-US"/>
          </a:p>
        </p:txBody>
      </p:sp>
    </p:spTree>
    <p:extLst>
      <p:ext uri="{BB962C8B-B14F-4D97-AF65-F5344CB8AC3E}">
        <p14:creationId xmlns:p14="http://schemas.microsoft.com/office/powerpoint/2010/main" val="18123657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www.youtube.com/watch?v=yrOYxLt9SCI"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1D124273-4764-584C-A427-DE7ED0291ED2}"/>
              </a:ext>
            </a:extLst>
          </p:cNvPr>
          <p:cNvPicPr>
            <a:picLocks noChangeAspect="1"/>
          </p:cNvPicPr>
          <p:nvPr/>
        </p:nvPicPr>
        <p:blipFill rotWithShape="1">
          <a:blip r:embed="rId2" cstate="email">
            <a:alphaModFix amt="50000"/>
            <a:extLst>
              <a:ext uri="{28A0092B-C50C-407E-A947-70E740481C1C}">
                <a14:useLocalDpi xmlns:a14="http://schemas.microsoft.com/office/drawing/2010/main"/>
              </a:ext>
            </a:extLst>
          </a:blip>
          <a:srcRect/>
          <a:stretch/>
        </p:blipFill>
        <p:spPr>
          <a:xfrm>
            <a:off x="13855" y="0"/>
            <a:ext cx="9144000" cy="6857098"/>
          </a:xfrm>
          <a:prstGeom prst="rect">
            <a:avLst/>
          </a:prstGeom>
        </p:spPr>
      </p:pic>
      <p:sp>
        <p:nvSpPr>
          <p:cNvPr id="5" name="Rounded Rectangle 4">
            <a:extLst>
              <a:ext uri="{FF2B5EF4-FFF2-40B4-BE49-F238E27FC236}">
                <a16:creationId xmlns:a16="http://schemas.microsoft.com/office/drawing/2014/main" xmlns="" id="{05501D2F-F993-E143-A856-DB4CB363305B}"/>
              </a:ext>
            </a:extLst>
          </p:cNvPr>
          <p:cNvSpPr/>
          <p:nvPr/>
        </p:nvSpPr>
        <p:spPr bwMode="auto">
          <a:xfrm>
            <a:off x="1898072" y="1094509"/>
            <a:ext cx="5653823" cy="1302328"/>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latin typeface="Tahoma" panose="020B0604030504040204" pitchFamily="34" charset="0"/>
                <a:ea typeface="Tahoma" panose="020B0604030504040204" pitchFamily="34" charset="0"/>
                <a:cs typeface="Tahoma" panose="020B0604030504040204" pitchFamily="34" charset="0"/>
              </a:rPr>
              <a:t> </a:t>
            </a:r>
          </a:p>
        </p:txBody>
      </p:sp>
      <p:sp>
        <p:nvSpPr>
          <p:cNvPr id="2" name="Title 1">
            <a:extLst>
              <a:ext uri="{FF2B5EF4-FFF2-40B4-BE49-F238E27FC236}">
                <a16:creationId xmlns:a16="http://schemas.microsoft.com/office/drawing/2014/main" xmlns="" id="{5780976B-1C92-F549-BDDC-2669FBAB420F}"/>
              </a:ext>
            </a:extLst>
          </p:cNvPr>
          <p:cNvSpPr>
            <a:spLocks noGrp="1"/>
          </p:cNvSpPr>
          <p:nvPr>
            <p:ph type="ctrTitle"/>
          </p:nvPr>
        </p:nvSpPr>
        <p:spPr>
          <a:xfrm>
            <a:off x="2053670" y="1186549"/>
            <a:ext cx="5372367" cy="1096506"/>
          </a:xfrm>
          <a:solidFill>
            <a:srgbClr val="90CCFD"/>
          </a:solidFill>
        </p:spPr>
        <p:txBody>
          <a:bodyPr>
            <a:normAutofit/>
          </a:bodyPr>
          <a:lstStyle/>
          <a:p>
            <a:r>
              <a:rPr lang="en-US" sz="5400" dirty="0">
                <a:latin typeface="Tahoma" panose="020B0604030504040204" pitchFamily="34" charset="0"/>
                <a:ea typeface="Tahoma" panose="020B0604030504040204" pitchFamily="34" charset="0"/>
                <a:cs typeface="Tahoma" panose="020B0604030504040204" pitchFamily="34" charset="0"/>
              </a:rPr>
              <a:t>Natural Disasters</a:t>
            </a:r>
          </a:p>
        </p:txBody>
      </p:sp>
      <p:grpSp>
        <p:nvGrpSpPr>
          <p:cNvPr id="14" name="Group 13">
            <a:extLst>
              <a:ext uri="{FF2B5EF4-FFF2-40B4-BE49-F238E27FC236}">
                <a16:creationId xmlns:a16="http://schemas.microsoft.com/office/drawing/2014/main" xmlns="" id="{658A11E2-21FC-124D-8EBD-8F3918531525}"/>
              </a:ext>
            </a:extLst>
          </p:cNvPr>
          <p:cNvGrpSpPr/>
          <p:nvPr/>
        </p:nvGrpSpPr>
        <p:grpSpPr>
          <a:xfrm>
            <a:off x="581436" y="3834726"/>
            <a:ext cx="8292741" cy="1302328"/>
            <a:chOff x="581436" y="3834726"/>
            <a:chExt cx="8292741" cy="1302328"/>
          </a:xfrm>
        </p:grpSpPr>
        <p:sp>
          <p:nvSpPr>
            <p:cNvPr id="12" name="Rounded Rectangle 11">
              <a:extLst>
                <a:ext uri="{FF2B5EF4-FFF2-40B4-BE49-F238E27FC236}">
                  <a16:creationId xmlns:a16="http://schemas.microsoft.com/office/drawing/2014/main" xmlns="" id="{13DA47F6-F684-D24B-B093-79F76195149D}"/>
                </a:ext>
              </a:extLst>
            </p:cNvPr>
            <p:cNvSpPr/>
            <p:nvPr/>
          </p:nvSpPr>
          <p:spPr bwMode="auto">
            <a:xfrm>
              <a:off x="581436" y="3834726"/>
              <a:ext cx="8292741" cy="1302328"/>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solidFill>
                    <a:schemeClr val="tx1"/>
                  </a:solidFill>
                  <a:latin typeface="Tahoma" panose="020B0604030504040204" pitchFamily="34" charset="0"/>
                  <a:ea typeface="Tahoma" panose="020B0604030504040204" pitchFamily="34" charset="0"/>
                  <a:cs typeface="Tahoma" panose="020B0604030504040204" pitchFamily="34" charset="0"/>
                </a:rPr>
                <a:t> </a:t>
              </a:r>
            </a:p>
          </p:txBody>
        </p:sp>
        <p:sp>
          <p:nvSpPr>
            <p:cNvPr id="13" name="Title 1">
              <a:extLst>
                <a:ext uri="{FF2B5EF4-FFF2-40B4-BE49-F238E27FC236}">
                  <a16:creationId xmlns:a16="http://schemas.microsoft.com/office/drawing/2014/main" xmlns="" id="{A0ECECFB-A24F-504F-850F-3BBA9436420D}"/>
                </a:ext>
              </a:extLst>
            </p:cNvPr>
            <p:cNvSpPr txBox="1">
              <a:spLocks/>
            </p:cNvSpPr>
            <p:nvPr/>
          </p:nvSpPr>
          <p:spPr>
            <a:xfrm>
              <a:off x="719528" y="3937637"/>
              <a:ext cx="8034728" cy="1096506"/>
            </a:xfrm>
            <a:prstGeom prst="rect">
              <a:avLst/>
            </a:prstGeom>
            <a:solidFill>
              <a:srgbClr val="90CCFD"/>
            </a:solidFill>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spcBef>
                  <a:spcPts val="0"/>
                </a:spcBef>
              </a:pPr>
              <a:r>
                <a:rPr lang="en-US" sz="4000" dirty="0" smtClean="0">
                  <a:latin typeface="Tahoma" panose="020B0604030504040204" pitchFamily="34" charset="0"/>
                  <a:ea typeface="Tahoma" panose="020B0604030504040204" pitchFamily="34" charset="0"/>
                  <a:cs typeface="Tahoma" panose="020B0604030504040204" pitchFamily="34" charset="0"/>
                </a:rPr>
                <a:t>WALT:</a:t>
              </a:r>
              <a:r>
                <a:rPr lang="en-US" sz="4000" dirty="0" smtClean="0">
                  <a:latin typeface="Tahoma" panose="020B0604030504040204" pitchFamily="34" charset="0"/>
                  <a:ea typeface="Tahoma" panose="020B0604030504040204" pitchFamily="34" charset="0"/>
                  <a:cs typeface="Tahoma" panose="020B0604030504040204" pitchFamily="34" charset="0"/>
                </a:rPr>
                <a:t> </a:t>
              </a:r>
              <a:r>
                <a:rPr lang="en-US" sz="4000" dirty="0">
                  <a:latin typeface="Tahoma" panose="020B0604030504040204" pitchFamily="34" charset="0"/>
                  <a:ea typeface="Tahoma" panose="020B0604030504040204" pitchFamily="34" charset="0"/>
                  <a:cs typeface="Tahoma" panose="020B0604030504040204" pitchFamily="34" charset="0"/>
                </a:rPr>
                <a:t>identify different climate </a:t>
              </a:r>
              <a:r>
                <a:rPr lang="en-US" sz="4000" dirty="0" smtClean="0">
                  <a:latin typeface="Tahoma" panose="020B0604030504040204" pitchFamily="34" charset="0"/>
                  <a:ea typeface="Tahoma" panose="020B0604030504040204" pitchFamily="34" charset="0"/>
                  <a:cs typeface="Tahoma" panose="020B0604030504040204" pitchFamily="34" charset="0"/>
                </a:rPr>
                <a:t>zones</a:t>
              </a:r>
              <a:endParaRPr lang="en-US" sz="4000" dirty="0">
                <a:latin typeface="Tahoma" panose="020B0604030504040204" pitchFamily="34" charset="0"/>
                <a:ea typeface="Tahoma" panose="020B0604030504040204" pitchFamily="34" charset="0"/>
                <a:cs typeface="Tahoma" panose="020B0604030504040204" pitchFamily="34" charset="0"/>
              </a:endParaRPr>
            </a:p>
          </p:txBody>
        </p:sp>
      </p:grpSp>
    </p:spTree>
    <p:extLst>
      <p:ext uri="{BB962C8B-B14F-4D97-AF65-F5344CB8AC3E}">
        <p14:creationId xmlns:p14="http://schemas.microsoft.com/office/powerpoint/2010/main" val="24859225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xmlns="" id="{05501D2F-F993-E143-A856-DB4CB363305B}"/>
              </a:ext>
            </a:extLst>
          </p:cNvPr>
          <p:cNvSpPr/>
          <p:nvPr/>
        </p:nvSpPr>
        <p:spPr bwMode="auto">
          <a:xfrm>
            <a:off x="1049311" y="329784"/>
            <a:ext cx="6775553" cy="1130306"/>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latin typeface="Tahoma" panose="020B0604030504040204" pitchFamily="34" charset="0"/>
                <a:ea typeface="Tahoma" panose="020B0604030504040204" pitchFamily="34" charset="0"/>
                <a:cs typeface="Tahoma" panose="020B0604030504040204" pitchFamily="34" charset="0"/>
              </a:rPr>
              <a:t> </a:t>
            </a:r>
          </a:p>
        </p:txBody>
      </p:sp>
      <p:sp>
        <p:nvSpPr>
          <p:cNvPr id="2" name="Title 1">
            <a:extLst>
              <a:ext uri="{FF2B5EF4-FFF2-40B4-BE49-F238E27FC236}">
                <a16:creationId xmlns:a16="http://schemas.microsoft.com/office/drawing/2014/main" xmlns="" id="{5780976B-1C92-F549-BDDC-2669FBAB420F}"/>
              </a:ext>
            </a:extLst>
          </p:cNvPr>
          <p:cNvSpPr>
            <a:spLocks noGrp="1"/>
          </p:cNvSpPr>
          <p:nvPr>
            <p:ph type="ctrTitle"/>
          </p:nvPr>
        </p:nvSpPr>
        <p:spPr>
          <a:xfrm>
            <a:off x="1124260" y="387725"/>
            <a:ext cx="6640643" cy="865888"/>
          </a:xfrm>
          <a:solidFill>
            <a:srgbClr val="90CCFD"/>
          </a:solidFill>
        </p:spPr>
        <p:txBody>
          <a:bodyPr>
            <a:noAutofit/>
          </a:bodyPr>
          <a:lstStyle/>
          <a:p>
            <a:r>
              <a:rPr lang="en-US" sz="4000" dirty="0">
                <a:latin typeface="Tahoma" panose="020B0604030504040204" pitchFamily="34" charset="0"/>
                <a:ea typeface="Tahoma" panose="020B0604030504040204" pitchFamily="34" charset="0"/>
                <a:cs typeface="Tahoma" panose="020B0604030504040204" pitchFamily="34" charset="0"/>
              </a:rPr>
              <a:t>What do you already know?</a:t>
            </a:r>
          </a:p>
        </p:txBody>
      </p:sp>
      <p:sp>
        <p:nvSpPr>
          <p:cNvPr id="13" name="TextBox 12">
            <a:extLst>
              <a:ext uri="{FF2B5EF4-FFF2-40B4-BE49-F238E27FC236}">
                <a16:creationId xmlns:a16="http://schemas.microsoft.com/office/drawing/2014/main" xmlns="" id="{8B2D0E6B-8778-7544-9FD1-0898883300F1}"/>
              </a:ext>
            </a:extLst>
          </p:cNvPr>
          <p:cNvSpPr txBox="1"/>
          <p:nvPr/>
        </p:nvSpPr>
        <p:spPr>
          <a:xfrm>
            <a:off x="360219" y="2247306"/>
            <a:ext cx="5140036" cy="3046988"/>
          </a:xfrm>
          <a:prstGeom prst="rect">
            <a:avLst/>
          </a:prstGeom>
          <a:solidFill>
            <a:srgbClr val="FFFF9B"/>
          </a:solidFill>
          <a:ln>
            <a:solidFill>
              <a:srgbClr val="0070C0"/>
            </a:solidFill>
          </a:ln>
        </p:spPr>
        <p:txBody>
          <a:bodyPr wrap="square" rtlCol="0">
            <a:spAutoFit/>
          </a:bodyPr>
          <a:lstStyle/>
          <a:p>
            <a:r>
              <a:rPr lang="en-US" sz="2400" dirty="0">
                <a:latin typeface="Tahoma" panose="020B0604030504040204" pitchFamily="34" charset="0"/>
                <a:ea typeface="Tahoma" panose="020B0604030504040204" pitchFamily="34" charset="0"/>
                <a:cs typeface="Tahoma" panose="020B0604030504040204" pitchFamily="34" charset="0"/>
              </a:rPr>
              <a:t>What extreme weather phenomenon have you heard of? </a:t>
            </a:r>
          </a:p>
          <a:p>
            <a:endParaRPr lang="en-US" sz="2400" dirty="0">
              <a:latin typeface="Tahoma" panose="020B0604030504040204" pitchFamily="34" charset="0"/>
              <a:ea typeface="Tahoma" panose="020B0604030504040204" pitchFamily="34" charset="0"/>
              <a:cs typeface="Tahoma" panose="020B0604030504040204" pitchFamily="34" charset="0"/>
            </a:endParaRPr>
          </a:p>
          <a:p>
            <a:r>
              <a:rPr lang="en-US" sz="2400" dirty="0">
                <a:latin typeface="Tahoma" panose="020B0604030504040204" pitchFamily="34" charset="0"/>
                <a:ea typeface="Tahoma" panose="020B0604030504040204" pitchFamily="34" charset="0"/>
                <a:cs typeface="Tahoma" panose="020B0604030504040204" pitchFamily="34" charset="0"/>
              </a:rPr>
              <a:t>Have you experienced any extreme weather in real life? </a:t>
            </a:r>
          </a:p>
          <a:p>
            <a:endParaRPr lang="en-US" sz="2400" dirty="0">
              <a:latin typeface="Tahoma" panose="020B0604030504040204" pitchFamily="34" charset="0"/>
              <a:ea typeface="Tahoma" panose="020B0604030504040204" pitchFamily="34" charset="0"/>
              <a:cs typeface="Tahoma" panose="020B0604030504040204" pitchFamily="34" charset="0"/>
            </a:endParaRPr>
          </a:p>
          <a:p>
            <a:r>
              <a:rPr lang="en-US" sz="2400" dirty="0">
                <a:latin typeface="Tahoma" panose="020B0604030504040204" pitchFamily="34" charset="0"/>
                <a:ea typeface="Tahoma" panose="020B0604030504040204" pitchFamily="34" charset="0"/>
                <a:cs typeface="Tahoma" panose="020B0604030504040204" pitchFamily="34" charset="0"/>
              </a:rPr>
              <a:t>What have you seen in films/read about in books?</a:t>
            </a:r>
            <a:endParaRPr lang="en-GB" sz="2800" dirty="0">
              <a:latin typeface="Tahoma" panose="020B0604030504040204" pitchFamily="34" charset="0"/>
              <a:ea typeface="Tahoma" panose="020B0604030504040204" pitchFamily="34" charset="0"/>
              <a:cs typeface="Tahoma" panose="020B0604030504040204" pitchFamily="34" charset="0"/>
            </a:endParaRPr>
          </a:p>
        </p:txBody>
      </p:sp>
      <p:pic>
        <p:nvPicPr>
          <p:cNvPr id="14" name="Picture 13">
            <a:extLst>
              <a:ext uri="{FF2B5EF4-FFF2-40B4-BE49-F238E27FC236}">
                <a16:creationId xmlns:a16="http://schemas.microsoft.com/office/drawing/2014/main" xmlns="" id="{3FA14092-6536-3645-9C4E-76D18CE9D3A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15451" y="1841140"/>
            <a:ext cx="4167095" cy="4167095"/>
          </a:xfrm>
          <a:prstGeom prst="rect">
            <a:avLst/>
          </a:prstGeom>
        </p:spPr>
      </p:pic>
      <p:sp>
        <p:nvSpPr>
          <p:cNvPr id="3" name="Rectangle 2"/>
          <p:cNvSpPr/>
          <p:nvPr/>
        </p:nvSpPr>
        <p:spPr>
          <a:xfrm>
            <a:off x="370270" y="6180539"/>
            <a:ext cx="5129985" cy="369332"/>
          </a:xfrm>
          <a:prstGeom prst="rect">
            <a:avLst/>
          </a:prstGeom>
        </p:spPr>
        <p:txBody>
          <a:bodyPr wrap="square">
            <a:spAutoFit/>
          </a:bodyPr>
          <a:lstStyle/>
          <a:p>
            <a:pPr algn="ctr"/>
            <a:r>
              <a:rPr lang="en-GB" u="sng"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4"/>
              </a:rPr>
              <a:t>https://www.youtube.com/watch?v=yrOYxLt9SCI</a:t>
            </a:r>
            <a:endParaRPr lang="en-GB" dirty="0"/>
          </a:p>
        </p:txBody>
      </p:sp>
    </p:spTree>
    <p:extLst>
      <p:ext uri="{BB962C8B-B14F-4D97-AF65-F5344CB8AC3E}">
        <p14:creationId xmlns:p14="http://schemas.microsoft.com/office/powerpoint/2010/main" val="22131746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xmlns="" id="{05501D2F-F993-E143-A856-DB4CB363305B}"/>
              </a:ext>
            </a:extLst>
          </p:cNvPr>
          <p:cNvSpPr/>
          <p:nvPr/>
        </p:nvSpPr>
        <p:spPr bwMode="auto">
          <a:xfrm>
            <a:off x="1049311" y="329784"/>
            <a:ext cx="6775553" cy="1130306"/>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latin typeface="Tahoma" panose="020B0604030504040204" pitchFamily="34" charset="0"/>
                <a:ea typeface="Tahoma" panose="020B0604030504040204" pitchFamily="34" charset="0"/>
                <a:cs typeface="Tahoma" panose="020B0604030504040204" pitchFamily="34" charset="0"/>
              </a:rPr>
              <a:t> </a:t>
            </a:r>
          </a:p>
        </p:txBody>
      </p:sp>
      <p:sp>
        <p:nvSpPr>
          <p:cNvPr id="2" name="Title 1">
            <a:extLst>
              <a:ext uri="{FF2B5EF4-FFF2-40B4-BE49-F238E27FC236}">
                <a16:creationId xmlns:a16="http://schemas.microsoft.com/office/drawing/2014/main" xmlns="" id="{5780976B-1C92-F549-BDDC-2669FBAB420F}"/>
              </a:ext>
            </a:extLst>
          </p:cNvPr>
          <p:cNvSpPr>
            <a:spLocks noGrp="1"/>
          </p:cNvSpPr>
          <p:nvPr>
            <p:ph type="ctrTitle"/>
          </p:nvPr>
        </p:nvSpPr>
        <p:spPr>
          <a:xfrm>
            <a:off x="1219199" y="594202"/>
            <a:ext cx="6545704" cy="865888"/>
          </a:xfrm>
          <a:solidFill>
            <a:srgbClr val="90CCFD"/>
          </a:solidFill>
        </p:spPr>
        <p:txBody>
          <a:bodyPr>
            <a:noAutofit/>
          </a:bodyPr>
          <a:lstStyle/>
          <a:p>
            <a:r>
              <a:rPr lang="en-US" sz="3600" dirty="0">
                <a:latin typeface="Tahoma" panose="020B0604030504040204" pitchFamily="34" charset="0"/>
                <a:ea typeface="Tahoma" panose="020B0604030504040204" pitchFamily="34" charset="0"/>
                <a:cs typeface="Tahoma" panose="020B0604030504040204" pitchFamily="34" charset="0"/>
              </a:rPr>
              <a:t>Let’s create a mind map of what we know…</a:t>
            </a:r>
          </a:p>
        </p:txBody>
      </p:sp>
      <p:pic>
        <p:nvPicPr>
          <p:cNvPr id="4" name="Picture 3"/>
          <p:cNvPicPr>
            <a:picLocks noChangeAspect="1"/>
          </p:cNvPicPr>
          <p:nvPr/>
        </p:nvPicPr>
        <p:blipFill rotWithShape="1">
          <a:blip r:embed="rId3"/>
          <a:srcRect l="24232" t="20833" r="25792" b="14323"/>
          <a:stretch/>
        </p:blipFill>
        <p:spPr>
          <a:xfrm>
            <a:off x="1068361" y="1705458"/>
            <a:ext cx="6704039" cy="4497392"/>
          </a:xfrm>
          <a:prstGeom prst="rect">
            <a:avLst/>
          </a:prstGeom>
        </p:spPr>
      </p:pic>
    </p:spTree>
    <p:extLst>
      <p:ext uri="{BB962C8B-B14F-4D97-AF65-F5344CB8AC3E}">
        <p14:creationId xmlns:p14="http://schemas.microsoft.com/office/powerpoint/2010/main" val="13614194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xmlns="" id="{05501D2F-F993-E143-A856-DB4CB363305B}"/>
              </a:ext>
            </a:extLst>
          </p:cNvPr>
          <p:cNvSpPr/>
          <p:nvPr/>
        </p:nvSpPr>
        <p:spPr bwMode="auto">
          <a:xfrm>
            <a:off x="1049311" y="329784"/>
            <a:ext cx="6775553" cy="1130306"/>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latin typeface="Tahoma" panose="020B0604030504040204" pitchFamily="34" charset="0"/>
                <a:ea typeface="Tahoma" panose="020B0604030504040204" pitchFamily="34" charset="0"/>
                <a:cs typeface="Tahoma" panose="020B0604030504040204" pitchFamily="34" charset="0"/>
              </a:rPr>
              <a:t> </a:t>
            </a:r>
          </a:p>
        </p:txBody>
      </p:sp>
      <p:sp>
        <p:nvSpPr>
          <p:cNvPr id="2" name="Title 1">
            <a:extLst>
              <a:ext uri="{FF2B5EF4-FFF2-40B4-BE49-F238E27FC236}">
                <a16:creationId xmlns:a16="http://schemas.microsoft.com/office/drawing/2014/main" xmlns="" id="{5780976B-1C92-F549-BDDC-2669FBAB420F}"/>
              </a:ext>
            </a:extLst>
          </p:cNvPr>
          <p:cNvSpPr>
            <a:spLocks noGrp="1"/>
          </p:cNvSpPr>
          <p:nvPr>
            <p:ph type="ctrTitle"/>
          </p:nvPr>
        </p:nvSpPr>
        <p:spPr>
          <a:xfrm>
            <a:off x="1219199" y="594202"/>
            <a:ext cx="6545704" cy="624998"/>
          </a:xfrm>
          <a:solidFill>
            <a:srgbClr val="90CCFD"/>
          </a:solidFill>
        </p:spPr>
        <p:txBody>
          <a:bodyPr>
            <a:noAutofit/>
          </a:bodyPr>
          <a:lstStyle/>
          <a:p>
            <a:r>
              <a:rPr lang="en-US" sz="3600" dirty="0">
                <a:latin typeface="Tahoma" panose="020B0604030504040204" pitchFamily="34" charset="0"/>
                <a:ea typeface="Tahoma" panose="020B0604030504040204" pitchFamily="34" charset="0"/>
                <a:cs typeface="Tahoma" panose="020B0604030504040204" pitchFamily="34" charset="0"/>
              </a:rPr>
              <a:t>What places are…</a:t>
            </a:r>
          </a:p>
        </p:txBody>
      </p:sp>
      <p:sp>
        <p:nvSpPr>
          <p:cNvPr id="6" name="TextBox 5">
            <a:extLst>
              <a:ext uri="{FF2B5EF4-FFF2-40B4-BE49-F238E27FC236}">
                <a16:creationId xmlns:a16="http://schemas.microsoft.com/office/drawing/2014/main" xmlns="" id="{6BFF2103-9298-0844-94BE-CD5794898842}"/>
              </a:ext>
            </a:extLst>
          </p:cNvPr>
          <p:cNvSpPr txBox="1"/>
          <p:nvPr/>
        </p:nvSpPr>
        <p:spPr>
          <a:xfrm>
            <a:off x="4900245" y="1947997"/>
            <a:ext cx="3774832" cy="461665"/>
          </a:xfrm>
          <a:prstGeom prst="rect">
            <a:avLst/>
          </a:prstGeom>
          <a:solidFill>
            <a:srgbClr val="FFFF9B"/>
          </a:solidFill>
          <a:ln>
            <a:solidFill>
              <a:srgbClr val="0070C0"/>
            </a:solidFill>
          </a:ln>
        </p:spPr>
        <p:txBody>
          <a:bodyPr wrap="square" rtlCol="0">
            <a:spAutoFit/>
          </a:bodyPr>
          <a:lstStyle/>
          <a:p>
            <a:pPr algn="ctr"/>
            <a:r>
              <a:rPr lang="en-US" sz="2400" dirty="0">
                <a:latin typeface="Tahoma" panose="020B0604030504040204" pitchFamily="34" charset="0"/>
                <a:ea typeface="Tahoma" panose="020B0604030504040204" pitchFamily="34" charset="0"/>
                <a:cs typeface="Tahoma" panose="020B0604030504040204" pitchFamily="34" charset="0"/>
              </a:rPr>
              <a:t>…hotter than the UK?</a:t>
            </a:r>
            <a:endParaRPr lang="en-GB" sz="2800" dirty="0">
              <a:latin typeface="Tahoma" panose="020B0604030504040204" pitchFamily="34" charset="0"/>
              <a:ea typeface="Tahoma" panose="020B0604030504040204" pitchFamily="34" charset="0"/>
              <a:cs typeface="Tahoma" panose="020B0604030504040204" pitchFamily="34" charset="0"/>
            </a:endParaRPr>
          </a:p>
        </p:txBody>
      </p:sp>
      <p:sp>
        <p:nvSpPr>
          <p:cNvPr id="7" name="TextBox 6">
            <a:extLst>
              <a:ext uri="{FF2B5EF4-FFF2-40B4-BE49-F238E27FC236}">
                <a16:creationId xmlns:a16="http://schemas.microsoft.com/office/drawing/2014/main" xmlns="" id="{FA58750C-292C-4E46-99F2-026350CC747D}"/>
              </a:ext>
            </a:extLst>
          </p:cNvPr>
          <p:cNvSpPr txBox="1"/>
          <p:nvPr/>
        </p:nvSpPr>
        <p:spPr>
          <a:xfrm>
            <a:off x="4900245" y="2897569"/>
            <a:ext cx="3774832" cy="461665"/>
          </a:xfrm>
          <a:prstGeom prst="rect">
            <a:avLst/>
          </a:prstGeom>
          <a:solidFill>
            <a:srgbClr val="FFFF9B"/>
          </a:solidFill>
          <a:ln>
            <a:solidFill>
              <a:srgbClr val="0070C0"/>
            </a:solidFill>
          </a:ln>
        </p:spPr>
        <p:txBody>
          <a:bodyPr wrap="square" rtlCol="0">
            <a:spAutoFit/>
          </a:bodyPr>
          <a:lstStyle/>
          <a:p>
            <a:pPr algn="ctr"/>
            <a:r>
              <a:rPr lang="en-US" sz="2400" dirty="0">
                <a:latin typeface="Tahoma" panose="020B0604030504040204" pitchFamily="34" charset="0"/>
                <a:ea typeface="Tahoma" panose="020B0604030504040204" pitchFamily="34" charset="0"/>
                <a:cs typeface="Tahoma" panose="020B0604030504040204" pitchFamily="34" charset="0"/>
              </a:rPr>
              <a:t>…colder than the UK?</a:t>
            </a:r>
            <a:endParaRPr lang="en-GB" sz="2800" dirty="0">
              <a:latin typeface="Tahoma" panose="020B0604030504040204" pitchFamily="34" charset="0"/>
              <a:ea typeface="Tahoma" panose="020B0604030504040204" pitchFamily="34" charset="0"/>
              <a:cs typeface="Tahoma" panose="020B0604030504040204" pitchFamily="34" charset="0"/>
            </a:endParaRPr>
          </a:p>
        </p:txBody>
      </p:sp>
      <p:sp>
        <p:nvSpPr>
          <p:cNvPr id="8" name="TextBox 7">
            <a:extLst>
              <a:ext uri="{FF2B5EF4-FFF2-40B4-BE49-F238E27FC236}">
                <a16:creationId xmlns:a16="http://schemas.microsoft.com/office/drawing/2014/main" xmlns="" id="{8326E5F9-FD0C-EB47-8792-2087049BA6F0}"/>
              </a:ext>
            </a:extLst>
          </p:cNvPr>
          <p:cNvSpPr txBox="1"/>
          <p:nvPr/>
        </p:nvSpPr>
        <p:spPr>
          <a:xfrm>
            <a:off x="4900245" y="3847141"/>
            <a:ext cx="3774832" cy="461665"/>
          </a:xfrm>
          <a:prstGeom prst="rect">
            <a:avLst/>
          </a:prstGeom>
          <a:solidFill>
            <a:srgbClr val="FFFF9B"/>
          </a:solidFill>
          <a:ln>
            <a:solidFill>
              <a:srgbClr val="0070C0"/>
            </a:solidFill>
          </a:ln>
        </p:spPr>
        <p:txBody>
          <a:bodyPr wrap="square" rtlCol="0">
            <a:spAutoFit/>
          </a:bodyPr>
          <a:lstStyle/>
          <a:p>
            <a:pPr algn="ctr"/>
            <a:r>
              <a:rPr lang="en-US" sz="2400" dirty="0">
                <a:latin typeface="Tahoma" panose="020B0604030504040204" pitchFamily="34" charset="0"/>
                <a:ea typeface="Tahoma" panose="020B0604030504040204" pitchFamily="34" charset="0"/>
                <a:cs typeface="Tahoma" panose="020B0604030504040204" pitchFamily="34" charset="0"/>
              </a:rPr>
              <a:t>…drier than the UK?</a:t>
            </a:r>
            <a:endParaRPr lang="en-GB" sz="2800" dirty="0">
              <a:latin typeface="Tahoma" panose="020B0604030504040204" pitchFamily="34" charset="0"/>
              <a:ea typeface="Tahoma" panose="020B0604030504040204" pitchFamily="34" charset="0"/>
              <a:cs typeface="Tahoma" panose="020B0604030504040204" pitchFamily="34" charset="0"/>
            </a:endParaRPr>
          </a:p>
        </p:txBody>
      </p:sp>
      <p:sp>
        <p:nvSpPr>
          <p:cNvPr id="9" name="TextBox 8">
            <a:extLst>
              <a:ext uri="{FF2B5EF4-FFF2-40B4-BE49-F238E27FC236}">
                <a16:creationId xmlns:a16="http://schemas.microsoft.com/office/drawing/2014/main" xmlns="" id="{CEF5927B-4CEC-C441-81EF-0E300BEB5E8C}"/>
              </a:ext>
            </a:extLst>
          </p:cNvPr>
          <p:cNvSpPr txBox="1"/>
          <p:nvPr/>
        </p:nvSpPr>
        <p:spPr>
          <a:xfrm>
            <a:off x="4900245" y="4796713"/>
            <a:ext cx="3774832" cy="461665"/>
          </a:xfrm>
          <a:prstGeom prst="rect">
            <a:avLst/>
          </a:prstGeom>
          <a:solidFill>
            <a:srgbClr val="FFFF9B"/>
          </a:solidFill>
          <a:ln>
            <a:solidFill>
              <a:srgbClr val="0070C0"/>
            </a:solidFill>
          </a:ln>
        </p:spPr>
        <p:txBody>
          <a:bodyPr wrap="square" rtlCol="0">
            <a:spAutoFit/>
          </a:bodyPr>
          <a:lstStyle/>
          <a:p>
            <a:pPr algn="ctr"/>
            <a:r>
              <a:rPr lang="en-US" sz="2400" dirty="0">
                <a:latin typeface="Tahoma" panose="020B0604030504040204" pitchFamily="34" charset="0"/>
                <a:ea typeface="Tahoma" panose="020B0604030504040204" pitchFamily="34" charset="0"/>
                <a:cs typeface="Tahoma" panose="020B0604030504040204" pitchFamily="34" charset="0"/>
              </a:rPr>
              <a:t>…wetter than the UK?</a:t>
            </a:r>
            <a:endParaRPr lang="en-GB" sz="2800" dirty="0">
              <a:latin typeface="Tahoma" panose="020B0604030504040204" pitchFamily="34" charset="0"/>
              <a:ea typeface="Tahoma" panose="020B0604030504040204" pitchFamily="34" charset="0"/>
              <a:cs typeface="Tahoma" panose="020B0604030504040204" pitchFamily="34" charset="0"/>
            </a:endParaRPr>
          </a:p>
        </p:txBody>
      </p:sp>
      <p:pic>
        <p:nvPicPr>
          <p:cNvPr id="3" name="Picture 2">
            <a:extLst>
              <a:ext uri="{FF2B5EF4-FFF2-40B4-BE49-F238E27FC236}">
                <a16:creationId xmlns:a16="http://schemas.microsoft.com/office/drawing/2014/main" xmlns="" id="{3331E478-D121-314E-96F8-712CD33FBF11}"/>
              </a:ext>
            </a:extLst>
          </p:cNvPr>
          <p:cNvPicPr>
            <a:picLocks noChangeAspect="1"/>
          </p:cNvPicPr>
          <p:nvPr/>
        </p:nvPicPr>
        <p:blipFill>
          <a:blip r:embed="rId3"/>
          <a:stretch>
            <a:fillRect/>
          </a:stretch>
        </p:blipFill>
        <p:spPr>
          <a:xfrm>
            <a:off x="234461" y="1619437"/>
            <a:ext cx="2520431" cy="1680287"/>
          </a:xfrm>
          <a:prstGeom prst="rect">
            <a:avLst/>
          </a:prstGeom>
          <a:ln>
            <a:solidFill>
              <a:schemeClr val="accent1"/>
            </a:solidFill>
          </a:ln>
        </p:spPr>
      </p:pic>
      <p:pic>
        <p:nvPicPr>
          <p:cNvPr id="10" name="Picture 9">
            <a:extLst>
              <a:ext uri="{FF2B5EF4-FFF2-40B4-BE49-F238E27FC236}">
                <a16:creationId xmlns:a16="http://schemas.microsoft.com/office/drawing/2014/main" xmlns="" id="{BF0DDC0A-0732-F34B-BA5D-FFE98C193060}"/>
              </a:ext>
            </a:extLst>
          </p:cNvPr>
          <p:cNvPicPr>
            <a:picLocks noChangeAspect="1"/>
          </p:cNvPicPr>
          <p:nvPr/>
        </p:nvPicPr>
        <p:blipFill>
          <a:blip r:embed="rId4"/>
          <a:stretch>
            <a:fillRect/>
          </a:stretch>
        </p:blipFill>
        <p:spPr>
          <a:xfrm>
            <a:off x="1399059" y="2992695"/>
            <a:ext cx="3038028" cy="1708891"/>
          </a:xfrm>
          <a:prstGeom prst="rect">
            <a:avLst/>
          </a:prstGeom>
          <a:ln>
            <a:solidFill>
              <a:schemeClr val="accent1"/>
            </a:solidFill>
          </a:ln>
        </p:spPr>
      </p:pic>
      <p:pic>
        <p:nvPicPr>
          <p:cNvPr id="11" name="Picture 10">
            <a:extLst>
              <a:ext uri="{FF2B5EF4-FFF2-40B4-BE49-F238E27FC236}">
                <a16:creationId xmlns:a16="http://schemas.microsoft.com/office/drawing/2014/main" xmlns="" id="{81835083-081C-3143-8CBF-1125BCC30097}"/>
              </a:ext>
            </a:extLst>
          </p:cNvPr>
          <p:cNvPicPr>
            <a:picLocks noChangeAspect="1"/>
          </p:cNvPicPr>
          <p:nvPr/>
        </p:nvPicPr>
        <p:blipFill>
          <a:blip r:embed="rId5"/>
          <a:stretch>
            <a:fillRect/>
          </a:stretch>
        </p:blipFill>
        <p:spPr>
          <a:xfrm>
            <a:off x="234460" y="4564975"/>
            <a:ext cx="2743201" cy="1823799"/>
          </a:xfrm>
          <a:prstGeom prst="rect">
            <a:avLst/>
          </a:prstGeom>
          <a:ln>
            <a:solidFill>
              <a:schemeClr val="accent1"/>
            </a:solidFill>
          </a:ln>
        </p:spPr>
      </p:pic>
    </p:spTree>
    <p:extLst>
      <p:ext uri="{BB962C8B-B14F-4D97-AF65-F5344CB8AC3E}">
        <p14:creationId xmlns:p14="http://schemas.microsoft.com/office/powerpoint/2010/main" val="2115213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xmlns="" id="{05501D2F-F993-E143-A856-DB4CB363305B}"/>
              </a:ext>
            </a:extLst>
          </p:cNvPr>
          <p:cNvSpPr/>
          <p:nvPr/>
        </p:nvSpPr>
        <p:spPr bwMode="auto">
          <a:xfrm>
            <a:off x="1049311" y="329784"/>
            <a:ext cx="6775553" cy="1130306"/>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latin typeface="Tahoma" panose="020B0604030504040204" pitchFamily="34" charset="0"/>
                <a:ea typeface="Tahoma" panose="020B0604030504040204" pitchFamily="34" charset="0"/>
                <a:cs typeface="Tahoma" panose="020B0604030504040204" pitchFamily="34" charset="0"/>
              </a:rPr>
              <a:t> </a:t>
            </a:r>
          </a:p>
        </p:txBody>
      </p:sp>
      <p:sp>
        <p:nvSpPr>
          <p:cNvPr id="2" name="Title 1">
            <a:extLst>
              <a:ext uri="{FF2B5EF4-FFF2-40B4-BE49-F238E27FC236}">
                <a16:creationId xmlns:a16="http://schemas.microsoft.com/office/drawing/2014/main" xmlns="" id="{5780976B-1C92-F549-BDDC-2669FBAB420F}"/>
              </a:ext>
            </a:extLst>
          </p:cNvPr>
          <p:cNvSpPr>
            <a:spLocks noGrp="1"/>
          </p:cNvSpPr>
          <p:nvPr>
            <p:ph type="ctrTitle"/>
          </p:nvPr>
        </p:nvSpPr>
        <p:spPr>
          <a:xfrm>
            <a:off x="1219199" y="594202"/>
            <a:ext cx="6545704" cy="624998"/>
          </a:xfrm>
          <a:solidFill>
            <a:srgbClr val="90CCFD"/>
          </a:solidFill>
        </p:spPr>
        <p:txBody>
          <a:bodyPr>
            <a:noAutofit/>
          </a:bodyPr>
          <a:lstStyle/>
          <a:p>
            <a:r>
              <a:rPr lang="en-US" sz="3600" dirty="0">
                <a:latin typeface="Tahoma" panose="020B0604030504040204" pitchFamily="34" charset="0"/>
                <a:ea typeface="Tahoma" panose="020B0604030504040204" pitchFamily="34" charset="0"/>
                <a:cs typeface="Tahoma" panose="020B0604030504040204" pitchFamily="34" charset="0"/>
              </a:rPr>
              <a:t>Weather and Climate</a:t>
            </a:r>
          </a:p>
        </p:txBody>
      </p:sp>
      <p:sp>
        <p:nvSpPr>
          <p:cNvPr id="4" name="Rectangle 3">
            <a:extLst>
              <a:ext uri="{FF2B5EF4-FFF2-40B4-BE49-F238E27FC236}">
                <a16:creationId xmlns:a16="http://schemas.microsoft.com/office/drawing/2014/main" xmlns="" id="{615C2503-2F87-1946-9557-3B5FD33976AA}"/>
              </a:ext>
            </a:extLst>
          </p:cNvPr>
          <p:cNvSpPr/>
          <p:nvPr/>
        </p:nvSpPr>
        <p:spPr>
          <a:xfrm>
            <a:off x="1483112" y="6298264"/>
            <a:ext cx="6590371" cy="369332"/>
          </a:xfrm>
          <a:prstGeom prst="rect">
            <a:avLst/>
          </a:prstGeom>
        </p:spPr>
        <p:txBody>
          <a:bodyPr wrap="square">
            <a:spAutoFit/>
          </a:bodyPr>
          <a:lstStyle/>
          <a:p>
            <a:r>
              <a:rPr lang="en-US" dirty="0"/>
              <a:t>https://</a:t>
            </a:r>
            <a:r>
              <a:rPr lang="en-US" dirty="0" err="1"/>
              <a:t>www.bbc.co.uk</a:t>
            </a:r>
            <a:r>
              <a:rPr lang="en-US" dirty="0"/>
              <a:t>/bitesize/topics/z849q6f/articles/z7dkhbk</a:t>
            </a:r>
          </a:p>
        </p:txBody>
      </p:sp>
      <p:pic>
        <p:nvPicPr>
          <p:cNvPr id="13" name="Picture 12">
            <a:extLst>
              <a:ext uri="{FF2B5EF4-FFF2-40B4-BE49-F238E27FC236}">
                <a16:creationId xmlns:a16="http://schemas.microsoft.com/office/drawing/2014/main" xmlns="" id="{A594BB90-CF06-EF40-A2F3-613E8A0EB237}"/>
              </a:ext>
            </a:extLst>
          </p:cNvPr>
          <p:cNvPicPr>
            <a:picLocks noChangeAspect="1"/>
          </p:cNvPicPr>
          <p:nvPr/>
        </p:nvPicPr>
        <p:blipFill>
          <a:blip r:embed="rId3"/>
          <a:stretch>
            <a:fillRect/>
          </a:stretch>
        </p:blipFill>
        <p:spPr>
          <a:xfrm>
            <a:off x="498833" y="1615501"/>
            <a:ext cx="8012522" cy="4530537"/>
          </a:xfrm>
          <a:prstGeom prst="rect">
            <a:avLst/>
          </a:prstGeom>
        </p:spPr>
      </p:pic>
    </p:spTree>
    <p:extLst>
      <p:ext uri="{BB962C8B-B14F-4D97-AF65-F5344CB8AC3E}">
        <p14:creationId xmlns:p14="http://schemas.microsoft.com/office/powerpoint/2010/main" val="30928309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xmlns="" id="{05501D2F-F993-E143-A856-DB4CB363305B}"/>
              </a:ext>
            </a:extLst>
          </p:cNvPr>
          <p:cNvSpPr/>
          <p:nvPr/>
        </p:nvSpPr>
        <p:spPr bwMode="auto">
          <a:xfrm>
            <a:off x="1049311" y="329784"/>
            <a:ext cx="6775553" cy="1130306"/>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latin typeface="Tahoma" panose="020B0604030504040204" pitchFamily="34" charset="0"/>
                <a:ea typeface="Tahoma" panose="020B0604030504040204" pitchFamily="34" charset="0"/>
                <a:cs typeface="Tahoma" panose="020B0604030504040204" pitchFamily="34" charset="0"/>
              </a:rPr>
              <a:t> </a:t>
            </a:r>
          </a:p>
        </p:txBody>
      </p:sp>
      <p:sp>
        <p:nvSpPr>
          <p:cNvPr id="2" name="Title 1">
            <a:extLst>
              <a:ext uri="{FF2B5EF4-FFF2-40B4-BE49-F238E27FC236}">
                <a16:creationId xmlns:a16="http://schemas.microsoft.com/office/drawing/2014/main" xmlns="" id="{5780976B-1C92-F549-BDDC-2669FBAB420F}"/>
              </a:ext>
            </a:extLst>
          </p:cNvPr>
          <p:cNvSpPr>
            <a:spLocks noGrp="1"/>
          </p:cNvSpPr>
          <p:nvPr>
            <p:ph type="ctrTitle"/>
          </p:nvPr>
        </p:nvSpPr>
        <p:spPr>
          <a:xfrm>
            <a:off x="1219199" y="594202"/>
            <a:ext cx="6545704" cy="624998"/>
          </a:xfrm>
          <a:solidFill>
            <a:srgbClr val="90CCFD"/>
          </a:solidFill>
        </p:spPr>
        <p:txBody>
          <a:bodyPr>
            <a:noAutofit/>
          </a:bodyPr>
          <a:lstStyle/>
          <a:p>
            <a:r>
              <a:rPr lang="en-US" sz="3600" dirty="0">
                <a:latin typeface="Tahoma" panose="020B0604030504040204" pitchFamily="34" charset="0"/>
                <a:ea typeface="Tahoma" panose="020B0604030504040204" pitchFamily="34" charset="0"/>
                <a:cs typeface="Tahoma" panose="020B0604030504040204" pitchFamily="34" charset="0"/>
              </a:rPr>
              <a:t>Climate Zones</a:t>
            </a:r>
          </a:p>
        </p:txBody>
      </p:sp>
      <p:grpSp>
        <p:nvGrpSpPr>
          <p:cNvPr id="15" name="Group 14">
            <a:extLst>
              <a:ext uri="{FF2B5EF4-FFF2-40B4-BE49-F238E27FC236}">
                <a16:creationId xmlns:a16="http://schemas.microsoft.com/office/drawing/2014/main" xmlns="" id="{34BA263D-3583-7D4E-BA43-D136C7381231}"/>
              </a:ext>
            </a:extLst>
          </p:cNvPr>
          <p:cNvGrpSpPr>
            <a:grpSpLocks/>
          </p:cNvGrpSpPr>
          <p:nvPr/>
        </p:nvGrpSpPr>
        <p:grpSpPr bwMode="auto">
          <a:xfrm>
            <a:off x="681038" y="2450732"/>
            <a:ext cx="7778750" cy="476250"/>
            <a:chOff x="680585" y="1816989"/>
            <a:chExt cx="7779203" cy="477132"/>
          </a:xfrm>
        </p:grpSpPr>
        <p:sp>
          <p:nvSpPr>
            <p:cNvPr id="16" name="Rectangle 15">
              <a:extLst>
                <a:ext uri="{FF2B5EF4-FFF2-40B4-BE49-F238E27FC236}">
                  <a16:creationId xmlns:a16="http://schemas.microsoft.com/office/drawing/2014/main" xmlns="" id="{12FD56C9-4C69-8D4E-AF13-F00477D2E5E0}"/>
                </a:ext>
              </a:extLst>
            </p:cNvPr>
            <p:cNvSpPr/>
            <p:nvPr/>
          </p:nvSpPr>
          <p:spPr>
            <a:xfrm>
              <a:off x="680585" y="1816989"/>
              <a:ext cx="1676498" cy="477132"/>
            </a:xfrm>
            <a:prstGeom prst="rect">
              <a:avLst/>
            </a:prstGeom>
            <a:solidFill>
              <a:srgbClr val="4DB1E3"/>
            </a:solidFill>
            <a:ln>
              <a:solidFill>
                <a:srgbClr val="0079C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6C9D6E"/>
                </a:solidFill>
              </a:endParaRPr>
            </a:p>
          </p:txBody>
        </p:sp>
        <p:sp>
          <p:nvSpPr>
            <p:cNvPr id="17" name="Rectangle 16">
              <a:extLst>
                <a:ext uri="{FF2B5EF4-FFF2-40B4-BE49-F238E27FC236}">
                  <a16:creationId xmlns:a16="http://schemas.microsoft.com/office/drawing/2014/main" xmlns="" id="{2962479C-064C-624B-8E9C-95004C8F7B32}"/>
                </a:ext>
              </a:extLst>
            </p:cNvPr>
            <p:cNvSpPr/>
            <p:nvPr/>
          </p:nvSpPr>
          <p:spPr>
            <a:xfrm>
              <a:off x="2357083" y="1816989"/>
              <a:ext cx="4057886" cy="477132"/>
            </a:xfrm>
            <a:prstGeom prst="rect">
              <a:avLst/>
            </a:prstGeom>
            <a:solidFill>
              <a:schemeClr val="bg1"/>
            </a:solidFill>
            <a:ln>
              <a:solidFill>
                <a:srgbClr val="0079C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8" name="TextBox 9">
              <a:extLst>
                <a:ext uri="{FF2B5EF4-FFF2-40B4-BE49-F238E27FC236}">
                  <a16:creationId xmlns:a16="http://schemas.microsoft.com/office/drawing/2014/main" xmlns="" id="{09E7B99C-077F-104E-A2D4-A8E36E704178}"/>
                </a:ext>
              </a:extLst>
            </p:cNvPr>
            <p:cNvSpPr txBox="1">
              <a:spLocks noChangeArrowheads="1"/>
            </p:cNvSpPr>
            <p:nvPr/>
          </p:nvSpPr>
          <p:spPr bwMode="auto">
            <a:xfrm>
              <a:off x="691699" y="1870889"/>
              <a:ext cx="1570834" cy="370016"/>
            </a:xfrm>
            <a:prstGeom prst="rect">
              <a:avLst/>
            </a:prstGeom>
            <a:solidFill>
              <a:srgbClr val="A9FA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solidFill>
                    <a:schemeClr val="bg1"/>
                  </a:solidFill>
                  <a:latin typeface="Twinkl SemiBold" pitchFamily="2" charset="0"/>
                </a:rPr>
                <a:t>Polar</a:t>
              </a:r>
            </a:p>
          </p:txBody>
        </p:sp>
        <p:sp>
          <p:nvSpPr>
            <p:cNvPr id="19" name="TextBox 10">
              <a:extLst>
                <a:ext uri="{FF2B5EF4-FFF2-40B4-BE49-F238E27FC236}">
                  <a16:creationId xmlns:a16="http://schemas.microsoft.com/office/drawing/2014/main" xmlns="" id="{8852D74D-99AE-D845-BFBB-F8EBF01EDA4D}"/>
                </a:ext>
              </a:extLst>
            </p:cNvPr>
            <p:cNvSpPr txBox="1">
              <a:spLocks noChangeArrowheads="1"/>
            </p:cNvSpPr>
            <p:nvPr/>
          </p:nvSpPr>
          <p:spPr bwMode="auto">
            <a:xfrm>
              <a:off x="2356741" y="1866066"/>
              <a:ext cx="41022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dirty="0"/>
                <a:t>Very cold and dry all year round</a:t>
              </a:r>
            </a:p>
          </p:txBody>
        </p:sp>
        <p:sp>
          <p:nvSpPr>
            <p:cNvPr id="20" name="Rectangle 19">
              <a:extLst>
                <a:ext uri="{FF2B5EF4-FFF2-40B4-BE49-F238E27FC236}">
                  <a16:creationId xmlns:a16="http://schemas.microsoft.com/office/drawing/2014/main" xmlns="" id="{59F6A753-E4E7-EA4E-8628-BE20E620F79D}"/>
                </a:ext>
              </a:extLst>
            </p:cNvPr>
            <p:cNvSpPr/>
            <p:nvPr/>
          </p:nvSpPr>
          <p:spPr>
            <a:xfrm>
              <a:off x="6414969" y="1816989"/>
              <a:ext cx="2033705" cy="477132"/>
            </a:xfrm>
            <a:prstGeom prst="rect">
              <a:avLst/>
            </a:prstGeom>
            <a:solidFill>
              <a:schemeClr val="bg1"/>
            </a:solidFill>
            <a:ln>
              <a:solidFill>
                <a:srgbClr val="0079C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 name="TextBox 13">
              <a:extLst>
                <a:ext uri="{FF2B5EF4-FFF2-40B4-BE49-F238E27FC236}">
                  <a16:creationId xmlns:a16="http://schemas.microsoft.com/office/drawing/2014/main" xmlns="" id="{0FF83BBE-2C4E-A542-9592-D14181673B25}"/>
                </a:ext>
              </a:extLst>
            </p:cNvPr>
            <p:cNvSpPr txBox="1">
              <a:spLocks noChangeArrowheads="1"/>
            </p:cNvSpPr>
            <p:nvPr/>
          </p:nvSpPr>
          <p:spPr bwMode="auto">
            <a:xfrm>
              <a:off x="6502034" y="1866066"/>
              <a:ext cx="19577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t>Antarctica</a:t>
              </a:r>
            </a:p>
          </p:txBody>
        </p:sp>
      </p:grpSp>
      <p:sp>
        <p:nvSpPr>
          <p:cNvPr id="22" name="TextBox 25">
            <a:extLst>
              <a:ext uri="{FF2B5EF4-FFF2-40B4-BE49-F238E27FC236}">
                <a16:creationId xmlns:a16="http://schemas.microsoft.com/office/drawing/2014/main" xmlns="" id="{AE994A6A-EE40-A048-AAAB-FDDD4313B445}"/>
              </a:ext>
            </a:extLst>
          </p:cNvPr>
          <p:cNvSpPr txBox="1">
            <a:spLocks noChangeArrowheads="1"/>
          </p:cNvSpPr>
          <p:nvPr/>
        </p:nvSpPr>
        <p:spPr bwMode="auto">
          <a:xfrm>
            <a:off x="612775" y="2034807"/>
            <a:ext cx="1450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dirty="0"/>
              <a:t>Biome</a:t>
            </a:r>
          </a:p>
        </p:txBody>
      </p:sp>
      <p:sp>
        <p:nvSpPr>
          <p:cNvPr id="23" name="TextBox 26">
            <a:extLst>
              <a:ext uri="{FF2B5EF4-FFF2-40B4-BE49-F238E27FC236}">
                <a16:creationId xmlns:a16="http://schemas.microsoft.com/office/drawing/2014/main" xmlns="" id="{8E838D3F-1D65-5E44-A50E-29AB61EDFB6E}"/>
              </a:ext>
            </a:extLst>
          </p:cNvPr>
          <p:cNvSpPr txBox="1">
            <a:spLocks noChangeArrowheads="1"/>
          </p:cNvSpPr>
          <p:nvPr/>
        </p:nvSpPr>
        <p:spPr bwMode="auto">
          <a:xfrm>
            <a:off x="2349500" y="2023694"/>
            <a:ext cx="41036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t>Description</a:t>
            </a:r>
          </a:p>
        </p:txBody>
      </p:sp>
      <p:sp>
        <p:nvSpPr>
          <p:cNvPr id="24" name="TextBox 28">
            <a:extLst>
              <a:ext uri="{FF2B5EF4-FFF2-40B4-BE49-F238E27FC236}">
                <a16:creationId xmlns:a16="http://schemas.microsoft.com/office/drawing/2014/main" xmlns="" id="{46C62E6E-2A04-A641-BF9C-D120C159B295}"/>
              </a:ext>
            </a:extLst>
          </p:cNvPr>
          <p:cNvSpPr txBox="1">
            <a:spLocks noChangeArrowheads="1"/>
          </p:cNvSpPr>
          <p:nvPr/>
        </p:nvSpPr>
        <p:spPr bwMode="auto">
          <a:xfrm>
            <a:off x="6356350" y="2072907"/>
            <a:ext cx="19573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t>Example</a:t>
            </a:r>
          </a:p>
        </p:txBody>
      </p:sp>
      <p:grpSp>
        <p:nvGrpSpPr>
          <p:cNvPr id="25" name="Group 24">
            <a:extLst>
              <a:ext uri="{FF2B5EF4-FFF2-40B4-BE49-F238E27FC236}">
                <a16:creationId xmlns:a16="http://schemas.microsoft.com/office/drawing/2014/main" xmlns="" id="{E9B85D77-9A98-2943-8D8E-9623B3F5FEC0}"/>
              </a:ext>
            </a:extLst>
          </p:cNvPr>
          <p:cNvGrpSpPr>
            <a:grpSpLocks/>
          </p:cNvGrpSpPr>
          <p:nvPr/>
        </p:nvGrpSpPr>
        <p:grpSpPr bwMode="auto">
          <a:xfrm>
            <a:off x="681038" y="3004769"/>
            <a:ext cx="7778750" cy="477838"/>
            <a:chOff x="680585" y="2372359"/>
            <a:chExt cx="7779203" cy="477132"/>
          </a:xfrm>
        </p:grpSpPr>
        <p:sp>
          <p:nvSpPr>
            <p:cNvPr id="26" name="Rectangle 25">
              <a:extLst>
                <a:ext uri="{FF2B5EF4-FFF2-40B4-BE49-F238E27FC236}">
                  <a16:creationId xmlns:a16="http://schemas.microsoft.com/office/drawing/2014/main" xmlns="" id="{93AFD73B-4288-2046-AB53-9A39DF760B27}"/>
                </a:ext>
              </a:extLst>
            </p:cNvPr>
            <p:cNvSpPr/>
            <p:nvPr/>
          </p:nvSpPr>
          <p:spPr>
            <a:xfrm>
              <a:off x="680585" y="2372359"/>
              <a:ext cx="1676498" cy="477132"/>
            </a:xfrm>
            <a:prstGeom prst="rect">
              <a:avLst/>
            </a:prstGeom>
            <a:solidFill>
              <a:srgbClr val="2CB7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6C9D6E"/>
                </a:solidFill>
              </a:endParaRPr>
            </a:p>
          </p:txBody>
        </p:sp>
        <p:sp>
          <p:nvSpPr>
            <p:cNvPr id="27" name="Rectangle 26">
              <a:extLst>
                <a:ext uri="{FF2B5EF4-FFF2-40B4-BE49-F238E27FC236}">
                  <a16:creationId xmlns:a16="http://schemas.microsoft.com/office/drawing/2014/main" xmlns="" id="{34C484A6-9D51-EE4F-AB7C-EF2F79111C6E}"/>
                </a:ext>
              </a:extLst>
            </p:cNvPr>
            <p:cNvSpPr/>
            <p:nvPr/>
          </p:nvSpPr>
          <p:spPr>
            <a:xfrm>
              <a:off x="2357083" y="2372359"/>
              <a:ext cx="4057886" cy="477132"/>
            </a:xfrm>
            <a:prstGeom prst="rect">
              <a:avLst/>
            </a:prstGeom>
            <a:solidFill>
              <a:schemeClr val="bg1"/>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8" name="TextBox 33">
              <a:extLst>
                <a:ext uri="{FF2B5EF4-FFF2-40B4-BE49-F238E27FC236}">
                  <a16:creationId xmlns:a16="http://schemas.microsoft.com/office/drawing/2014/main" xmlns="" id="{325C375E-0345-1E48-A766-E558726E7104}"/>
                </a:ext>
              </a:extLst>
            </p:cNvPr>
            <p:cNvSpPr txBox="1">
              <a:spLocks noChangeArrowheads="1"/>
            </p:cNvSpPr>
            <p:nvPr/>
          </p:nvSpPr>
          <p:spPr bwMode="auto">
            <a:xfrm>
              <a:off x="691699" y="2426259"/>
              <a:ext cx="1570834" cy="368786"/>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solidFill>
                    <a:schemeClr val="bg1"/>
                  </a:solidFill>
                  <a:latin typeface="Twinkl SemiBold" pitchFamily="2" charset="0"/>
                </a:rPr>
                <a:t>Temperate</a:t>
              </a:r>
            </a:p>
          </p:txBody>
        </p:sp>
        <p:sp>
          <p:nvSpPr>
            <p:cNvPr id="29" name="TextBox 34">
              <a:extLst>
                <a:ext uri="{FF2B5EF4-FFF2-40B4-BE49-F238E27FC236}">
                  <a16:creationId xmlns:a16="http://schemas.microsoft.com/office/drawing/2014/main" xmlns="" id="{E9F6BD94-1985-FA40-8B7F-C3B43C98364D}"/>
                </a:ext>
              </a:extLst>
            </p:cNvPr>
            <p:cNvSpPr txBox="1">
              <a:spLocks noChangeArrowheads="1"/>
            </p:cNvSpPr>
            <p:nvPr/>
          </p:nvSpPr>
          <p:spPr bwMode="auto">
            <a:xfrm>
              <a:off x="2356741" y="2421436"/>
              <a:ext cx="41022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t>Cold winters and mild summers</a:t>
              </a:r>
            </a:p>
          </p:txBody>
        </p:sp>
        <p:sp>
          <p:nvSpPr>
            <p:cNvPr id="30" name="Rectangle 29">
              <a:extLst>
                <a:ext uri="{FF2B5EF4-FFF2-40B4-BE49-F238E27FC236}">
                  <a16:creationId xmlns:a16="http://schemas.microsoft.com/office/drawing/2014/main" xmlns="" id="{F63E8471-2FE3-244E-A3CE-C38A20EF9212}"/>
                </a:ext>
              </a:extLst>
            </p:cNvPr>
            <p:cNvSpPr/>
            <p:nvPr/>
          </p:nvSpPr>
          <p:spPr>
            <a:xfrm>
              <a:off x="6414969" y="2372359"/>
              <a:ext cx="2033705" cy="477132"/>
            </a:xfrm>
            <a:prstGeom prst="rect">
              <a:avLst/>
            </a:prstGeom>
            <a:solidFill>
              <a:schemeClr val="bg1"/>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1" name="TextBox 36">
              <a:extLst>
                <a:ext uri="{FF2B5EF4-FFF2-40B4-BE49-F238E27FC236}">
                  <a16:creationId xmlns:a16="http://schemas.microsoft.com/office/drawing/2014/main" xmlns="" id="{F0F8658E-7F63-B84F-9B45-DACC5FB7627A}"/>
                </a:ext>
              </a:extLst>
            </p:cNvPr>
            <p:cNvSpPr txBox="1">
              <a:spLocks noChangeArrowheads="1"/>
            </p:cNvSpPr>
            <p:nvPr/>
          </p:nvSpPr>
          <p:spPr bwMode="auto">
            <a:xfrm>
              <a:off x="6502034" y="2421436"/>
              <a:ext cx="1957754" cy="369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t>UK</a:t>
              </a:r>
            </a:p>
          </p:txBody>
        </p:sp>
      </p:grpSp>
      <p:grpSp>
        <p:nvGrpSpPr>
          <p:cNvPr id="32" name="Group 31">
            <a:extLst>
              <a:ext uri="{FF2B5EF4-FFF2-40B4-BE49-F238E27FC236}">
                <a16:creationId xmlns:a16="http://schemas.microsoft.com/office/drawing/2014/main" xmlns="" id="{A332C149-A14C-E842-8FEE-89FD682C6E81}"/>
              </a:ext>
            </a:extLst>
          </p:cNvPr>
          <p:cNvGrpSpPr>
            <a:grpSpLocks/>
          </p:cNvGrpSpPr>
          <p:nvPr/>
        </p:nvGrpSpPr>
        <p:grpSpPr bwMode="auto">
          <a:xfrm>
            <a:off x="681038" y="3566744"/>
            <a:ext cx="7778750" cy="477838"/>
            <a:chOff x="680585" y="2933869"/>
            <a:chExt cx="7779203" cy="477132"/>
          </a:xfrm>
        </p:grpSpPr>
        <p:sp>
          <p:nvSpPr>
            <p:cNvPr id="33" name="Rectangle 32">
              <a:extLst>
                <a:ext uri="{FF2B5EF4-FFF2-40B4-BE49-F238E27FC236}">
                  <a16:creationId xmlns:a16="http://schemas.microsoft.com/office/drawing/2014/main" xmlns="" id="{7D2B3D00-E6FE-1B4E-8FFF-817C5AC17CA1}"/>
                </a:ext>
              </a:extLst>
            </p:cNvPr>
            <p:cNvSpPr/>
            <p:nvPr/>
          </p:nvSpPr>
          <p:spPr>
            <a:xfrm>
              <a:off x="680585" y="2933869"/>
              <a:ext cx="1676498" cy="477132"/>
            </a:xfrm>
            <a:prstGeom prst="rect">
              <a:avLst/>
            </a:prstGeom>
            <a:solidFill>
              <a:srgbClr val="E5C800"/>
            </a:solidFill>
            <a:ln>
              <a:solidFill>
                <a:srgbClr val="F9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6C9D6E"/>
                </a:solidFill>
              </a:endParaRPr>
            </a:p>
          </p:txBody>
        </p:sp>
        <p:sp>
          <p:nvSpPr>
            <p:cNvPr id="34" name="Rectangle 33">
              <a:extLst>
                <a:ext uri="{FF2B5EF4-FFF2-40B4-BE49-F238E27FC236}">
                  <a16:creationId xmlns:a16="http://schemas.microsoft.com/office/drawing/2014/main" xmlns="" id="{5BADC08D-CFF4-E94D-8A24-E6172FF0BE9D}"/>
                </a:ext>
              </a:extLst>
            </p:cNvPr>
            <p:cNvSpPr/>
            <p:nvPr/>
          </p:nvSpPr>
          <p:spPr>
            <a:xfrm>
              <a:off x="2349144" y="2933869"/>
              <a:ext cx="4065825" cy="477132"/>
            </a:xfrm>
            <a:prstGeom prst="rect">
              <a:avLst/>
            </a:prstGeom>
            <a:solidFill>
              <a:schemeClr val="bg1"/>
            </a:solidFill>
            <a:ln>
              <a:solidFill>
                <a:srgbClr val="F9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5" name="TextBox 40">
              <a:extLst>
                <a:ext uri="{FF2B5EF4-FFF2-40B4-BE49-F238E27FC236}">
                  <a16:creationId xmlns:a16="http://schemas.microsoft.com/office/drawing/2014/main" xmlns="" id="{28742C03-C9F4-5C47-8227-6C8EDEC6F8A1}"/>
                </a:ext>
              </a:extLst>
            </p:cNvPr>
            <p:cNvSpPr txBox="1">
              <a:spLocks noChangeArrowheads="1"/>
            </p:cNvSpPr>
            <p:nvPr/>
          </p:nvSpPr>
          <p:spPr bwMode="auto">
            <a:xfrm>
              <a:off x="691699" y="2987768"/>
              <a:ext cx="1570834" cy="368786"/>
            </a:xfrm>
            <a:prstGeom prst="rect">
              <a:avLst/>
            </a:prstGeom>
            <a:solidFill>
              <a:srgbClr val="FFEB54"/>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solidFill>
                    <a:schemeClr val="bg1"/>
                  </a:solidFill>
                  <a:latin typeface="Twinkl SemiBold" pitchFamily="2" charset="0"/>
                </a:rPr>
                <a:t>Arid</a:t>
              </a:r>
            </a:p>
          </p:txBody>
        </p:sp>
        <p:sp>
          <p:nvSpPr>
            <p:cNvPr id="36" name="TextBox 41">
              <a:extLst>
                <a:ext uri="{FF2B5EF4-FFF2-40B4-BE49-F238E27FC236}">
                  <a16:creationId xmlns:a16="http://schemas.microsoft.com/office/drawing/2014/main" xmlns="" id="{81928514-B30C-D344-AEC4-0278F7BF3348}"/>
                </a:ext>
              </a:extLst>
            </p:cNvPr>
            <p:cNvSpPr txBox="1">
              <a:spLocks noChangeArrowheads="1"/>
            </p:cNvSpPr>
            <p:nvPr/>
          </p:nvSpPr>
          <p:spPr bwMode="auto">
            <a:xfrm>
              <a:off x="2356741" y="2982946"/>
              <a:ext cx="41022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t>Dry and hot all year round</a:t>
              </a:r>
            </a:p>
          </p:txBody>
        </p:sp>
        <p:sp>
          <p:nvSpPr>
            <p:cNvPr id="37" name="Rectangle 36">
              <a:extLst>
                <a:ext uri="{FF2B5EF4-FFF2-40B4-BE49-F238E27FC236}">
                  <a16:creationId xmlns:a16="http://schemas.microsoft.com/office/drawing/2014/main" xmlns="" id="{BF3CAB0F-8113-A444-857F-C2AC26D882DE}"/>
                </a:ext>
              </a:extLst>
            </p:cNvPr>
            <p:cNvSpPr/>
            <p:nvPr/>
          </p:nvSpPr>
          <p:spPr>
            <a:xfrm>
              <a:off x="6414969" y="2933869"/>
              <a:ext cx="2033705" cy="477132"/>
            </a:xfrm>
            <a:prstGeom prst="rect">
              <a:avLst/>
            </a:prstGeom>
            <a:solidFill>
              <a:schemeClr val="bg1"/>
            </a:solidFill>
            <a:ln>
              <a:solidFill>
                <a:srgbClr val="F9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8" name="TextBox 43">
              <a:extLst>
                <a:ext uri="{FF2B5EF4-FFF2-40B4-BE49-F238E27FC236}">
                  <a16:creationId xmlns:a16="http://schemas.microsoft.com/office/drawing/2014/main" xmlns="" id="{A7DAEF73-7953-2847-B63F-589E6398AA7E}"/>
                </a:ext>
              </a:extLst>
            </p:cNvPr>
            <p:cNvSpPr txBox="1">
              <a:spLocks noChangeArrowheads="1"/>
            </p:cNvSpPr>
            <p:nvPr/>
          </p:nvSpPr>
          <p:spPr bwMode="auto">
            <a:xfrm>
              <a:off x="6502034" y="2982946"/>
              <a:ext cx="19577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t>Sahara Desert</a:t>
              </a:r>
            </a:p>
          </p:txBody>
        </p:sp>
      </p:grpSp>
      <p:grpSp>
        <p:nvGrpSpPr>
          <p:cNvPr id="39" name="Group 38">
            <a:extLst>
              <a:ext uri="{FF2B5EF4-FFF2-40B4-BE49-F238E27FC236}">
                <a16:creationId xmlns:a16="http://schemas.microsoft.com/office/drawing/2014/main" xmlns="" id="{87DCA8B5-C907-5A4E-A1B2-CE5FFAF17319}"/>
              </a:ext>
            </a:extLst>
          </p:cNvPr>
          <p:cNvGrpSpPr>
            <a:grpSpLocks/>
          </p:cNvGrpSpPr>
          <p:nvPr/>
        </p:nvGrpSpPr>
        <p:grpSpPr bwMode="auto">
          <a:xfrm>
            <a:off x="676275" y="4120782"/>
            <a:ext cx="7780338" cy="476250"/>
            <a:chOff x="676957" y="3487192"/>
            <a:chExt cx="7779203" cy="477132"/>
          </a:xfrm>
        </p:grpSpPr>
        <p:sp>
          <p:nvSpPr>
            <p:cNvPr id="40" name="Rectangle 39">
              <a:extLst>
                <a:ext uri="{FF2B5EF4-FFF2-40B4-BE49-F238E27FC236}">
                  <a16:creationId xmlns:a16="http://schemas.microsoft.com/office/drawing/2014/main" xmlns="" id="{305BAE8F-A542-0D41-A236-94A3F8A4492A}"/>
                </a:ext>
              </a:extLst>
            </p:cNvPr>
            <p:cNvSpPr/>
            <p:nvPr/>
          </p:nvSpPr>
          <p:spPr>
            <a:xfrm>
              <a:off x="676957" y="3487192"/>
              <a:ext cx="1665045" cy="477132"/>
            </a:xfrm>
            <a:prstGeom prst="rect">
              <a:avLst/>
            </a:prstGeom>
            <a:solidFill>
              <a:srgbClr val="87BD31"/>
            </a:solidFill>
            <a:ln>
              <a:solidFill>
                <a:srgbClr val="69932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6C9D6E"/>
                </a:solidFill>
              </a:endParaRPr>
            </a:p>
          </p:txBody>
        </p:sp>
        <p:sp>
          <p:nvSpPr>
            <p:cNvPr id="41" name="Rectangle 40">
              <a:extLst>
                <a:ext uri="{FF2B5EF4-FFF2-40B4-BE49-F238E27FC236}">
                  <a16:creationId xmlns:a16="http://schemas.microsoft.com/office/drawing/2014/main" xmlns="" id="{7F48228E-52CC-CD46-B4B1-5CC150146D3B}"/>
                </a:ext>
              </a:extLst>
            </p:cNvPr>
            <p:cNvSpPr/>
            <p:nvPr/>
          </p:nvSpPr>
          <p:spPr>
            <a:xfrm>
              <a:off x="2342002" y="3487192"/>
              <a:ext cx="4072931" cy="477132"/>
            </a:xfrm>
            <a:prstGeom prst="rect">
              <a:avLst/>
            </a:prstGeom>
            <a:solidFill>
              <a:schemeClr val="bg1"/>
            </a:solidFill>
            <a:ln>
              <a:solidFill>
                <a:srgbClr val="69932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2" name="TextBox 47">
              <a:extLst>
                <a:ext uri="{FF2B5EF4-FFF2-40B4-BE49-F238E27FC236}">
                  <a16:creationId xmlns:a16="http://schemas.microsoft.com/office/drawing/2014/main" xmlns="" id="{22D6995D-6705-564D-A078-F41F1CC30FA4}"/>
                </a:ext>
              </a:extLst>
            </p:cNvPr>
            <p:cNvSpPr txBox="1">
              <a:spLocks noChangeArrowheads="1"/>
            </p:cNvSpPr>
            <p:nvPr/>
          </p:nvSpPr>
          <p:spPr bwMode="auto">
            <a:xfrm>
              <a:off x="696004" y="3541093"/>
              <a:ext cx="1653934" cy="370016"/>
            </a:xfrm>
            <a:prstGeom prst="rect">
              <a:avLst/>
            </a:prstGeom>
            <a:solidFill>
              <a:srgbClr val="EF485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solidFill>
                    <a:schemeClr val="bg1"/>
                  </a:solidFill>
                  <a:latin typeface="Twinkl SemiBold" pitchFamily="2" charset="0"/>
                </a:rPr>
                <a:t>Tropical</a:t>
              </a:r>
            </a:p>
          </p:txBody>
        </p:sp>
        <p:sp>
          <p:nvSpPr>
            <p:cNvPr id="43" name="TextBox 48">
              <a:extLst>
                <a:ext uri="{FF2B5EF4-FFF2-40B4-BE49-F238E27FC236}">
                  <a16:creationId xmlns:a16="http://schemas.microsoft.com/office/drawing/2014/main" xmlns="" id="{290C5159-3A76-F546-8C36-E5B1AA094F1B}"/>
                </a:ext>
              </a:extLst>
            </p:cNvPr>
            <p:cNvSpPr txBox="1">
              <a:spLocks noChangeArrowheads="1"/>
            </p:cNvSpPr>
            <p:nvPr/>
          </p:nvSpPr>
          <p:spPr bwMode="auto">
            <a:xfrm>
              <a:off x="2343363" y="3536269"/>
              <a:ext cx="41022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t>Hot and wet all year round</a:t>
              </a:r>
            </a:p>
          </p:txBody>
        </p:sp>
        <p:sp>
          <p:nvSpPr>
            <p:cNvPr id="44" name="Rectangle 43">
              <a:extLst>
                <a:ext uri="{FF2B5EF4-FFF2-40B4-BE49-F238E27FC236}">
                  <a16:creationId xmlns:a16="http://schemas.microsoft.com/office/drawing/2014/main" xmlns="" id="{5E8D1DE2-216E-E44A-85D1-F346DF01D920}"/>
                </a:ext>
              </a:extLst>
            </p:cNvPr>
            <p:cNvSpPr/>
            <p:nvPr/>
          </p:nvSpPr>
          <p:spPr>
            <a:xfrm>
              <a:off x="6414933" y="3487192"/>
              <a:ext cx="2033290" cy="477132"/>
            </a:xfrm>
            <a:prstGeom prst="rect">
              <a:avLst/>
            </a:prstGeom>
            <a:solidFill>
              <a:schemeClr val="bg1"/>
            </a:solidFill>
            <a:ln>
              <a:solidFill>
                <a:srgbClr val="69932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5" name="TextBox 50">
              <a:extLst>
                <a:ext uri="{FF2B5EF4-FFF2-40B4-BE49-F238E27FC236}">
                  <a16:creationId xmlns:a16="http://schemas.microsoft.com/office/drawing/2014/main" xmlns="" id="{1BCE2555-9D81-F743-A91E-8CCA7474EEE7}"/>
                </a:ext>
              </a:extLst>
            </p:cNvPr>
            <p:cNvSpPr txBox="1">
              <a:spLocks noChangeArrowheads="1"/>
            </p:cNvSpPr>
            <p:nvPr/>
          </p:nvSpPr>
          <p:spPr bwMode="auto">
            <a:xfrm>
              <a:off x="6498406" y="3536269"/>
              <a:ext cx="19577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t>Brazil</a:t>
              </a:r>
            </a:p>
          </p:txBody>
        </p:sp>
      </p:grpSp>
      <p:grpSp>
        <p:nvGrpSpPr>
          <p:cNvPr id="46" name="Group 45">
            <a:extLst>
              <a:ext uri="{FF2B5EF4-FFF2-40B4-BE49-F238E27FC236}">
                <a16:creationId xmlns:a16="http://schemas.microsoft.com/office/drawing/2014/main" xmlns="" id="{9EE9F22A-5AC3-1740-80CF-0B9B709E84AC}"/>
              </a:ext>
            </a:extLst>
          </p:cNvPr>
          <p:cNvGrpSpPr>
            <a:grpSpLocks/>
          </p:cNvGrpSpPr>
          <p:nvPr/>
        </p:nvGrpSpPr>
        <p:grpSpPr bwMode="auto">
          <a:xfrm>
            <a:off x="673101" y="4681169"/>
            <a:ext cx="7786688" cy="477838"/>
            <a:chOff x="672647" y="4048702"/>
            <a:chExt cx="7787141" cy="477132"/>
          </a:xfrm>
        </p:grpSpPr>
        <p:sp>
          <p:nvSpPr>
            <p:cNvPr id="47" name="Rectangle 46">
              <a:extLst>
                <a:ext uri="{FF2B5EF4-FFF2-40B4-BE49-F238E27FC236}">
                  <a16:creationId xmlns:a16="http://schemas.microsoft.com/office/drawing/2014/main" xmlns="" id="{66727A82-6941-0746-86F3-1B8ACC52F044}"/>
                </a:ext>
              </a:extLst>
            </p:cNvPr>
            <p:cNvSpPr/>
            <p:nvPr/>
          </p:nvSpPr>
          <p:spPr>
            <a:xfrm>
              <a:off x="680585" y="4048702"/>
              <a:ext cx="1668559" cy="477132"/>
            </a:xfrm>
            <a:prstGeom prst="rect">
              <a:avLst/>
            </a:prstGeom>
            <a:solidFill>
              <a:srgbClr val="F08213"/>
            </a:solidFill>
            <a:ln>
              <a:solidFill>
                <a:srgbClr val="E74E1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6C9D6E"/>
                </a:solidFill>
              </a:endParaRPr>
            </a:p>
          </p:txBody>
        </p:sp>
        <p:sp>
          <p:nvSpPr>
            <p:cNvPr id="48" name="Rectangle 47">
              <a:extLst>
                <a:ext uri="{FF2B5EF4-FFF2-40B4-BE49-F238E27FC236}">
                  <a16:creationId xmlns:a16="http://schemas.microsoft.com/office/drawing/2014/main" xmlns="" id="{E06C540B-13B4-1E4F-8722-8E5F5E5D0D6A}"/>
                </a:ext>
              </a:extLst>
            </p:cNvPr>
            <p:cNvSpPr/>
            <p:nvPr/>
          </p:nvSpPr>
          <p:spPr>
            <a:xfrm>
              <a:off x="2342794" y="4048702"/>
              <a:ext cx="4072175" cy="477132"/>
            </a:xfrm>
            <a:prstGeom prst="rect">
              <a:avLst/>
            </a:prstGeom>
            <a:solidFill>
              <a:schemeClr val="bg1"/>
            </a:solidFill>
            <a:ln>
              <a:solidFill>
                <a:srgbClr val="E74E1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9" name="TextBox 54">
              <a:extLst>
                <a:ext uri="{FF2B5EF4-FFF2-40B4-BE49-F238E27FC236}">
                  <a16:creationId xmlns:a16="http://schemas.microsoft.com/office/drawing/2014/main" xmlns="" id="{967665DA-9741-6E4C-988A-F50B522736A9}"/>
                </a:ext>
              </a:extLst>
            </p:cNvPr>
            <p:cNvSpPr txBox="1">
              <a:spLocks noChangeArrowheads="1"/>
            </p:cNvSpPr>
            <p:nvPr/>
          </p:nvSpPr>
          <p:spPr bwMode="auto">
            <a:xfrm>
              <a:off x="672647" y="4124193"/>
              <a:ext cx="2181138" cy="368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dirty="0">
                  <a:solidFill>
                    <a:schemeClr val="bg1"/>
                  </a:solidFill>
                  <a:latin typeface="Twinkl SemiBold" pitchFamily="2" charset="0"/>
                </a:rPr>
                <a:t>Mediterranean</a:t>
              </a:r>
              <a:endParaRPr lang="en-GB" altLang="en-US" sz="1400" dirty="0">
                <a:solidFill>
                  <a:schemeClr val="bg1"/>
                </a:solidFill>
                <a:latin typeface="Twinkl SemiBold" pitchFamily="2" charset="0"/>
              </a:endParaRPr>
            </a:p>
          </p:txBody>
        </p:sp>
        <p:sp>
          <p:nvSpPr>
            <p:cNvPr id="50" name="TextBox 55">
              <a:extLst>
                <a:ext uri="{FF2B5EF4-FFF2-40B4-BE49-F238E27FC236}">
                  <a16:creationId xmlns:a16="http://schemas.microsoft.com/office/drawing/2014/main" xmlns="" id="{2C5CE1C8-46B0-124B-BF64-A95F8C59C359}"/>
                </a:ext>
              </a:extLst>
            </p:cNvPr>
            <p:cNvSpPr txBox="1">
              <a:spLocks noChangeArrowheads="1"/>
            </p:cNvSpPr>
            <p:nvPr/>
          </p:nvSpPr>
          <p:spPr bwMode="auto">
            <a:xfrm>
              <a:off x="2356741" y="4097779"/>
              <a:ext cx="41022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t>Dry, hot summers and mild winters</a:t>
              </a:r>
            </a:p>
          </p:txBody>
        </p:sp>
        <p:sp>
          <p:nvSpPr>
            <p:cNvPr id="51" name="Rectangle 50">
              <a:extLst>
                <a:ext uri="{FF2B5EF4-FFF2-40B4-BE49-F238E27FC236}">
                  <a16:creationId xmlns:a16="http://schemas.microsoft.com/office/drawing/2014/main" xmlns="" id="{65A03F42-5110-9742-A25F-D8C697F188DE}"/>
                </a:ext>
              </a:extLst>
            </p:cNvPr>
            <p:cNvSpPr/>
            <p:nvPr/>
          </p:nvSpPr>
          <p:spPr>
            <a:xfrm>
              <a:off x="6414969" y="4048702"/>
              <a:ext cx="2033705" cy="477132"/>
            </a:xfrm>
            <a:prstGeom prst="rect">
              <a:avLst/>
            </a:prstGeom>
            <a:solidFill>
              <a:schemeClr val="bg1"/>
            </a:solidFill>
            <a:ln>
              <a:solidFill>
                <a:srgbClr val="E74E1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2" name="TextBox 57">
              <a:extLst>
                <a:ext uri="{FF2B5EF4-FFF2-40B4-BE49-F238E27FC236}">
                  <a16:creationId xmlns:a16="http://schemas.microsoft.com/office/drawing/2014/main" xmlns="" id="{08913AFA-9F1B-0043-9334-2CC9DBBFCBE8}"/>
                </a:ext>
              </a:extLst>
            </p:cNvPr>
            <p:cNvSpPr txBox="1">
              <a:spLocks noChangeArrowheads="1"/>
            </p:cNvSpPr>
            <p:nvPr/>
          </p:nvSpPr>
          <p:spPr bwMode="auto">
            <a:xfrm>
              <a:off x="6502034" y="4097779"/>
              <a:ext cx="19577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t>Spain</a:t>
              </a:r>
            </a:p>
          </p:txBody>
        </p:sp>
      </p:grpSp>
      <p:grpSp>
        <p:nvGrpSpPr>
          <p:cNvPr id="53" name="Group 52">
            <a:extLst>
              <a:ext uri="{FF2B5EF4-FFF2-40B4-BE49-F238E27FC236}">
                <a16:creationId xmlns:a16="http://schemas.microsoft.com/office/drawing/2014/main" xmlns="" id="{876C2B7D-54B8-5B40-8C88-BA1E449C5B17}"/>
              </a:ext>
            </a:extLst>
          </p:cNvPr>
          <p:cNvGrpSpPr>
            <a:grpSpLocks/>
          </p:cNvGrpSpPr>
          <p:nvPr/>
        </p:nvGrpSpPr>
        <p:grpSpPr bwMode="auto">
          <a:xfrm>
            <a:off x="673100" y="5233619"/>
            <a:ext cx="7778750" cy="477838"/>
            <a:chOff x="673329" y="4601323"/>
            <a:chExt cx="7779203" cy="477132"/>
          </a:xfrm>
        </p:grpSpPr>
        <p:sp>
          <p:nvSpPr>
            <p:cNvPr id="54" name="Rectangle 53">
              <a:extLst>
                <a:ext uri="{FF2B5EF4-FFF2-40B4-BE49-F238E27FC236}">
                  <a16:creationId xmlns:a16="http://schemas.microsoft.com/office/drawing/2014/main" xmlns="" id="{D0982B46-10B3-4349-87BC-8B38A706DE92}"/>
                </a:ext>
              </a:extLst>
            </p:cNvPr>
            <p:cNvSpPr/>
            <p:nvPr/>
          </p:nvSpPr>
          <p:spPr>
            <a:xfrm>
              <a:off x="673329" y="4601323"/>
              <a:ext cx="1665385" cy="477132"/>
            </a:xfrm>
            <a:prstGeom prst="rect">
              <a:avLst/>
            </a:prstGeom>
            <a:solidFill>
              <a:srgbClr val="009541"/>
            </a:solidFill>
            <a:ln>
              <a:solidFill>
                <a:srgbClr val="00572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rgbClr val="6C9D6E"/>
                </a:solidFill>
              </a:endParaRPr>
            </a:p>
          </p:txBody>
        </p:sp>
        <p:sp>
          <p:nvSpPr>
            <p:cNvPr id="55" name="Rectangle 54">
              <a:extLst>
                <a:ext uri="{FF2B5EF4-FFF2-40B4-BE49-F238E27FC236}">
                  <a16:creationId xmlns:a16="http://schemas.microsoft.com/office/drawing/2014/main" xmlns="" id="{06F8B253-3DEA-6B4F-BD67-D9A29A54170C}"/>
                </a:ext>
              </a:extLst>
            </p:cNvPr>
            <p:cNvSpPr/>
            <p:nvPr/>
          </p:nvSpPr>
          <p:spPr>
            <a:xfrm>
              <a:off x="2341889" y="4601323"/>
              <a:ext cx="4073762" cy="477132"/>
            </a:xfrm>
            <a:prstGeom prst="rect">
              <a:avLst/>
            </a:prstGeom>
            <a:solidFill>
              <a:schemeClr val="bg1"/>
            </a:solidFill>
            <a:ln>
              <a:solidFill>
                <a:srgbClr val="00572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6" name="TextBox 61">
              <a:extLst>
                <a:ext uri="{FF2B5EF4-FFF2-40B4-BE49-F238E27FC236}">
                  <a16:creationId xmlns:a16="http://schemas.microsoft.com/office/drawing/2014/main" xmlns="" id="{B2FC8676-9DC1-5546-9521-D5CF2BF882E3}"/>
                </a:ext>
              </a:extLst>
            </p:cNvPr>
            <p:cNvSpPr txBox="1">
              <a:spLocks noChangeArrowheads="1"/>
            </p:cNvSpPr>
            <p:nvPr/>
          </p:nvSpPr>
          <p:spPr bwMode="auto">
            <a:xfrm>
              <a:off x="692381" y="4655223"/>
              <a:ext cx="1645880" cy="368786"/>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solidFill>
                    <a:schemeClr val="bg1"/>
                  </a:solidFill>
                  <a:latin typeface="Twinkl SemiBold" pitchFamily="2" charset="0"/>
                </a:rPr>
                <a:t>Mountainous</a:t>
              </a:r>
            </a:p>
          </p:txBody>
        </p:sp>
        <p:sp>
          <p:nvSpPr>
            <p:cNvPr id="57" name="TextBox 62">
              <a:extLst>
                <a:ext uri="{FF2B5EF4-FFF2-40B4-BE49-F238E27FC236}">
                  <a16:creationId xmlns:a16="http://schemas.microsoft.com/office/drawing/2014/main" xmlns="" id="{174FF286-BB80-3449-8BA4-3A2E0519B37D}"/>
                </a:ext>
              </a:extLst>
            </p:cNvPr>
            <p:cNvSpPr txBox="1">
              <a:spLocks noChangeArrowheads="1"/>
            </p:cNvSpPr>
            <p:nvPr/>
          </p:nvSpPr>
          <p:spPr bwMode="auto">
            <a:xfrm>
              <a:off x="2388934" y="4650400"/>
              <a:ext cx="41022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t>Very cold, sometimes wet, all year</a:t>
              </a:r>
            </a:p>
          </p:txBody>
        </p:sp>
        <p:sp>
          <p:nvSpPr>
            <p:cNvPr id="58" name="Rectangle 57">
              <a:extLst>
                <a:ext uri="{FF2B5EF4-FFF2-40B4-BE49-F238E27FC236}">
                  <a16:creationId xmlns:a16="http://schemas.microsoft.com/office/drawing/2014/main" xmlns="" id="{0061C3A8-B252-154D-A668-AD31CC8687B6}"/>
                </a:ext>
              </a:extLst>
            </p:cNvPr>
            <p:cNvSpPr/>
            <p:nvPr/>
          </p:nvSpPr>
          <p:spPr>
            <a:xfrm>
              <a:off x="6415651" y="4601323"/>
              <a:ext cx="2033705" cy="477132"/>
            </a:xfrm>
            <a:prstGeom prst="rect">
              <a:avLst/>
            </a:prstGeom>
            <a:solidFill>
              <a:schemeClr val="bg1"/>
            </a:solidFill>
            <a:ln>
              <a:solidFill>
                <a:srgbClr val="00572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9" name="TextBox 64">
              <a:extLst>
                <a:ext uri="{FF2B5EF4-FFF2-40B4-BE49-F238E27FC236}">
                  <a16:creationId xmlns:a16="http://schemas.microsoft.com/office/drawing/2014/main" xmlns="" id="{404182B0-47CC-DA42-B867-B4518986075B}"/>
                </a:ext>
              </a:extLst>
            </p:cNvPr>
            <p:cNvSpPr txBox="1">
              <a:spLocks noChangeArrowheads="1"/>
            </p:cNvSpPr>
            <p:nvPr/>
          </p:nvSpPr>
          <p:spPr bwMode="auto">
            <a:xfrm>
              <a:off x="6494778" y="4650400"/>
              <a:ext cx="19577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t>Himalayas</a:t>
              </a:r>
            </a:p>
          </p:txBody>
        </p:sp>
      </p:grpSp>
    </p:spTree>
    <p:extLst>
      <p:ext uri="{BB962C8B-B14F-4D97-AF65-F5344CB8AC3E}">
        <p14:creationId xmlns:p14="http://schemas.microsoft.com/office/powerpoint/2010/main" val="3917584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xmlns="" id="{05501D2F-F993-E143-A856-DB4CB363305B}"/>
              </a:ext>
            </a:extLst>
          </p:cNvPr>
          <p:cNvSpPr/>
          <p:nvPr/>
        </p:nvSpPr>
        <p:spPr bwMode="auto">
          <a:xfrm>
            <a:off x="1049311" y="329784"/>
            <a:ext cx="6775553" cy="1130306"/>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latin typeface="Tahoma" panose="020B0604030504040204" pitchFamily="34" charset="0"/>
                <a:ea typeface="Tahoma" panose="020B0604030504040204" pitchFamily="34" charset="0"/>
                <a:cs typeface="Tahoma" panose="020B0604030504040204" pitchFamily="34" charset="0"/>
              </a:rPr>
              <a:t> </a:t>
            </a:r>
          </a:p>
        </p:txBody>
      </p:sp>
      <p:sp>
        <p:nvSpPr>
          <p:cNvPr id="2" name="Title 1">
            <a:extLst>
              <a:ext uri="{FF2B5EF4-FFF2-40B4-BE49-F238E27FC236}">
                <a16:creationId xmlns:a16="http://schemas.microsoft.com/office/drawing/2014/main" xmlns="" id="{5780976B-1C92-F549-BDDC-2669FBAB420F}"/>
              </a:ext>
            </a:extLst>
          </p:cNvPr>
          <p:cNvSpPr>
            <a:spLocks noGrp="1"/>
          </p:cNvSpPr>
          <p:nvPr>
            <p:ph type="ctrTitle"/>
          </p:nvPr>
        </p:nvSpPr>
        <p:spPr>
          <a:xfrm>
            <a:off x="1219199" y="594202"/>
            <a:ext cx="6545704" cy="624998"/>
          </a:xfrm>
          <a:solidFill>
            <a:srgbClr val="90CCFD"/>
          </a:solidFill>
        </p:spPr>
        <p:txBody>
          <a:bodyPr>
            <a:noAutofit/>
          </a:bodyPr>
          <a:lstStyle/>
          <a:p>
            <a:r>
              <a:rPr lang="en-US" sz="3600" dirty="0">
                <a:latin typeface="Tahoma" panose="020B0604030504040204" pitchFamily="34" charset="0"/>
                <a:ea typeface="Tahoma" panose="020B0604030504040204" pitchFamily="34" charset="0"/>
                <a:cs typeface="Tahoma" panose="020B0604030504040204" pitchFamily="34" charset="0"/>
              </a:rPr>
              <a:t>Climate Zone Location</a:t>
            </a:r>
          </a:p>
        </p:txBody>
      </p:sp>
      <p:pic>
        <p:nvPicPr>
          <p:cNvPr id="60" name="Picture 59">
            <a:extLst>
              <a:ext uri="{FF2B5EF4-FFF2-40B4-BE49-F238E27FC236}">
                <a16:creationId xmlns:a16="http://schemas.microsoft.com/office/drawing/2014/main" xmlns="" id="{FB7F7B3A-2BEC-B14A-A3C3-16CF8A6BC5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4106"/>
          <a:stretch>
            <a:fillRect/>
          </a:stretch>
        </p:blipFill>
        <p:spPr bwMode="auto">
          <a:xfrm>
            <a:off x="684213" y="1647825"/>
            <a:ext cx="7775575"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18095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xmlns="" id="{05501D2F-F993-E143-A856-DB4CB363305B}"/>
              </a:ext>
            </a:extLst>
          </p:cNvPr>
          <p:cNvSpPr/>
          <p:nvPr/>
        </p:nvSpPr>
        <p:spPr bwMode="auto">
          <a:xfrm>
            <a:off x="1049311" y="329784"/>
            <a:ext cx="6775553" cy="1130306"/>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latin typeface="Tahoma" panose="020B0604030504040204" pitchFamily="34" charset="0"/>
                <a:ea typeface="Tahoma" panose="020B0604030504040204" pitchFamily="34" charset="0"/>
                <a:cs typeface="Tahoma" panose="020B0604030504040204" pitchFamily="34" charset="0"/>
              </a:rPr>
              <a:t> </a:t>
            </a:r>
          </a:p>
        </p:txBody>
      </p:sp>
      <p:sp>
        <p:nvSpPr>
          <p:cNvPr id="2" name="Title 1">
            <a:extLst>
              <a:ext uri="{FF2B5EF4-FFF2-40B4-BE49-F238E27FC236}">
                <a16:creationId xmlns:a16="http://schemas.microsoft.com/office/drawing/2014/main" xmlns="" id="{5780976B-1C92-F549-BDDC-2669FBAB420F}"/>
              </a:ext>
            </a:extLst>
          </p:cNvPr>
          <p:cNvSpPr>
            <a:spLocks noGrp="1"/>
          </p:cNvSpPr>
          <p:nvPr>
            <p:ph type="ctrTitle"/>
          </p:nvPr>
        </p:nvSpPr>
        <p:spPr>
          <a:xfrm>
            <a:off x="1219199" y="594202"/>
            <a:ext cx="6545704" cy="624998"/>
          </a:xfrm>
          <a:solidFill>
            <a:srgbClr val="90CCFD"/>
          </a:solidFill>
        </p:spPr>
        <p:txBody>
          <a:bodyPr>
            <a:noAutofit/>
          </a:bodyPr>
          <a:lstStyle/>
          <a:p>
            <a:r>
              <a:rPr lang="en-US" sz="3600" dirty="0">
                <a:latin typeface="Tahoma" panose="020B0604030504040204" pitchFamily="34" charset="0"/>
                <a:ea typeface="Tahoma" panose="020B0604030504040204" pitchFamily="34" charset="0"/>
                <a:cs typeface="Tahoma" panose="020B0604030504040204" pitchFamily="34" charset="0"/>
              </a:rPr>
              <a:t>Activity</a:t>
            </a:r>
          </a:p>
        </p:txBody>
      </p:sp>
      <p:pic>
        <p:nvPicPr>
          <p:cNvPr id="60" name="Picture 59">
            <a:extLst>
              <a:ext uri="{FF2B5EF4-FFF2-40B4-BE49-F238E27FC236}">
                <a16:creationId xmlns:a16="http://schemas.microsoft.com/office/drawing/2014/main" xmlns="" id="{FB7F7B3A-2BEC-B14A-A3C3-16CF8A6BC5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4106"/>
          <a:stretch>
            <a:fillRect/>
          </a:stretch>
        </p:blipFill>
        <p:spPr bwMode="auto">
          <a:xfrm>
            <a:off x="1564658" y="1579695"/>
            <a:ext cx="5788776" cy="3389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xmlns="" id="{DDE6E73B-8FFD-4144-A7F9-A72B50B0181D}"/>
              </a:ext>
            </a:extLst>
          </p:cNvPr>
          <p:cNvSpPr txBox="1"/>
          <p:nvPr/>
        </p:nvSpPr>
        <p:spPr>
          <a:xfrm>
            <a:off x="498131" y="5136728"/>
            <a:ext cx="8481745" cy="1200329"/>
          </a:xfrm>
          <a:prstGeom prst="rect">
            <a:avLst/>
          </a:prstGeom>
          <a:solidFill>
            <a:srgbClr val="FFFF9B"/>
          </a:solidFill>
          <a:ln>
            <a:solidFill>
              <a:srgbClr val="0070C0"/>
            </a:solidFill>
          </a:ln>
        </p:spPr>
        <p:txBody>
          <a:bodyPr wrap="square" rtlCol="0">
            <a:spAutoFit/>
          </a:bodyPr>
          <a:lstStyle/>
          <a:p>
            <a:pPr algn="ctr"/>
            <a:r>
              <a:rPr lang="en-US" sz="2400" dirty="0">
                <a:latin typeface="Tahoma" panose="020B0604030504040204" pitchFamily="34" charset="0"/>
                <a:ea typeface="Tahoma" panose="020B0604030504040204" pitchFamily="34" charset="0"/>
                <a:cs typeface="Tahoma" panose="020B0604030504040204" pitchFamily="34" charset="0"/>
              </a:rPr>
              <a:t>Using an atlas (or the internet), research different climate zones around the world and look at how climates change around the poles and the equator.</a:t>
            </a:r>
            <a:endParaRPr lang="en-GB" sz="28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93849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xmlns="" id="{51348596-98DF-784D-9DE9-BB38D275DC9D}"/>
              </a:ext>
            </a:extLst>
          </p:cNvPr>
          <p:cNvSpPr/>
          <p:nvPr/>
        </p:nvSpPr>
        <p:spPr>
          <a:xfrm>
            <a:off x="442704" y="1558921"/>
            <a:ext cx="4396925" cy="4524315"/>
          </a:xfrm>
          <a:prstGeom prst="rect">
            <a:avLst/>
          </a:prstGeom>
          <a:solidFill>
            <a:srgbClr val="00B0F0"/>
          </a:solidFill>
        </p:spPr>
        <p:txBody>
          <a:bodyPr wrap="square">
            <a:spAutoFit/>
          </a:bodyPr>
          <a:lstStyle/>
          <a:p>
            <a:pPr>
              <a:lnSpc>
                <a:spcPct val="150000"/>
              </a:lnSpc>
            </a:pPr>
            <a:r>
              <a:rPr lang="en-GB" sz="2400" dirty="0">
                <a:latin typeface="Tahoma" panose="020B0604030504040204" pitchFamily="34" charset="0"/>
                <a:ea typeface="Tahoma" panose="020B0604030504040204" pitchFamily="34" charset="0"/>
                <a:cs typeface="Tahoma" panose="020B0604030504040204" pitchFamily="34" charset="0"/>
              </a:rPr>
              <a:t>Activities</a:t>
            </a:r>
            <a:r>
              <a:rPr lang="en-GB" sz="2400">
                <a:latin typeface="Tahoma" panose="020B0604030504040204" pitchFamily="34" charset="0"/>
                <a:ea typeface="Tahoma" panose="020B0604030504040204" pitchFamily="34" charset="0"/>
                <a:cs typeface="Tahoma" panose="020B0604030504040204" pitchFamily="34" charset="0"/>
              </a:rPr>
              <a:t>: </a:t>
            </a:r>
            <a:endParaRPr lang="en-GB" sz="2400" smtClean="0">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400" smtClean="0">
                <a:latin typeface="Tahoma" panose="020B0604030504040204" pitchFamily="34" charset="0"/>
                <a:ea typeface="Tahoma" panose="020B0604030504040204" pitchFamily="34" charset="0"/>
                <a:cs typeface="Tahoma" panose="020B0604030504040204" pitchFamily="34" charset="0"/>
              </a:rPr>
              <a:t>1</a:t>
            </a:r>
            <a:r>
              <a:rPr lang="en-GB" sz="2400" dirty="0">
                <a:latin typeface="Tahoma" panose="020B0604030504040204" pitchFamily="34" charset="0"/>
                <a:ea typeface="Tahoma" panose="020B0604030504040204" pitchFamily="34" charset="0"/>
                <a:cs typeface="Tahoma" panose="020B0604030504040204" pitchFamily="34" charset="0"/>
              </a:rPr>
              <a:t>. Card Sort Activity. </a:t>
            </a:r>
            <a:r>
              <a:rPr lang="en-GB" sz="2400" dirty="0">
                <a:latin typeface="Tahoma" panose="020B0604030504040204" pitchFamily="34" charset="0"/>
                <a:ea typeface="Tahoma" panose="020B0604030504040204" pitchFamily="34" charset="0"/>
                <a:cs typeface="Tahoma" panose="020B0604030504040204" pitchFamily="34" charset="0"/>
              </a:rPr>
              <a:t>C</a:t>
            </a:r>
            <a:r>
              <a:rPr lang="en-GB" sz="2400" dirty="0" smtClean="0">
                <a:latin typeface="Tahoma" panose="020B0604030504040204" pitchFamily="34" charset="0"/>
                <a:ea typeface="Tahoma" panose="020B0604030504040204" pitchFamily="34" charset="0"/>
                <a:cs typeface="Tahoma" panose="020B0604030504040204" pitchFamily="34" charset="0"/>
              </a:rPr>
              <a:t>an </a:t>
            </a:r>
            <a:r>
              <a:rPr lang="en-GB" sz="2400" dirty="0">
                <a:latin typeface="Tahoma" panose="020B0604030504040204" pitchFamily="34" charset="0"/>
                <a:ea typeface="Tahoma" panose="020B0604030504040204" pitchFamily="34" charset="0"/>
                <a:cs typeface="Tahoma" panose="020B0604030504040204" pitchFamily="34" charset="0"/>
              </a:rPr>
              <a:t>you match the picture, explanation and name of the climate zone?</a:t>
            </a:r>
          </a:p>
          <a:p>
            <a:pPr>
              <a:lnSpc>
                <a:spcPct val="150000"/>
              </a:lnSpc>
            </a:pPr>
            <a:endParaRPr lang="en-GB" sz="2400" dirty="0">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en-GB" sz="2400" dirty="0">
                <a:latin typeface="Tahoma" panose="020B0604030504040204" pitchFamily="34" charset="0"/>
                <a:ea typeface="Tahoma" panose="020B0604030504040204" pitchFamily="34" charset="0"/>
                <a:cs typeface="Tahoma" panose="020B0604030504040204" pitchFamily="34" charset="0"/>
              </a:rPr>
              <a:t>2. Write a brief description of each climate zone using the information from the card sort. </a:t>
            </a:r>
          </a:p>
        </p:txBody>
      </p:sp>
      <p:sp>
        <p:nvSpPr>
          <p:cNvPr id="17" name="Title 1">
            <a:extLst>
              <a:ext uri="{FF2B5EF4-FFF2-40B4-BE49-F238E27FC236}">
                <a16:creationId xmlns:a16="http://schemas.microsoft.com/office/drawing/2014/main" xmlns="" id="{010B177E-F298-2041-AB70-4307B0338494}"/>
              </a:ext>
            </a:extLst>
          </p:cNvPr>
          <p:cNvSpPr txBox="1">
            <a:spLocks/>
          </p:cNvSpPr>
          <p:nvPr/>
        </p:nvSpPr>
        <p:spPr>
          <a:xfrm>
            <a:off x="442704" y="310280"/>
            <a:ext cx="8034728" cy="950676"/>
          </a:xfrm>
          <a:prstGeom prst="rect">
            <a:avLst/>
          </a:prstGeom>
          <a:solidFill>
            <a:srgbClr val="90CCFD"/>
          </a:solidFill>
          <a:ln>
            <a:solidFill>
              <a:schemeClr val="bg1"/>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spcBef>
                <a:spcPts val="0"/>
              </a:spcBef>
            </a:pPr>
            <a:r>
              <a:rPr lang="en-US" sz="3600" dirty="0" smtClean="0">
                <a:latin typeface="Tahoma" panose="020B0604030504040204" pitchFamily="34" charset="0"/>
                <a:ea typeface="Tahoma" panose="020B0604030504040204" pitchFamily="34" charset="0"/>
                <a:cs typeface="Tahoma" panose="020B0604030504040204" pitchFamily="34" charset="0"/>
              </a:rPr>
              <a:t>Can </a:t>
            </a:r>
            <a:r>
              <a:rPr lang="en-US" sz="3600" dirty="0">
                <a:latin typeface="Tahoma" panose="020B0604030504040204" pitchFamily="34" charset="0"/>
                <a:ea typeface="Tahoma" panose="020B0604030504040204" pitchFamily="34" charset="0"/>
                <a:cs typeface="Tahoma" panose="020B0604030504040204" pitchFamily="34" charset="0"/>
              </a:rPr>
              <a:t>I identify climate zones? </a:t>
            </a:r>
          </a:p>
        </p:txBody>
      </p:sp>
      <p:pic>
        <p:nvPicPr>
          <p:cNvPr id="3" name="Picture 2">
            <a:extLst>
              <a:ext uri="{FF2B5EF4-FFF2-40B4-BE49-F238E27FC236}">
                <a16:creationId xmlns:a16="http://schemas.microsoft.com/office/drawing/2014/main" xmlns="" id="{8C8B16CE-EA4F-A74A-B08D-8A154C400F16}"/>
              </a:ext>
            </a:extLst>
          </p:cNvPr>
          <p:cNvPicPr>
            <a:picLocks noChangeAspect="1"/>
          </p:cNvPicPr>
          <p:nvPr/>
        </p:nvPicPr>
        <p:blipFill>
          <a:blip r:embed="rId3"/>
          <a:stretch>
            <a:fillRect/>
          </a:stretch>
        </p:blipFill>
        <p:spPr>
          <a:xfrm>
            <a:off x="6241343" y="1419531"/>
            <a:ext cx="2693369" cy="1872690"/>
          </a:xfrm>
          <a:prstGeom prst="rect">
            <a:avLst/>
          </a:prstGeom>
        </p:spPr>
      </p:pic>
      <p:pic>
        <p:nvPicPr>
          <p:cNvPr id="5" name="Picture 4" descr="Text&#10;&#10;Description automatically generated">
            <a:extLst>
              <a:ext uri="{FF2B5EF4-FFF2-40B4-BE49-F238E27FC236}">
                <a16:creationId xmlns:a16="http://schemas.microsoft.com/office/drawing/2014/main" xmlns="" id="{B79F7A01-33EE-B343-8AE6-28C15FDE2DDD}"/>
              </a:ext>
            </a:extLst>
          </p:cNvPr>
          <p:cNvPicPr>
            <a:picLocks noChangeAspect="1"/>
          </p:cNvPicPr>
          <p:nvPr/>
        </p:nvPicPr>
        <p:blipFill>
          <a:blip r:embed="rId4"/>
          <a:stretch>
            <a:fillRect/>
          </a:stretch>
        </p:blipFill>
        <p:spPr>
          <a:xfrm>
            <a:off x="5320659" y="3024953"/>
            <a:ext cx="2693369" cy="1861674"/>
          </a:xfrm>
          <a:prstGeom prst="rect">
            <a:avLst/>
          </a:prstGeom>
        </p:spPr>
      </p:pic>
      <p:pic>
        <p:nvPicPr>
          <p:cNvPr id="8" name="Picture 7" descr="Chart, histogram&#10;&#10;Description automatically generated">
            <a:extLst>
              <a:ext uri="{FF2B5EF4-FFF2-40B4-BE49-F238E27FC236}">
                <a16:creationId xmlns:a16="http://schemas.microsoft.com/office/drawing/2014/main" xmlns="" id="{50EBA81A-E9FF-FE4D-9FF1-3E8D3656BA51}"/>
              </a:ext>
            </a:extLst>
          </p:cNvPr>
          <p:cNvPicPr>
            <a:picLocks noChangeAspect="1"/>
          </p:cNvPicPr>
          <p:nvPr/>
        </p:nvPicPr>
        <p:blipFill>
          <a:blip r:embed="rId5"/>
          <a:stretch>
            <a:fillRect/>
          </a:stretch>
        </p:blipFill>
        <p:spPr>
          <a:xfrm>
            <a:off x="6227827" y="4700220"/>
            <a:ext cx="2706885" cy="1861674"/>
          </a:xfrm>
          <a:prstGeom prst="rect">
            <a:avLst/>
          </a:prstGeom>
        </p:spPr>
      </p:pic>
    </p:spTree>
    <p:extLst>
      <p:ext uri="{BB962C8B-B14F-4D97-AF65-F5344CB8AC3E}">
        <p14:creationId xmlns:p14="http://schemas.microsoft.com/office/powerpoint/2010/main" val="19085536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xmlns="" id="{05501D2F-F993-E143-A856-DB4CB363305B}"/>
              </a:ext>
            </a:extLst>
          </p:cNvPr>
          <p:cNvSpPr/>
          <p:nvPr/>
        </p:nvSpPr>
        <p:spPr bwMode="auto">
          <a:xfrm>
            <a:off x="1049311" y="329784"/>
            <a:ext cx="6775553" cy="1130306"/>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solidFill>
                  <a:schemeClr val="tx1"/>
                </a:solidFill>
                <a:latin typeface="Tahoma" panose="020B0604030504040204" pitchFamily="34" charset="0"/>
                <a:ea typeface="Tahoma" panose="020B0604030504040204" pitchFamily="34" charset="0"/>
                <a:cs typeface="Tahoma" panose="020B0604030504040204" pitchFamily="34" charset="0"/>
              </a:rPr>
              <a:t> </a:t>
            </a:r>
          </a:p>
        </p:txBody>
      </p:sp>
      <p:sp>
        <p:nvSpPr>
          <p:cNvPr id="2" name="Title 1">
            <a:extLst>
              <a:ext uri="{FF2B5EF4-FFF2-40B4-BE49-F238E27FC236}">
                <a16:creationId xmlns:a16="http://schemas.microsoft.com/office/drawing/2014/main" xmlns="" id="{5780976B-1C92-F549-BDDC-2669FBAB420F}"/>
              </a:ext>
            </a:extLst>
          </p:cNvPr>
          <p:cNvSpPr>
            <a:spLocks noGrp="1"/>
          </p:cNvSpPr>
          <p:nvPr>
            <p:ph type="ctrTitle"/>
          </p:nvPr>
        </p:nvSpPr>
        <p:spPr>
          <a:xfrm>
            <a:off x="1124260" y="401580"/>
            <a:ext cx="6640643" cy="865888"/>
          </a:xfrm>
          <a:solidFill>
            <a:srgbClr val="90CCFD"/>
          </a:solidFill>
        </p:spPr>
        <p:txBody>
          <a:bodyPr>
            <a:noAutofit/>
          </a:bodyPr>
          <a:lstStyle/>
          <a:p>
            <a:r>
              <a:rPr lang="en-US" sz="4400" dirty="0">
                <a:latin typeface="Tahoma" panose="020B0604030504040204" pitchFamily="34" charset="0"/>
                <a:ea typeface="Tahoma" panose="020B0604030504040204" pitchFamily="34" charset="0"/>
                <a:cs typeface="Tahoma" panose="020B0604030504040204" pitchFamily="34" charset="0"/>
              </a:rPr>
              <a:t>Quiz Time</a:t>
            </a:r>
          </a:p>
        </p:txBody>
      </p:sp>
      <p:sp>
        <p:nvSpPr>
          <p:cNvPr id="3" name="Rectangle 2">
            <a:extLst>
              <a:ext uri="{FF2B5EF4-FFF2-40B4-BE49-F238E27FC236}">
                <a16:creationId xmlns:a16="http://schemas.microsoft.com/office/drawing/2014/main" xmlns="" id="{B056C1EB-3B4A-214E-AF82-A7D752BB16A6}"/>
              </a:ext>
            </a:extLst>
          </p:cNvPr>
          <p:cNvSpPr/>
          <p:nvPr/>
        </p:nvSpPr>
        <p:spPr>
          <a:xfrm>
            <a:off x="1792054" y="6087088"/>
            <a:ext cx="6032810" cy="369332"/>
          </a:xfrm>
          <a:prstGeom prst="rect">
            <a:avLst/>
          </a:prstGeom>
        </p:spPr>
        <p:txBody>
          <a:bodyPr wrap="square">
            <a:spAutoFit/>
          </a:bodyPr>
          <a:lstStyle/>
          <a:p>
            <a:r>
              <a:rPr lang="en-US" dirty="0"/>
              <a:t>https://</a:t>
            </a:r>
            <a:r>
              <a:rPr lang="en-US" dirty="0" err="1"/>
              <a:t>www.educationquizzes.com</a:t>
            </a:r>
            <a:r>
              <a:rPr lang="en-US" dirty="0"/>
              <a:t>/ks2/geography/climate/</a:t>
            </a:r>
          </a:p>
        </p:txBody>
      </p:sp>
      <p:pic>
        <p:nvPicPr>
          <p:cNvPr id="6" name="Picture 5" descr="Graphical user interface, application&#10;&#10;Description automatically generated">
            <a:extLst>
              <a:ext uri="{FF2B5EF4-FFF2-40B4-BE49-F238E27FC236}">
                <a16:creationId xmlns:a16="http://schemas.microsoft.com/office/drawing/2014/main" xmlns="" id="{D51025AB-433A-1446-8459-F000604C764F}"/>
              </a:ext>
            </a:extLst>
          </p:cNvPr>
          <p:cNvPicPr>
            <a:picLocks noChangeAspect="1"/>
          </p:cNvPicPr>
          <p:nvPr/>
        </p:nvPicPr>
        <p:blipFill>
          <a:blip r:embed="rId3"/>
          <a:stretch>
            <a:fillRect/>
          </a:stretch>
        </p:blipFill>
        <p:spPr>
          <a:xfrm>
            <a:off x="0" y="2241406"/>
            <a:ext cx="9144000" cy="2375187"/>
          </a:xfrm>
          <a:prstGeom prst="rect">
            <a:avLst/>
          </a:prstGeom>
        </p:spPr>
      </p:pic>
    </p:spTree>
    <p:extLst>
      <p:ext uri="{BB962C8B-B14F-4D97-AF65-F5344CB8AC3E}">
        <p14:creationId xmlns:p14="http://schemas.microsoft.com/office/powerpoint/2010/main" val="38552400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xmlns="" id="{05501D2F-F993-E143-A856-DB4CB363305B}"/>
              </a:ext>
            </a:extLst>
          </p:cNvPr>
          <p:cNvSpPr/>
          <p:nvPr/>
        </p:nvSpPr>
        <p:spPr bwMode="auto">
          <a:xfrm>
            <a:off x="1049311" y="329784"/>
            <a:ext cx="6775553" cy="1130306"/>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solidFill>
                  <a:schemeClr val="tx1"/>
                </a:solidFill>
                <a:latin typeface="Tahoma" panose="020B0604030504040204" pitchFamily="34" charset="0"/>
                <a:ea typeface="Tahoma" panose="020B0604030504040204" pitchFamily="34" charset="0"/>
                <a:cs typeface="Tahoma" panose="020B0604030504040204" pitchFamily="34" charset="0"/>
              </a:rPr>
              <a:t> </a:t>
            </a:r>
          </a:p>
        </p:txBody>
      </p:sp>
      <p:sp>
        <p:nvSpPr>
          <p:cNvPr id="2" name="Title 1">
            <a:extLst>
              <a:ext uri="{FF2B5EF4-FFF2-40B4-BE49-F238E27FC236}">
                <a16:creationId xmlns:a16="http://schemas.microsoft.com/office/drawing/2014/main" xmlns="" id="{5780976B-1C92-F549-BDDC-2669FBAB420F}"/>
              </a:ext>
            </a:extLst>
          </p:cNvPr>
          <p:cNvSpPr>
            <a:spLocks noGrp="1"/>
          </p:cNvSpPr>
          <p:nvPr>
            <p:ph type="ctrTitle"/>
          </p:nvPr>
        </p:nvSpPr>
        <p:spPr>
          <a:xfrm>
            <a:off x="1124260" y="401580"/>
            <a:ext cx="6640643" cy="865888"/>
          </a:xfrm>
          <a:solidFill>
            <a:srgbClr val="90CCFD"/>
          </a:solidFill>
        </p:spPr>
        <p:txBody>
          <a:bodyPr>
            <a:noAutofit/>
          </a:bodyPr>
          <a:lstStyle/>
          <a:p>
            <a:r>
              <a:rPr lang="en-US" sz="4400" dirty="0">
                <a:latin typeface="Tahoma" panose="020B0604030504040204" pitchFamily="34" charset="0"/>
                <a:ea typeface="Tahoma" panose="020B0604030504040204" pitchFamily="34" charset="0"/>
                <a:cs typeface="Tahoma" panose="020B0604030504040204" pitchFamily="34" charset="0"/>
              </a:rPr>
              <a:t>Quiz Time</a:t>
            </a:r>
          </a:p>
        </p:txBody>
      </p:sp>
      <p:sp>
        <p:nvSpPr>
          <p:cNvPr id="3" name="Rectangle 2">
            <a:extLst>
              <a:ext uri="{FF2B5EF4-FFF2-40B4-BE49-F238E27FC236}">
                <a16:creationId xmlns:a16="http://schemas.microsoft.com/office/drawing/2014/main" xmlns="" id="{B056C1EB-3B4A-214E-AF82-A7D752BB16A6}"/>
              </a:ext>
            </a:extLst>
          </p:cNvPr>
          <p:cNvSpPr/>
          <p:nvPr/>
        </p:nvSpPr>
        <p:spPr>
          <a:xfrm>
            <a:off x="1792054" y="6087088"/>
            <a:ext cx="6032810" cy="369332"/>
          </a:xfrm>
          <a:prstGeom prst="rect">
            <a:avLst/>
          </a:prstGeom>
        </p:spPr>
        <p:txBody>
          <a:bodyPr wrap="square">
            <a:spAutoFit/>
          </a:bodyPr>
          <a:lstStyle/>
          <a:p>
            <a:r>
              <a:rPr lang="en-US" dirty="0"/>
              <a:t>https://</a:t>
            </a:r>
            <a:r>
              <a:rPr lang="en-US" dirty="0" err="1"/>
              <a:t>www.educationquizzes.com</a:t>
            </a:r>
            <a:r>
              <a:rPr lang="en-US" dirty="0"/>
              <a:t>/ks2/geography/climate/</a:t>
            </a:r>
          </a:p>
        </p:txBody>
      </p:sp>
      <p:pic>
        <p:nvPicPr>
          <p:cNvPr id="7" name="Picture 6">
            <a:extLst>
              <a:ext uri="{FF2B5EF4-FFF2-40B4-BE49-F238E27FC236}">
                <a16:creationId xmlns:a16="http://schemas.microsoft.com/office/drawing/2014/main" xmlns="" id="{4F2387C8-33B3-014A-BAF7-F7D8E3AEB178}"/>
              </a:ext>
            </a:extLst>
          </p:cNvPr>
          <p:cNvPicPr>
            <a:picLocks noChangeAspect="1"/>
          </p:cNvPicPr>
          <p:nvPr/>
        </p:nvPicPr>
        <p:blipFill>
          <a:blip r:embed="rId3"/>
          <a:stretch>
            <a:fillRect/>
          </a:stretch>
        </p:blipFill>
        <p:spPr>
          <a:xfrm>
            <a:off x="0" y="2215153"/>
            <a:ext cx="9144000" cy="2427694"/>
          </a:xfrm>
          <a:prstGeom prst="rect">
            <a:avLst/>
          </a:prstGeom>
        </p:spPr>
      </p:pic>
    </p:spTree>
    <p:extLst>
      <p:ext uri="{BB962C8B-B14F-4D97-AF65-F5344CB8AC3E}">
        <p14:creationId xmlns:p14="http://schemas.microsoft.com/office/powerpoint/2010/main" val="16283336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xmlns="" id="{05501D2F-F993-E143-A856-DB4CB363305B}"/>
              </a:ext>
            </a:extLst>
          </p:cNvPr>
          <p:cNvSpPr/>
          <p:nvPr/>
        </p:nvSpPr>
        <p:spPr bwMode="auto">
          <a:xfrm>
            <a:off x="1049311" y="329784"/>
            <a:ext cx="6775553" cy="1130306"/>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solidFill>
                  <a:schemeClr val="tx1"/>
                </a:solidFill>
                <a:latin typeface="Tahoma" panose="020B0604030504040204" pitchFamily="34" charset="0"/>
                <a:ea typeface="Tahoma" panose="020B0604030504040204" pitchFamily="34" charset="0"/>
                <a:cs typeface="Tahoma" panose="020B0604030504040204" pitchFamily="34" charset="0"/>
              </a:rPr>
              <a:t> </a:t>
            </a:r>
          </a:p>
        </p:txBody>
      </p:sp>
      <p:sp>
        <p:nvSpPr>
          <p:cNvPr id="2" name="Title 1">
            <a:extLst>
              <a:ext uri="{FF2B5EF4-FFF2-40B4-BE49-F238E27FC236}">
                <a16:creationId xmlns:a16="http://schemas.microsoft.com/office/drawing/2014/main" xmlns="" id="{5780976B-1C92-F549-BDDC-2669FBAB420F}"/>
              </a:ext>
            </a:extLst>
          </p:cNvPr>
          <p:cNvSpPr>
            <a:spLocks noGrp="1"/>
          </p:cNvSpPr>
          <p:nvPr>
            <p:ph type="ctrTitle"/>
          </p:nvPr>
        </p:nvSpPr>
        <p:spPr>
          <a:xfrm>
            <a:off x="1124260" y="401580"/>
            <a:ext cx="6640643" cy="865888"/>
          </a:xfrm>
          <a:solidFill>
            <a:srgbClr val="90CCFD"/>
          </a:solidFill>
        </p:spPr>
        <p:txBody>
          <a:bodyPr>
            <a:noAutofit/>
          </a:bodyPr>
          <a:lstStyle/>
          <a:p>
            <a:r>
              <a:rPr lang="en-US" sz="4400" dirty="0">
                <a:latin typeface="Tahoma" panose="020B0604030504040204" pitchFamily="34" charset="0"/>
                <a:ea typeface="Tahoma" panose="020B0604030504040204" pitchFamily="34" charset="0"/>
                <a:cs typeface="Tahoma" panose="020B0604030504040204" pitchFamily="34" charset="0"/>
              </a:rPr>
              <a:t>Quiz Time</a:t>
            </a:r>
          </a:p>
        </p:txBody>
      </p:sp>
      <p:sp>
        <p:nvSpPr>
          <p:cNvPr id="3" name="Rectangle 2">
            <a:extLst>
              <a:ext uri="{FF2B5EF4-FFF2-40B4-BE49-F238E27FC236}">
                <a16:creationId xmlns:a16="http://schemas.microsoft.com/office/drawing/2014/main" xmlns="" id="{B056C1EB-3B4A-214E-AF82-A7D752BB16A6}"/>
              </a:ext>
            </a:extLst>
          </p:cNvPr>
          <p:cNvSpPr/>
          <p:nvPr/>
        </p:nvSpPr>
        <p:spPr>
          <a:xfrm>
            <a:off x="1792054" y="6087088"/>
            <a:ext cx="6032810" cy="369332"/>
          </a:xfrm>
          <a:prstGeom prst="rect">
            <a:avLst/>
          </a:prstGeom>
        </p:spPr>
        <p:txBody>
          <a:bodyPr wrap="square">
            <a:spAutoFit/>
          </a:bodyPr>
          <a:lstStyle/>
          <a:p>
            <a:r>
              <a:rPr lang="en-US" dirty="0"/>
              <a:t>https://</a:t>
            </a:r>
            <a:r>
              <a:rPr lang="en-US" dirty="0" err="1"/>
              <a:t>www.educationquizzes.com</a:t>
            </a:r>
            <a:r>
              <a:rPr lang="en-US" dirty="0"/>
              <a:t>/ks2/geography/climate/</a:t>
            </a:r>
          </a:p>
        </p:txBody>
      </p:sp>
      <p:pic>
        <p:nvPicPr>
          <p:cNvPr id="6" name="Picture 5" descr="Application&#10;&#10;Description automatically generated">
            <a:extLst>
              <a:ext uri="{FF2B5EF4-FFF2-40B4-BE49-F238E27FC236}">
                <a16:creationId xmlns:a16="http://schemas.microsoft.com/office/drawing/2014/main" xmlns="" id="{67C03396-0C6E-FC47-9A5E-858B5E5F6D5A}"/>
              </a:ext>
            </a:extLst>
          </p:cNvPr>
          <p:cNvPicPr>
            <a:picLocks noChangeAspect="1"/>
          </p:cNvPicPr>
          <p:nvPr/>
        </p:nvPicPr>
        <p:blipFill>
          <a:blip r:embed="rId3"/>
          <a:stretch>
            <a:fillRect/>
          </a:stretch>
        </p:blipFill>
        <p:spPr>
          <a:xfrm>
            <a:off x="0" y="2242266"/>
            <a:ext cx="9144000" cy="2373468"/>
          </a:xfrm>
          <a:prstGeom prst="rect">
            <a:avLst/>
          </a:prstGeom>
        </p:spPr>
      </p:pic>
    </p:spTree>
    <p:extLst>
      <p:ext uri="{BB962C8B-B14F-4D97-AF65-F5344CB8AC3E}">
        <p14:creationId xmlns:p14="http://schemas.microsoft.com/office/powerpoint/2010/main" val="850470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xmlns="" id="{05501D2F-F993-E143-A856-DB4CB363305B}"/>
              </a:ext>
            </a:extLst>
          </p:cNvPr>
          <p:cNvSpPr/>
          <p:nvPr/>
        </p:nvSpPr>
        <p:spPr bwMode="auto">
          <a:xfrm>
            <a:off x="1049311" y="329784"/>
            <a:ext cx="6775553" cy="1130306"/>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solidFill>
                  <a:schemeClr val="tx1"/>
                </a:solidFill>
                <a:latin typeface="Tahoma" panose="020B0604030504040204" pitchFamily="34" charset="0"/>
                <a:ea typeface="Tahoma" panose="020B0604030504040204" pitchFamily="34" charset="0"/>
                <a:cs typeface="Tahoma" panose="020B0604030504040204" pitchFamily="34" charset="0"/>
              </a:rPr>
              <a:t> </a:t>
            </a:r>
          </a:p>
        </p:txBody>
      </p:sp>
      <p:sp>
        <p:nvSpPr>
          <p:cNvPr id="2" name="Title 1">
            <a:extLst>
              <a:ext uri="{FF2B5EF4-FFF2-40B4-BE49-F238E27FC236}">
                <a16:creationId xmlns:a16="http://schemas.microsoft.com/office/drawing/2014/main" xmlns="" id="{5780976B-1C92-F549-BDDC-2669FBAB420F}"/>
              </a:ext>
            </a:extLst>
          </p:cNvPr>
          <p:cNvSpPr>
            <a:spLocks noGrp="1"/>
          </p:cNvSpPr>
          <p:nvPr>
            <p:ph type="ctrTitle"/>
          </p:nvPr>
        </p:nvSpPr>
        <p:spPr>
          <a:xfrm>
            <a:off x="1124260" y="401580"/>
            <a:ext cx="6640643" cy="865888"/>
          </a:xfrm>
          <a:solidFill>
            <a:srgbClr val="90CCFD"/>
          </a:solidFill>
        </p:spPr>
        <p:txBody>
          <a:bodyPr>
            <a:noAutofit/>
          </a:bodyPr>
          <a:lstStyle/>
          <a:p>
            <a:r>
              <a:rPr lang="en-US" sz="4400" dirty="0">
                <a:latin typeface="Tahoma" panose="020B0604030504040204" pitchFamily="34" charset="0"/>
                <a:ea typeface="Tahoma" panose="020B0604030504040204" pitchFamily="34" charset="0"/>
                <a:cs typeface="Tahoma" panose="020B0604030504040204" pitchFamily="34" charset="0"/>
              </a:rPr>
              <a:t>Quiz Time</a:t>
            </a:r>
          </a:p>
        </p:txBody>
      </p:sp>
      <p:sp>
        <p:nvSpPr>
          <p:cNvPr id="3" name="Rectangle 2">
            <a:extLst>
              <a:ext uri="{FF2B5EF4-FFF2-40B4-BE49-F238E27FC236}">
                <a16:creationId xmlns:a16="http://schemas.microsoft.com/office/drawing/2014/main" xmlns="" id="{B056C1EB-3B4A-214E-AF82-A7D752BB16A6}"/>
              </a:ext>
            </a:extLst>
          </p:cNvPr>
          <p:cNvSpPr/>
          <p:nvPr/>
        </p:nvSpPr>
        <p:spPr>
          <a:xfrm>
            <a:off x="1792054" y="6087088"/>
            <a:ext cx="6032810" cy="369332"/>
          </a:xfrm>
          <a:prstGeom prst="rect">
            <a:avLst/>
          </a:prstGeom>
        </p:spPr>
        <p:txBody>
          <a:bodyPr wrap="square">
            <a:spAutoFit/>
          </a:bodyPr>
          <a:lstStyle/>
          <a:p>
            <a:r>
              <a:rPr lang="en-US" dirty="0"/>
              <a:t>https://</a:t>
            </a:r>
            <a:r>
              <a:rPr lang="en-US" dirty="0" err="1"/>
              <a:t>www.educationquizzes.com</a:t>
            </a:r>
            <a:r>
              <a:rPr lang="en-US" dirty="0"/>
              <a:t>/ks2/geography/climate/</a:t>
            </a:r>
          </a:p>
        </p:txBody>
      </p:sp>
      <p:pic>
        <p:nvPicPr>
          <p:cNvPr id="7" name="Picture 6" descr="Graphical user interface, application&#10;&#10;Description automatically generated">
            <a:extLst>
              <a:ext uri="{FF2B5EF4-FFF2-40B4-BE49-F238E27FC236}">
                <a16:creationId xmlns:a16="http://schemas.microsoft.com/office/drawing/2014/main" xmlns="" id="{55A4FBF0-A868-5645-81CF-48D56EC5B091}"/>
              </a:ext>
            </a:extLst>
          </p:cNvPr>
          <p:cNvPicPr>
            <a:picLocks noChangeAspect="1"/>
          </p:cNvPicPr>
          <p:nvPr/>
        </p:nvPicPr>
        <p:blipFill>
          <a:blip r:embed="rId3"/>
          <a:stretch>
            <a:fillRect/>
          </a:stretch>
        </p:blipFill>
        <p:spPr>
          <a:xfrm>
            <a:off x="0" y="2263495"/>
            <a:ext cx="9144000" cy="2331009"/>
          </a:xfrm>
          <a:prstGeom prst="rect">
            <a:avLst/>
          </a:prstGeom>
        </p:spPr>
      </p:pic>
    </p:spTree>
    <p:extLst>
      <p:ext uri="{BB962C8B-B14F-4D97-AF65-F5344CB8AC3E}">
        <p14:creationId xmlns:p14="http://schemas.microsoft.com/office/powerpoint/2010/main" val="17483051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xmlns="" id="{05501D2F-F993-E143-A856-DB4CB363305B}"/>
              </a:ext>
            </a:extLst>
          </p:cNvPr>
          <p:cNvSpPr/>
          <p:nvPr/>
        </p:nvSpPr>
        <p:spPr bwMode="auto">
          <a:xfrm>
            <a:off x="1049311" y="329784"/>
            <a:ext cx="6775553" cy="1130306"/>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solidFill>
                  <a:schemeClr val="tx1"/>
                </a:solidFill>
                <a:latin typeface="Tahoma" panose="020B0604030504040204" pitchFamily="34" charset="0"/>
                <a:ea typeface="Tahoma" panose="020B0604030504040204" pitchFamily="34" charset="0"/>
                <a:cs typeface="Tahoma" panose="020B0604030504040204" pitchFamily="34" charset="0"/>
              </a:rPr>
              <a:t> </a:t>
            </a:r>
          </a:p>
        </p:txBody>
      </p:sp>
      <p:sp>
        <p:nvSpPr>
          <p:cNvPr id="2" name="Title 1">
            <a:extLst>
              <a:ext uri="{FF2B5EF4-FFF2-40B4-BE49-F238E27FC236}">
                <a16:creationId xmlns:a16="http://schemas.microsoft.com/office/drawing/2014/main" xmlns="" id="{5780976B-1C92-F549-BDDC-2669FBAB420F}"/>
              </a:ext>
            </a:extLst>
          </p:cNvPr>
          <p:cNvSpPr>
            <a:spLocks noGrp="1"/>
          </p:cNvSpPr>
          <p:nvPr>
            <p:ph type="ctrTitle"/>
          </p:nvPr>
        </p:nvSpPr>
        <p:spPr>
          <a:xfrm>
            <a:off x="1124260" y="401580"/>
            <a:ext cx="6640643" cy="865888"/>
          </a:xfrm>
          <a:solidFill>
            <a:srgbClr val="90CCFD"/>
          </a:solidFill>
        </p:spPr>
        <p:txBody>
          <a:bodyPr>
            <a:noAutofit/>
          </a:bodyPr>
          <a:lstStyle/>
          <a:p>
            <a:r>
              <a:rPr lang="en-US" sz="4400" dirty="0">
                <a:latin typeface="Tahoma" panose="020B0604030504040204" pitchFamily="34" charset="0"/>
                <a:ea typeface="Tahoma" panose="020B0604030504040204" pitchFamily="34" charset="0"/>
                <a:cs typeface="Tahoma" panose="020B0604030504040204" pitchFamily="34" charset="0"/>
              </a:rPr>
              <a:t>Quiz Time</a:t>
            </a:r>
          </a:p>
        </p:txBody>
      </p:sp>
      <p:sp>
        <p:nvSpPr>
          <p:cNvPr id="3" name="Rectangle 2">
            <a:extLst>
              <a:ext uri="{FF2B5EF4-FFF2-40B4-BE49-F238E27FC236}">
                <a16:creationId xmlns:a16="http://schemas.microsoft.com/office/drawing/2014/main" xmlns="" id="{B056C1EB-3B4A-214E-AF82-A7D752BB16A6}"/>
              </a:ext>
            </a:extLst>
          </p:cNvPr>
          <p:cNvSpPr/>
          <p:nvPr/>
        </p:nvSpPr>
        <p:spPr>
          <a:xfrm>
            <a:off x="1792054" y="6087088"/>
            <a:ext cx="6032810" cy="369332"/>
          </a:xfrm>
          <a:prstGeom prst="rect">
            <a:avLst/>
          </a:prstGeom>
        </p:spPr>
        <p:txBody>
          <a:bodyPr wrap="square">
            <a:spAutoFit/>
          </a:bodyPr>
          <a:lstStyle/>
          <a:p>
            <a:r>
              <a:rPr lang="en-US" dirty="0"/>
              <a:t>https://</a:t>
            </a:r>
            <a:r>
              <a:rPr lang="en-US" dirty="0" err="1"/>
              <a:t>www.educationquizzes.com</a:t>
            </a:r>
            <a:r>
              <a:rPr lang="en-US" dirty="0"/>
              <a:t>/ks2/geography/climate/</a:t>
            </a:r>
          </a:p>
        </p:txBody>
      </p:sp>
      <p:pic>
        <p:nvPicPr>
          <p:cNvPr id="6" name="Picture 5">
            <a:extLst>
              <a:ext uri="{FF2B5EF4-FFF2-40B4-BE49-F238E27FC236}">
                <a16:creationId xmlns:a16="http://schemas.microsoft.com/office/drawing/2014/main" xmlns="" id="{32281D34-9095-D846-B26B-9D21E4C3DCFF}"/>
              </a:ext>
            </a:extLst>
          </p:cNvPr>
          <p:cNvPicPr>
            <a:picLocks noChangeAspect="1"/>
          </p:cNvPicPr>
          <p:nvPr/>
        </p:nvPicPr>
        <p:blipFill>
          <a:blip r:embed="rId3"/>
          <a:stretch>
            <a:fillRect/>
          </a:stretch>
        </p:blipFill>
        <p:spPr>
          <a:xfrm>
            <a:off x="0" y="2274216"/>
            <a:ext cx="9144000" cy="2309567"/>
          </a:xfrm>
          <a:prstGeom prst="rect">
            <a:avLst/>
          </a:prstGeom>
        </p:spPr>
      </p:pic>
    </p:spTree>
    <p:extLst>
      <p:ext uri="{BB962C8B-B14F-4D97-AF65-F5344CB8AC3E}">
        <p14:creationId xmlns:p14="http://schemas.microsoft.com/office/powerpoint/2010/main" val="24533213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xmlns="" id="{05501D2F-F993-E143-A856-DB4CB363305B}"/>
              </a:ext>
            </a:extLst>
          </p:cNvPr>
          <p:cNvSpPr/>
          <p:nvPr/>
        </p:nvSpPr>
        <p:spPr bwMode="auto">
          <a:xfrm>
            <a:off x="1049311" y="329784"/>
            <a:ext cx="6775553" cy="1130306"/>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solidFill>
                  <a:schemeClr val="tx1"/>
                </a:solidFill>
                <a:latin typeface="Tahoma" panose="020B0604030504040204" pitchFamily="34" charset="0"/>
                <a:ea typeface="Tahoma" panose="020B0604030504040204" pitchFamily="34" charset="0"/>
                <a:cs typeface="Tahoma" panose="020B0604030504040204" pitchFamily="34" charset="0"/>
              </a:rPr>
              <a:t> </a:t>
            </a:r>
          </a:p>
        </p:txBody>
      </p:sp>
      <p:sp>
        <p:nvSpPr>
          <p:cNvPr id="2" name="Title 1">
            <a:extLst>
              <a:ext uri="{FF2B5EF4-FFF2-40B4-BE49-F238E27FC236}">
                <a16:creationId xmlns:a16="http://schemas.microsoft.com/office/drawing/2014/main" xmlns="" id="{5780976B-1C92-F549-BDDC-2669FBAB420F}"/>
              </a:ext>
            </a:extLst>
          </p:cNvPr>
          <p:cNvSpPr>
            <a:spLocks noGrp="1"/>
          </p:cNvSpPr>
          <p:nvPr>
            <p:ph type="ctrTitle"/>
          </p:nvPr>
        </p:nvSpPr>
        <p:spPr>
          <a:xfrm>
            <a:off x="1124260" y="401580"/>
            <a:ext cx="6640643" cy="865888"/>
          </a:xfrm>
          <a:solidFill>
            <a:srgbClr val="90CCFD"/>
          </a:solidFill>
        </p:spPr>
        <p:txBody>
          <a:bodyPr>
            <a:noAutofit/>
          </a:bodyPr>
          <a:lstStyle/>
          <a:p>
            <a:r>
              <a:rPr lang="en-US" sz="4400" dirty="0">
                <a:latin typeface="Tahoma" panose="020B0604030504040204" pitchFamily="34" charset="0"/>
                <a:ea typeface="Tahoma" panose="020B0604030504040204" pitchFamily="34" charset="0"/>
                <a:cs typeface="Tahoma" panose="020B0604030504040204" pitchFamily="34" charset="0"/>
              </a:rPr>
              <a:t>Quiz Time</a:t>
            </a:r>
          </a:p>
        </p:txBody>
      </p:sp>
      <p:sp>
        <p:nvSpPr>
          <p:cNvPr id="3" name="Rectangle 2">
            <a:extLst>
              <a:ext uri="{FF2B5EF4-FFF2-40B4-BE49-F238E27FC236}">
                <a16:creationId xmlns:a16="http://schemas.microsoft.com/office/drawing/2014/main" xmlns="" id="{B056C1EB-3B4A-214E-AF82-A7D752BB16A6}"/>
              </a:ext>
            </a:extLst>
          </p:cNvPr>
          <p:cNvSpPr/>
          <p:nvPr/>
        </p:nvSpPr>
        <p:spPr>
          <a:xfrm>
            <a:off x="1792054" y="6087088"/>
            <a:ext cx="6032810" cy="369332"/>
          </a:xfrm>
          <a:prstGeom prst="rect">
            <a:avLst/>
          </a:prstGeom>
        </p:spPr>
        <p:txBody>
          <a:bodyPr wrap="square">
            <a:spAutoFit/>
          </a:bodyPr>
          <a:lstStyle/>
          <a:p>
            <a:r>
              <a:rPr lang="en-US" dirty="0"/>
              <a:t>https://</a:t>
            </a:r>
            <a:r>
              <a:rPr lang="en-US" dirty="0" err="1"/>
              <a:t>www.educationquizzes.com</a:t>
            </a:r>
            <a:r>
              <a:rPr lang="en-US" dirty="0"/>
              <a:t>/ks2/geography/climate/</a:t>
            </a:r>
          </a:p>
        </p:txBody>
      </p:sp>
      <p:pic>
        <p:nvPicPr>
          <p:cNvPr id="9" name="Picture 8">
            <a:extLst>
              <a:ext uri="{FF2B5EF4-FFF2-40B4-BE49-F238E27FC236}">
                <a16:creationId xmlns:a16="http://schemas.microsoft.com/office/drawing/2014/main" xmlns="" id="{D0B6F4B5-FD67-F143-BE23-BCF676506ECC}"/>
              </a:ext>
            </a:extLst>
          </p:cNvPr>
          <p:cNvPicPr>
            <a:picLocks noChangeAspect="1"/>
          </p:cNvPicPr>
          <p:nvPr/>
        </p:nvPicPr>
        <p:blipFill>
          <a:blip r:embed="rId3"/>
          <a:stretch>
            <a:fillRect/>
          </a:stretch>
        </p:blipFill>
        <p:spPr>
          <a:xfrm>
            <a:off x="0" y="2273025"/>
            <a:ext cx="9144000" cy="2311950"/>
          </a:xfrm>
          <a:prstGeom prst="rect">
            <a:avLst/>
          </a:prstGeom>
        </p:spPr>
      </p:pic>
    </p:spTree>
    <p:extLst>
      <p:ext uri="{BB962C8B-B14F-4D97-AF65-F5344CB8AC3E}">
        <p14:creationId xmlns:p14="http://schemas.microsoft.com/office/powerpoint/2010/main" val="3551190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xmlns="" id="{05501D2F-F993-E143-A856-DB4CB363305B}"/>
              </a:ext>
            </a:extLst>
          </p:cNvPr>
          <p:cNvSpPr/>
          <p:nvPr/>
        </p:nvSpPr>
        <p:spPr bwMode="auto">
          <a:xfrm>
            <a:off x="1049311" y="329784"/>
            <a:ext cx="6775553" cy="1130306"/>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solidFill>
                  <a:schemeClr val="tx1"/>
                </a:solidFill>
                <a:latin typeface="Tahoma" panose="020B0604030504040204" pitchFamily="34" charset="0"/>
                <a:ea typeface="Tahoma" panose="020B0604030504040204" pitchFamily="34" charset="0"/>
                <a:cs typeface="Tahoma" panose="020B0604030504040204" pitchFamily="34" charset="0"/>
              </a:rPr>
              <a:t> </a:t>
            </a:r>
          </a:p>
        </p:txBody>
      </p:sp>
      <p:sp>
        <p:nvSpPr>
          <p:cNvPr id="2" name="Title 1">
            <a:extLst>
              <a:ext uri="{FF2B5EF4-FFF2-40B4-BE49-F238E27FC236}">
                <a16:creationId xmlns:a16="http://schemas.microsoft.com/office/drawing/2014/main" xmlns="" id="{5780976B-1C92-F549-BDDC-2669FBAB420F}"/>
              </a:ext>
            </a:extLst>
          </p:cNvPr>
          <p:cNvSpPr>
            <a:spLocks noGrp="1"/>
          </p:cNvSpPr>
          <p:nvPr>
            <p:ph type="ctrTitle"/>
          </p:nvPr>
        </p:nvSpPr>
        <p:spPr>
          <a:xfrm>
            <a:off x="1124260" y="401580"/>
            <a:ext cx="6640643" cy="865888"/>
          </a:xfrm>
          <a:solidFill>
            <a:srgbClr val="90CCFD"/>
          </a:solidFill>
        </p:spPr>
        <p:txBody>
          <a:bodyPr>
            <a:noAutofit/>
          </a:bodyPr>
          <a:lstStyle/>
          <a:p>
            <a:r>
              <a:rPr lang="en-US" sz="4400" dirty="0">
                <a:latin typeface="Tahoma" panose="020B0604030504040204" pitchFamily="34" charset="0"/>
                <a:ea typeface="Tahoma" panose="020B0604030504040204" pitchFamily="34" charset="0"/>
                <a:cs typeface="Tahoma" panose="020B0604030504040204" pitchFamily="34" charset="0"/>
              </a:rPr>
              <a:t>Quiz Time</a:t>
            </a:r>
          </a:p>
        </p:txBody>
      </p:sp>
      <p:sp>
        <p:nvSpPr>
          <p:cNvPr id="3" name="Rectangle 2">
            <a:extLst>
              <a:ext uri="{FF2B5EF4-FFF2-40B4-BE49-F238E27FC236}">
                <a16:creationId xmlns:a16="http://schemas.microsoft.com/office/drawing/2014/main" xmlns="" id="{B056C1EB-3B4A-214E-AF82-A7D752BB16A6}"/>
              </a:ext>
            </a:extLst>
          </p:cNvPr>
          <p:cNvSpPr/>
          <p:nvPr/>
        </p:nvSpPr>
        <p:spPr>
          <a:xfrm>
            <a:off x="1792054" y="6087088"/>
            <a:ext cx="6032810" cy="369332"/>
          </a:xfrm>
          <a:prstGeom prst="rect">
            <a:avLst/>
          </a:prstGeom>
        </p:spPr>
        <p:txBody>
          <a:bodyPr wrap="square">
            <a:spAutoFit/>
          </a:bodyPr>
          <a:lstStyle/>
          <a:p>
            <a:r>
              <a:rPr lang="en-US" dirty="0"/>
              <a:t>https://</a:t>
            </a:r>
            <a:r>
              <a:rPr lang="en-US" dirty="0" err="1"/>
              <a:t>www.educationquizzes.com</a:t>
            </a:r>
            <a:r>
              <a:rPr lang="en-US" dirty="0"/>
              <a:t>/ks2/geography/climate/</a:t>
            </a:r>
          </a:p>
        </p:txBody>
      </p:sp>
      <p:pic>
        <p:nvPicPr>
          <p:cNvPr id="6" name="Picture 5">
            <a:extLst>
              <a:ext uri="{FF2B5EF4-FFF2-40B4-BE49-F238E27FC236}">
                <a16:creationId xmlns:a16="http://schemas.microsoft.com/office/drawing/2014/main" xmlns="" id="{22B6C97A-FEC0-454F-B845-7882956B147B}"/>
              </a:ext>
            </a:extLst>
          </p:cNvPr>
          <p:cNvPicPr>
            <a:picLocks noChangeAspect="1"/>
          </p:cNvPicPr>
          <p:nvPr/>
        </p:nvPicPr>
        <p:blipFill>
          <a:blip r:embed="rId3"/>
          <a:stretch>
            <a:fillRect/>
          </a:stretch>
        </p:blipFill>
        <p:spPr>
          <a:xfrm>
            <a:off x="0" y="2269366"/>
            <a:ext cx="9144000" cy="2319268"/>
          </a:xfrm>
          <a:prstGeom prst="rect">
            <a:avLst/>
          </a:prstGeom>
        </p:spPr>
      </p:pic>
    </p:spTree>
    <p:extLst>
      <p:ext uri="{BB962C8B-B14F-4D97-AF65-F5344CB8AC3E}">
        <p14:creationId xmlns:p14="http://schemas.microsoft.com/office/powerpoint/2010/main" val="23044047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xmlns="" id="{05501D2F-F993-E143-A856-DB4CB363305B}"/>
              </a:ext>
            </a:extLst>
          </p:cNvPr>
          <p:cNvSpPr/>
          <p:nvPr/>
        </p:nvSpPr>
        <p:spPr bwMode="auto">
          <a:xfrm>
            <a:off x="1049311" y="329784"/>
            <a:ext cx="6775553" cy="1130306"/>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solidFill>
                  <a:schemeClr val="tx1"/>
                </a:solidFill>
                <a:latin typeface="Tahoma" panose="020B0604030504040204" pitchFamily="34" charset="0"/>
                <a:ea typeface="Tahoma" panose="020B0604030504040204" pitchFamily="34" charset="0"/>
                <a:cs typeface="Tahoma" panose="020B0604030504040204" pitchFamily="34" charset="0"/>
              </a:rPr>
              <a:t> </a:t>
            </a:r>
          </a:p>
        </p:txBody>
      </p:sp>
      <p:sp>
        <p:nvSpPr>
          <p:cNvPr id="2" name="Title 1">
            <a:extLst>
              <a:ext uri="{FF2B5EF4-FFF2-40B4-BE49-F238E27FC236}">
                <a16:creationId xmlns:a16="http://schemas.microsoft.com/office/drawing/2014/main" xmlns="" id="{5780976B-1C92-F549-BDDC-2669FBAB420F}"/>
              </a:ext>
            </a:extLst>
          </p:cNvPr>
          <p:cNvSpPr>
            <a:spLocks noGrp="1"/>
          </p:cNvSpPr>
          <p:nvPr>
            <p:ph type="ctrTitle"/>
          </p:nvPr>
        </p:nvSpPr>
        <p:spPr>
          <a:xfrm>
            <a:off x="1124260" y="401580"/>
            <a:ext cx="6640643" cy="865888"/>
          </a:xfrm>
          <a:solidFill>
            <a:srgbClr val="90CCFD"/>
          </a:solidFill>
        </p:spPr>
        <p:txBody>
          <a:bodyPr>
            <a:noAutofit/>
          </a:bodyPr>
          <a:lstStyle/>
          <a:p>
            <a:r>
              <a:rPr lang="en-US" sz="4400" dirty="0">
                <a:latin typeface="Tahoma" panose="020B0604030504040204" pitchFamily="34" charset="0"/>
                <a:ea typeface="Tahoma" panose="020B0604030504040204" pitchFamily="34" charset="0"/>
                <a:cs typeface="Tahoma" panose="020B0604030504040204" pitchFamily="34" charset="0"/>
              </a:rPr>
              <a:t>Quiz Time</a:t>
            </a:r>
          </a:p>
        </p:txBody>
      </p:sp>
      <p:sp>
        <p:nvSpPr>
          <p:cNvPr id="3" name="Rectangle 2">
            <a:extLst>
              <a:ext uri="{FF2B5EF4-FFF2-40B4-BE49-F238E27FC236}">
                <a16:creationId xmlns:a16="http://schemas.microsoft.com/office/drawing/2014/main" xmlns="" id="{B056C1EB-3B4A-214E-AF82-A7D752BB16A6}"/>
              </a:ext>
            </a:extLst>
          </p:cNvPr>
          <p:cNvSpPr/>
          <p:nvPr/>
        </p:nvSpPr>
        <p:spPr>
          <a:xfrm>
            <a:off x="1792054" y="6087088"/>
            <a:ext cx="6032810" cy="369332"/>
          </a:xfrm>
          <a:prstGeom prst="rect">
            <a:avLst/>
          </a:prstGeom>
        </p:spPr>
        <p:txBody>
          <a:bodyPr wrap="square">
            <a:spAutoFit/>
          </a:bodyPr>
          <a:lstStyle/>
          <a:p>
            <a:r>
              <a:rPr lang="en-US" dirty="0"/>
              <a:t>https://</a:t>
            </a:r>
            <a:r>
              <a:rPr lang="en-US" dirty="0" err="1"/>
              <a:t>www.educationquizzes.com</a:t>
            </a:r>
            <a:r>
              <a:rPr lang="en-US" dirty="0"/>
              <a:t>/ks2/geography/climate/</a:t>
            </a:r>
          </a:p>
        </p:txBody>
      </p:sp>
      <p:pic>
        <p:nvPicPr>
          <p:cNvPr id="7" name="Picture 6">
            <a:extLst>
              <a:ext uri="{FF2B5EF4-FFF2-40B4-BE49-F238E27FC236}">
                <a16:creationId xmlns:a16="http://schemas.microsoft.com/office/drawing/2014/main" xmlns="" id="{EA6C18C8-9EF9-BA4A-9E22-4B8CFB1D69B8}"/>
              </a:ext>
            </a:extLst>
          </p:cNvPr>
          <p:cNvPicPr>
            <a:picLocks noChangeAspect="1"/>
          </p:cNvPicPr>
          <p:nvPr/>
        </p:nvPicPr>
        <p:blipFill>
          <a:blip r:embed="rId3"/>
          <a:stretch>
            <a:fillRect/>
          </a:stretch>
        </p:blipFill>
        <p:spPr>
          <a:xfrm>
            <a:off x="0" y="2217372"/>
            <a:ext cx="9144000" cy="2423255"/>
          </a:xfrm>
          <a:prstGeom prst="rect">
            <a:avLst/>
          </a:prstGeom>
        </p:spPr>
      </p:pic>
    </p:spTree>
    <p:extLst>
      <p:ext uri="{BB962C8B-B14F-4D97-AF65-F5344CB8AC3E}">
        <p14:creationId xmlns:p14="http://schemas.microsoft.com/office/powerpoint/2010/main" val="37642995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xmlns="" id="{05501D2F-F993-E143-A856-DB4CB363305B}"/>
              </a:ext>
            </a:extLst>
          </p:cNvPr>
          <p:cNvSpPr/>
          <p:nvPr/>
        </p:nvSpPr>
        <p:spPr bwMode="auto">
          <a:xfrm>
            <a:off x="1049311" y="329784"/>
            <a:ext cx="6775553" cy="1130306"/>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solidFill>
                  <a:schemeClr val="tx1"/>
                </a:solidFill>
                <a:latin typeface="Tahoma" panose="020B0604030504040204" pitchFamily="34" charset="0"/>
                <a:ea typeface="Tahoma" panose="020B0604030504040204" pitchFamily="34" charset="0"/>
                <a:cs typeface="Tahoma" panose="020B0604030504040204" pitchFamily="34" charset="0"/>
              </a:rPr>
              <a:t> </a:t>
            </a:r>
          </a:p>
        </p:txBody>
      </p:sp>
      <p:sp>
        <p:nvSpPr>
          <p:cNvPr id="2" name="Title 1">
            <a:extLst>
              <a:ext uri="{FF2B5EF4-FFF2-40B4-BE49-F238E27FC236}">
                <a16:creationId xmlns:a16="http://schemas.microsoft.com/office/drawing/2014/main" xmlns="" id="{5780976B-1C92-F549-BDDC-2669FBAB420F}"/>
              </a:ext>
            </a:extLst>
          </p:cNvPr>
          <p:cNvSpPr>
            <a:spLocks noGrp="1"/>
          </p:cNvSpPr>
          <p:nvPr>
            <p:ph type="ctrTitle"/>
          </p:nvPr>
        </p:nvSpPr>
        <p:spPr>
          <a:xfrm>
            <a:off x="1124260" y="401580"/>
            <a:ext cx="6640643" cy="865888"/>
          </a:xfrm>
          <a:solidFill>
            <a:srgbClr val="90CCFD"/>
          </a:solidFill>
        </p:spPr>
        <p:txBody>
          <a:bodyPr>
            <a:noAutofit/>
          </a:bodyPr>
          <a:lstStyle/>
          <a:p>
            <a:r>
              <a:rPr lang="en-US" sz="4400" dirty="0">
                <a:latin typeface="Tahoma" panose="020B0604030504040204" pitchFamily="34" charset="0"/>
                <a:ea typeface="Tahoma" panose="020B0604030504040204" pitchFamily="34" charset="0"/>
                <a:cs typeface="Tahoma" panose="020B0604030504040204" pitchFamily="34" charset="0"/>
              </a:rPr>
              <a:t>Quiz Time</a:t>
            </a:r>
          </a:p>
        </p:txBody>
      </p:sp>
      <p:sp>
        <p:nvSpPr>
          <p:cNvPr id="3" name="Rectangle 2">
            <a:extLst>
              <a:ext uri="{FF2B5EF4-FFF2-40B4-BE49-F238E27FC236}">
                <a16:creationId xmlns:a16="http://schemas.microsoft.com/office/drawing/2014/main" xmlns="" id="{B056C1EB-3B4A-214E-AF82-A7D752BB16A6}"/>
              </a:ext>
            </a:extLst>
          </p:cNvPr>
          <p:cNvSpPr/>
          <p:nvPr/>
        </p:nvSpPr>
        <p:spPr>
          <a:xfrm>
            <a:off x="1792054" y="6087088"/>
            <a:ext cx="6032810" cy="369332"/>
          </a:xfrm>
          <a:prstGeom prst="rect">
            <a:avLst/>
          </a:prstGeom>
        </p:spPr>
        <p:txBody>
          <a:bodyPr wrap="square">
            <a:spAutoFit/>
          </a:bodyPr>
          <a:lstStyle/>
          <a:p>
            <a:r>
              <a:rPr lang="en-US" dirty="0"/>
              <a:t>https://</a:t>
            </a:r>
            <a:r>
              <a:rPr lang="en-US" dirty="0" err="1"/>
              <a:t>www.educationquizzes.com</a:t>
            </a:r>
            <a:r>
              <a:rPr lang="en-US" dirty="0"/>
              <a:t>/ks2/geography/climate/</a:t>
            </a:r>
          </a:p>
        </p:txBody>
      </p:sp>
      <p:pic>
        <p:nvPicPr>
          <p:cNvPr id="6" name="Picture 5" descr="Graphical user interface, application&#10;&#10;Description automatically generated">
            <a:extLst>
              <a:ext uri="{FF2B5EF4-FFF2-40B4-BE49-F238E27FC236}">
                <a16:creationId xmlns:a16="http://schemas.microsoft.com/office/drawing/2014/main" xmlns="" id="{893F9E9A-BA31-5C4B-8B7C-4B5AC8CA34D8}"/>
              </a:ext>
            </a:extLst>
          </p:cNvPr>
          <p:cNvPicPr>
            <a:picLocks noChangeAspect="1"/>
          </p:cNvPicPr>
          <p:nvPr/>
        </p:nvPicPr>
        <p:blipFill>
          <a:blip r:embed="rId3"/>
          <a:stretch>
            <a:fillRect/>
          </a:stretch>
        </p:blipFill>
        <p:spPr>
          <a:xfrm>
            <a:off x="0" y="2269435"/>
            <a:ext cx="9144000" cy="2319130"/>
          </a:xfrm>
          <a:prstGeom prst="rect">
            <a:avLst/>
          </a:prstGeom>
        </p:spPr>
      </p:pic>
    </p:spTree>
    <p:extLst>
      <p:ext uri="{BB962C8B-B14F-4D97-AF65-F5344CB8AC3E}">
        <p14:creationId xmlns:p14="http://schemas.microsoft.com/office/powerpoint/2010/main" val="28775510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xmlns="" id="{05501D2F-F993-E143-A856-DB4CB363305B}"/>
              </a:ext>
            </a:extLst>
          </p:cNvPr>
          <p:cNvSpPr/>
          <p:nvPr/>
        </p:nvSpPr>
        <p:spPr bwMode="auto">
          <a:xfrm>
            <a:off x="1049311" y="329784"/>
            <a:ext cx="6775553" cy="1130306"/>
          </a:xfrm>
          <a:prstGeom prst="roundRect">
            <a:avLst>
              <a:gd name="adj" fmla="val 6409"/>
            </a:avLst>
          </a:prstGeom>
          <a:solidFill>
            <a:srgbClr val="90CCFD"/>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13" dirty="0">
                <a:solidFill>
                  <a:schemeClr val="tx1"/>
                </a:solidFill>
                <a:latin typeface="Tahoma" panose="020B0604030504040204" pitchFamily="34" charset="0"/>
                <a:ea typeface="Tahoma" panose="020B0604030504040204" pitchFamily="34" charset="0"/>
                <a:cs typeface="Tahoma" panose="020B0604030504040204" pitchFamily="34" charset="0"/>
              </a:rPr>
              <a:t> </a:t>
            </a:r>
          </a:p>
        </p:txBody>
      </p:sp>
      <p:sp>
        <p:nvSpPr>
          <p:cNvPr id="2" name="Title 1">
            <a:extLst>
              <a:ext uri="{FF2B5EF4-FFF2-40B4-BE49-F238E27FC236}">
                <a16:creationId xmlns:a16="http://schemas.microsoft.com/office/drawing/2014/main" xmlns="" id="{5780976B-1C92-F549-BDDC-2669FBAB420F}"/>
              </a:ext>
            </a:extLst>
          </p:cNvPr>
          <p:cNvSpPr>
            <a:spLocks noGrp="1"/>
          </p:cNvSpPr>
          <p:nvPr>
            <p:ph type="ctrTitle"/>
          </p:nvPr>
        </p:nvSpPr>
        <p:spPr>
          <a:xfrm>
            <a:off x="1124260" y="401580"/>
            <a:ext cx="6640643" cy="865888"/>
          </a:xfrm>
          <a:solidFill>
            <a:srgbClr val="90CCFD"/>
          </a:solidFill>
        </p:spPr>
        <p:txBody>
          <a:bodyPr>
            <a:noAutofit/>
          </a:bodyPr>
          <a:lstStyle/>
          <a:p>
            <a:r>
              <a:rPr lang="en-US" sz="4400" dirty="0">
                <a:latin typeface="Tahoma" panose="020B0604030504040204" pitchFamily="34" charset="0"/>
                <a:ea typeface="Tahoma" panose="020B0604030504040204" pitchFamily="34" charset="0"/>
                <a:cs typeface="Tahoma" panose="020B0604030504040204" pitchFamily="34" charset="0"/>
              </a:rPr>
              <a:t>Quiz Time</a:t>
            </a:r>
          </a:p>
        </p:txBody>
      </p:sp>
      <p:sp>
        <p:nvSpPr>
          <p:cNvPr id="3" name="Rectangle 2">
            <a:extLst>
              <a:ext uri="{FF2B5EF4-FFF2-40B4-BE49-F238E27FC236}">
                <a16:creationId xmlns:a16="http://schemas.microsoft.com/office/drawing/2014/main" xmlns="" id="{B056C1EB-3B4A-214E-AF82-A7D752BB16A6}"/>
              </a:ext>
            </a:extLst>
          </p:cNvPr>
          <p:cNvSpPr/>
          <p:nvPr/>
        </p:nvSpPr>
        <p:spPr>
          <a:xfrm>
            <a:off x="1792054" y="6087088"/>
            <a:ext cx="6032810" cy="369332"/>
          </a:xfrm>
          <a:prstGeom prst="rect">
            <a:avLst/>
          </a:prstGeom>
        </p:spPr>
        <p:txBody>
          <a:bodyPr wrap="square">
            <a:spAutoFit/>
          </a:bodyPr>
          <a:lstStyle/>
          <a:p>
            <a:r>
              <a:rPr lang="en-US" dirty="0"/>
              <a:t>https://</a:t>
            </a:r>
            <a:r>
              <a:rPr lang="en-US" dirty="0" err="1"/>
              <a:t>www.educationquizzes.com</a:t>
            </a:r>
            <a:r>
              <a:rPr lang="en-US" dirty="0"/>
              <a:t>/ks2/geography/climate/</a:t>
            </a:r>
          </a:p>
        </p:txBody>
      </p:sp>
      <p:pic>
        <p:nvPicPr>
          <p:cNvPr id="7" name="Picture 6" descr="Graphical user interface, application, Teams&#10;&#10;Description automatically generated">
            <a:extLst>
              <a:ext uri="{FF2B5EF4-FFF2-40B4-BE49-F238E27FC236}">
                <a16:creationId xmlns:a16="http://schemas.microsoft.com/office/drawing/2014/main" xmlns="" id="{E0E52E16-9E4A-0A44-8B35-C27AAC466C16}"/>
              </a:ext>
            </a:extLst>
          </p:cNvPr>
          <p:cNvPicPr>
            <a:picLocks noChangeAspect="1"/>
          </p:cNvPicPr>
          <p:nvPr/>
        </p:nvPicPr>
        <p:blipFill>
          <a:blip r:embed="rId3"/>
          <a:stretch>
            <a:fillRect/>
          </a:stretch>
        </p:blipFill>
        <p:spPr>
          <a:xfrm>
            <a:off x="0" y="2290684"/>
            <a:ext cx="9144000" cy="2276631"/>
          </a:xfrm>
          <a:prstGeom prst="rect">
            <a:avLst/>
          </a:prstGeom>
        </p:spPr>
      </p:pic>
    </p:spTree>
    <p:extLst>
      <p:ext uri="{BB962C8B-B14F-4D97-AF65-F5344CB8AC3E}">
        <p14:creationId xmlns:p14="http://schemas.microsoft.com/office/powerpoint/2010/main" val="223498786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1379</TotalTime>
  <Words>560</Words>
  <Application>Microsoft Office PowerPoint</Application>
  <PresentationFormat>On-screen Show (4:3)</PresentationFormat>
  <Paragraphs>143</Paragraphs>
  <Slides>19</Slides>
  <Notes>18</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Natural Disasters</vt:lpstr>
      <vt:lpstr>What do you already know?</vt:lpstr>
      <vt:lpstr>Let’s create a mind map of what we know…</vt:lpstr>
      <vt:lpstr>What places are…</vt:lpstr>
      <vt:lpstr>Weather and Climate</vt:lpstr>
      <vt:lpstr>Climate Zones</vt:lpstr>
      <vt:lpstr>Climate Zone Location</vt:lpstr>
      <vt:lpstr>Activity</vt:lpstr>
      <vt:lpstr>PowerPoint Presentation</vt:lpstr>
      <vt:lpstr>Quiz Time</vt:lpstr>
      <vt:lpstr>Quiz Time</vt:lpstr>
      <vt:lpstr>Quiz Time</vt:lpstr>
      <vt:lpstr>Quiz Time</vt:lpstr>
      <vt:lpstr>Quiz Time</vt:lpstr>
      <vt:lpstr>Quiz Time</vt:lpstr>
      <vt:lpstr>Quiz Time</vt:lpstr>
      <vt:lpstr>Quiz Time</vt:lpstr>
      <vt:lpstr>Quiz Time</vt:lpstr>
      <vt:lpstr>Quiz Time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Science Animals including Humans</dc:title>
  <dc:creator>Julie Davis</dc:creator>
  <cp:lastModifiedBy>Lucy McLean</cp:lastModifiedBy>
  <cp:revision>65</cp:revision>
  <dcterms:created xsi:type="dcterms:W3CDTF">2020-08-13T19:59:12Z</dcterms:created>
  <dcterms:modified xsi:type="dcterms:W3CDTF">2021-01-03T12:54:06Z</dcterms:modified>
</cp:coreProperties>
</file>