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312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0" d="100"/>
          <a:sy n="80" d="100"/>
        </p:scale>
        <p:origin x="-3366" y="-102"/>
      </p:cViewPr>
      <p:guideLst>
        <p:guide orient="horz" pos="3120"/>
        <p:guide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smtClean="0"/>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09/04/2020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16094147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09/04/2020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14196039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smtClean="0"/>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DA24398-1127-4BD9-BF3C-3D27B6A023B2}" type="datetimeFigureOut">
              <a:rPr lang="en-GB" smtClean="0"/>
              <a:t>09/04/2020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27591360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7DA24398-1127-4BD9-BF3C-3D27B6A023B2}" type="datetimeFigureOut">
              <a:rPr lang="en-GB" smtClean="0"/>
              <a:t>09/04/2020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2457915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7DA24398-1127-4BD9-BF3C-3D27B6A023B2}" type="datetimeFigureOut">
              <a:rPr lang="en-GB" smtClean="0"/>
              <a:t>09/04/2020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7455341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7DA24398-1127-4BD9-BF3C-3D27B6A023B2}" type="datetimeFigureOut">
              <a:rPr lang="en-GB" smtClean="0"/>
              <a:t>09/04/2020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8597709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DA24398-1127-4BD9-BF3C-3D27B6A023B2}" type="datetimeFigureOut">
              <a:rPr lang="en-GB" smtClean="0"/>
              <a:t>09/04/2020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24823532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smtClean="0"/>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7DA24398-1127-4BD9-BF3C-3D27B6A023B2}" type="datetimeFigureOut">
              <a:rPr lang="en-GB" smtClean="0"/>
              <a:t>09/04/2020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28913067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smtClean="0"/>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7DA24398-1127-4BD9-BF3C-3D27B6A023B2}" type="datetimeFigureOut">
              <a:rPr lang="en-GB" smtClean="0"/>
              <a:t>09/04/2020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19482414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09/04/2020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9519380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09/04/2020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452166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7DA24398-1127-4BD9-BF3C-3D27B6A023B2}" type="datetimeFigureOut">
              <a:rPr lang="en-GB" smtClean="0"/>
              <a:t>09/04/2020</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8B8FC87C-3029-468D-94B5-EA243873ECD1}" type="slidenum">
              <a:rPr lang="en-GB" smtClean="0"/>
              <a:t>‹#›</a:t>
            </a:fld>
            <a:endParaRPr lang="en-GB"/>
          </a:p>
        </p:txBody>
      </p:sp>
    </p:spTree>
    <p:extLst>
      <p:ext uri="{BB962C8B-B14F-4D97-AF65-F5344CB8AC3E}">
        <p14:creationId xmlns:p14="http://schemas.microsoft.com/office/powerpoint/2010/main" val="34737498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p:cNvGraphicFramePr>
            <a:graphicFrameLocks noGrp="1"/>
          </p:cNvGraphicFramePr>
          <p:nvPr>
            <p:extLst>
              <p:ext uri="{D42A27DB-BD31-4B8C-83A1-F6EECF244321}">
                <p14:modId xmlns:p14="http://schemas.microsoft.com/office/powerpoint/2010/main" val="3463161049"/>
              </p:ext>
            </p:extLst>
          </p:nvPr>
        </p:nvGraphicFramePr>
        <p:xfrm>
          <a:off x="100209" y="576743"/>
          <a:ext cx="6601216" cy="502920"/>
        </p:xfrm>
        <a:graphic>
          <a:graphicData uri="http://schemas.openxmlformats.org/drawingml/2006/table">
            <a:tbl>
              <a:tblPr firstRow="1" bandRow="1">
                <a:tableStyleId>{5940675A-B579-460E-94D1-54222C63F5DA}</a:tableStyleId>
              </a:tblPr>
              <a:tblGrid>
                <a:gridCol w="1650304">
                  <a:extLst>
                    <a:ext uri="{9D8B030D-6E8A-4147-A177-3AD203B41FA5}">
                      <a16:colId xmlns="" xmlns:a16="http://schemas.microsoft.com/office/drawing/2014/main" val="960009268"/>
                    </a:ext>
                  </a:extLst>
                </a:gridCol>
                <a:gridCol w="1650304">
                  <a:extLst>
                    <a:ext uri="{9D8B030D-6E8A-4147-A177-3AD203B41FA5}">
                      <a16:colId xmlns="" xmlns:a16="http://schemas.microsoft.com/office/drawing/2014/main" val="770037360"/>
                    </a:ext>
                  </a:extLst>
                </a:gridCol>
                <a:gridCol w="1650304">
                  <a:extLst>
                    <a:ext uri="{9D8B030D-6E8A-4147-A177-3AD203B41FA5}">
                      <a16:colId xmlns="" xmlns:a16="http://schemas.microsoft.com/office/drawing/2014/main" val="3879841513"/>
                    </a:ext>
                  </a:extLst>
                </a:gridCol>
                <a:gridCol w="1650304">
                  <a:extLst>
                    <a:ext uri="{9D8B030D-6E8A-4147-A177-3AD203B41FA5}">
                      <a16:colId xmlns="" xmlns:a16="http://schemas.microsoft.com/office/drawing/2014/main" val="51580038"/>
                    </a:ext>
                  </a:extLst>
                </a:gridCol>
              </a:tblGrid>
              <a:tr h="370840">
                <a:tc>
                  <a:txBody>
                    <a:bodyPr/>
                    <a:lstStyle/>
                    <a:p>
                      <a:pPr algn="ctr"/>
                      <a:r>
                        <a:rPr lang="en-GB" b="1" baseline="0" dirty="0" smtClean="0"/>
                        <a:t>RE Focus</a:t>
                      </a:r>
                      <a:endParaRPr lang="en-GB" b="1" dirty="0"/>
                    </a:p>
                  </a:txBody>
                  <a:tcPr/>
                </a:tc>
                <a:tc>
                  <a:txBody>
                    <a:bodyPr/>
                    <a:lstStyle/>
                    <a:p>
                      <a:pPr algn="ctr"/>
                      <a:r>
                        <a:rPr lang="en-GB" b="1" dirty="0" smtClean="0"/>
                        <a:t>Islam</a:t>
                      </a:r>
                      <a:r>
                        <a:rPr lang="en-GB" b="1" baseline="0" dirty="0" smtClean="0"/>
                        <a:t> – life after death</a:t>
                      </a:r>
                      <a:endParaRPr lang="en-GB" b="1" dirty="0"/>
                    </a:p>
                  </a:txBody>
                  <a:tcPr>
                    <a:solidFill>
                      <a:srgbClr val="FFFF00"/>
                    </a:solidFill>
                  </a:tcPr>
                </a:tc>
                <a:tc>
                  <a:txBody>
                    <a:bodyPr/>
                    <a:lstStyle/>
                    <a:p>
                      <a:pPr algn="ctr"/>
                      <a:r>
                        <a:rPr lang="en-GB" b="1" dirty="0" smtClean="0"/>
                        <a:t>Year</a:t>
                      </a:r>
                      <a:r>
                        <a:rPr lang="en-GB" b="1" baseline="0" dirty="0" smtClean="0"/>
                        <a:t> 6</a:t>
                      </a:r>
                      <a:endParaRPr lang="en-GB" b="1" dirty="0"/>
                    </a:p>
                  </a:txBody>
                  <a:tcPr/>
                </a:tc>
                <a:tc>
                  <a:txBody>
                    <a:bodyPr/>
                    <a:lstStyle/>
                    <a:p>
                      <a:pPr algn="ctr"/>
                      <a:r>
                        <a:rPr lang="en-GB" b="1" dirty="0" smtClean="0"/>
                        <a:t>Summer</a:t>
                      </a:r>
                      <a:r>
                        <a:rPr lang="en-GB" b="1" baseline="0" dirty="0" smtClean="0"/>
                        <a:t> 1 and 2</a:t>
                      </a:r>
                      <a:endParaRPr lang="en-GB" b="1" dirty="0"/>
                    </a:p>
                  </a:txBody>
                  <a:tcPr/>
                </a:tc>
                <a:extLst>
                  <a:ext uri="{0D108BD9-81ED-4DB2-BD59-A6C34878D82A}">
                    <a16:rowId xmlns="" xmlns:a16="http://schemas.microsoft.com/office/drawing/2014/main" val="3975170719"/>
                  </a:ext>
                </a:extLst>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192277548"/>
              </p:ext>
            </p:extLst>
          </p:nvPr>
        </p:nvGraphicFramePr>
        <p:xfrm>
          <a:off x="3550220" y="5510546"/>
          <a:ext cx="3210067" cy="2331720"/>
        </p:xfrm>
        <a:graphic>
          <a:graphicData uri="http://schemas.openxmlformats.org/drawingml/2006/table">
            <a:tbl>
              <a:tblPr firstRow="1" bandRow="1">
                <a:tableStyleId>{5940675A-B579-460E-94D1-54222C63F5DA}</a:tableStyleId>
              </a:tblPr>
              <a:tblGrid>
                <a:gridCol w="1042105">
                  <a:extLst>
                    <a:ext uri="{9D8B030D-6E8A-4147-A177-3AD203B41FA5}">
                      <a16:colId xmlns="" xmlns:a16="http://schemas.microsoft.com/office/drawing/2014/main" val="754516515"/>
                    </a:ext>
                  </a:extLst>
                </a:gridCol>
                <a:gridCol w="2167962">
                  <a:extLst>
                    <a:ext uri="{9D8B030D-6E8A-4147-A177-3AD203B41FA5}">
                      <a16:colId xmlns="" xmlns:a16="http://schemas.microsoft.com/office/drawing/2014/main" val="751772659"/>
                    </a:ext>
                  </a:extLst>
                </a:gridCol>
              </a:tblGrid>
              <a:tr h="268303">
                <a:tc gridSpan="2">
                  <a:txBody>
                    <a:bodyPr/>
                    <a:lstStyle/>
                    <a:p>
                      <a:pPr algn="ctr"/>
                      <a:r>
                        <a:rPr lang="en-GB" b="1" dirty="0" smtClean="0"/>
                        <a:t>What?</a:t>
                      </a:r>
                      <a:r>
                        <a:rPr lang="en-GB" b="1" baseline="0" dirty="0" smtClean="0"/>
                        <a:t> (Key vocab)</a:t>
                      </a:r>
                      <a:endParaRPr lang="en-GB" b="1" dirty="0"/>
                    </a:p>
                  </a:txBody>
                  <a:tcPr>
                    <a:solidFill>
                      <a:schemeClr val="accent6">
                        <a:lumMod val="20000"/>
                        <a:lumOff val="80000"/>
                      </a:schemeClr>
                    </a:solidFill>
                  </a:tcPr>
                </a:tc>
                <a:tc hMerge="1">
                  <a:txBody>
                    <a:bodyPr/>
                    <a:lstStyle/>
                    <a:p>
                      <a:endParaRPr lang="en-GB"/>
                    </a:p>
                  </a:txBody>
                  <a:tcPr/>
                </a:tc>
                <a:extLst>
                  <a:ext uri="{0D108BD9-81ED-4DB2-BD59-A6C34878D82A}">
                    <a16:rowId xmlns="" xmlns:a16="http://schemas.microsoft.com/office/drawing/2014/main" val="3315443936"/>
                  </a:ext>
                </a:extLst>
              </a:tr>
              <a:tr h="268303">
                <a:tc>
                  <a:txBody>
                    <a:bodyPr/>
                    <a:lstStyle/>
                    <a:p>
                      <a:pPr algn="ctr"/>
                      <a:r>
                        <a:rPr lang="en-GB" b="1" dirty="0" smtClean="0"/>
                        <a:t>Spelling</a:t>
                      </a:r>
                      <a:endParaRPr lang="en-GB" b="1" dirty="0"/>
                    </a:p>
                  </a:txBody>
                  <a:tcPr>
                    <a:solidFill>
                      <a:schemeClr val="accent6">
                        <a:lumMod val="20000"/>
                        <a:lumOff val="80000"/>
                      </a:schemeClr>
                    </a:solidFill>
                  </a:tcPr>
                </a:tc>
                <a:tc>
                  <a:txBody>
                    <a:bodyPr/>
                    <a:lstStyle/>
                    <a:p>
                      <a:pPr algn="ctr"/>
                      <a:r>
                        <a:rPr lang="en-GB" b="1" dirty="0" smtClean="0"/>
                        <a:t>Definition</a:t>
                      </a:r>
                      <a:endParaRPr lang="en-GB" b="1" dirty="0"/>
                    </a:p>
                  </a:txBody>
                  <a:tcPr>
                    <a:solidFill>
                      <a:schemeClr val="accent6">
                        <a:lumMod val="20000"/>
                        <a:lumOff val="80000"/>
                      </a:schemeClr>
                    </a:solidFill>
                  </a:tcPr>
                </a:tc>
                <a:extLst>
                  <a:ext uri="{0D108BD9-81ED-4DB2-BD59-A6C34878D82A}">
                    <a16:rowId xmlns="" xmlns:a16="http://schemas.microsoft.com/office/drawing/2014/main" val="1208927862"/>
                  </a:ext>
                </a:extLst>
              </a:tr>
              <a:tr h="268303">
                <a:tc>
                  <a:txBody>
                    <a:bodyPr/>
                    <a:lstStyle/>
                    <a:p>
                      <a:pPr algn="ctr"/>
                      <a:r>
                        <a:rPr lang="en-GB" b="1" dirty="0" smtClean="0"/>
                        <a:t>Jihad</a:t>
                      </a:r>
                      <a:endParaRPr lang="en-GB" b="1" dirty="0"/>
                    </a:p>
                  </a:txBody>
                  <a:tcPr>
                    <a:solidFill>
                      <a:schemeClr val="accent6">
                        <a:lumMod val="20000"/>
                        <a:lumOff val="80000"/>
                      </a:schemeClr>
                    </a:solidFill>
                  </a:tcPr>
                </a:tc>
                <a:tc>
                  <a:txBody>
                    <a:bodyPr/>
                    <a:lstStyle/>
                    <a:p>
                      <a:pPr algn="l"/>
                      <a:r>
                        <a:rPr lang="en-GB" sz="1200" b="0" i="0" kern="1200" dirty="0" smtClean="0">
                          <a:solidFill>
                            <a:schemeClr val="tx1"/>
                          </a:solidFill>
                          <a:effectLst/>
                          <a:latin typeface="+mn-lt"/>
                          <a:ea typeface="+mn-ea"/>
                          <a:cs typeface="+mn-cs"/>
                        </a:rPr>
                        <a:t>"holy struggle." </a:t>
                      </a:r>
                    </a:p>
                    <a:p>
                      <a:pPr algn="l"/>
                      <a:r>
                        <a:rPr lang="en-GB" sz="1200" b="0" i="0" kern="1200" dirty="0" smtClean="0">
                          <a:solidFill>
                            <a:schemeClr val="tx1"/>
                          </a:solidFill>
                          <a:effectLst/>
                          <a:latin typeface="+mn-lt"/>
                          <a:ea typeface="+mn-ea"/>
                          <a:cs typeface="+mn-cs"/>
                        </a:rPr>
                        <a:t>As described by the Koran and the teachings of the Prophet Mohammed, jihad means striving for the benefit of the community or the restraint of personal sins. It primarily refers to efforts to improve oneself or to be a better Muslim.</a:t>
                      </a:r>
                      <a:endParaRPr lang="en-GB" b="1" dirty="0"/>
                    </a:p>
                  </a:txBody>
                  <a:tcPr>
                    <a:solidFill>
                      <a:schemeClr val="accent6">
                        <a:lumMod val="20000"/>
                        <a:lumOff val="80000"/>
                      </a:schemeClr>
                    </a:solidFill>
                  </a:tcPr>
                </a:tc>
              </a:tr>
            </a:tbl>
          </a:graphicData>
        </a:graphic>
      </p:graphicFrame>
      <p:graphicFrame>
        <p:nvGraphicFramePr>
          <p:cNvPr id="10" name="Table 9"/>
          <p:cNvGraphicFramePr>
            <a:graphicFrameLocks noGrp="1"/>
          </p:cNvGraphicFramePr>
          <p:nvPr>
            <p:extLst>
              <p:ext uri="{D42A27DB-BD31-4B8C-83A1-F6EECF244321}">
                <p14:modId xmlns:p14="http://schemas.microsoft.com/office/powerpoint/2010/main" val="978388019"/>
              </p:ext>
            </p:extLst>
          </p:nvPr>
        </p:nvGraphicFramePr>
        <p:xfrm>
          <a:off x="151927" y="1143297"/>
          <a:ext cx="3224882" cy="8368838"/>
        </p:xfrm>
        <a:graphic>
          <a:graphicData uri="http://schemas.openxmlformats.org/drawingml/2006/table">
            <a:tbl>
              <a:tblPr firstRow="1" bandRow="1">
                <a:tableStyleId>{5940675A-B579-460E-94D1-54222C63F5DA}</a:tableStyleId>
              </a:tblPr>
              <a:tblGrid>
                <a:gridCol w="1018019">
                  <a:extLst>
                    <a:ext uri="{9D8B030D-6E8A-4147-A177-3AD203B41FA5}">
                      <a16:colId xmlns="" xmlns:a16="http://schemas.microsoft.com/office/drawing/2014/main" val="754516515"/>
                    </a:ext>
                  </a:extLst>
                </a:gridCol>
                <a:gridCol w="2206863">
                  <a:extLst>
                    <a:ext uri="{9D8B030D-6E8A-4147-A177-3AD203B41FA5}">
                      <a16:colId xmlns="" xmlns:a16="http://schemas.microsoft.com/office/drawing/2014/main" val="3656043737"/>
                    </a:ext>
                  </a:extLst>
                </a:gridCol>
              </a:tblGrid>
              <a:tr h="287674">
                <a:tc gridSpan="2">
                  <a:txBody>
                    <a:bodyPr/>
                    <a:lstStyle/>
                    <a:p>
                      <a:pPr algn="ctr"/>
                      <a:r>
                        <a:rPr lang="en-GB" b="1" dirty="0" smtClean="0"/>
                        <a:t>What?</a:t>
                      </a:r>
                      <a:r>
                        <a:rPr lang="en-GB" b="1" baseline="0" dirty="0" smtClean="0"/>
                        <a:t> (Key Knowledge)</a:t>
                      </a:r>
                      <a:endParaRPr lang="en-GB" b="1" dirty="0"/>
                    </a:p>
                  </a:txBody>
                  <a:tcPr>
                    <a:solidFill>
                      <a:schemeClr val="accent6">
                        <a:lumMod val="20000"/>
                        <a:lumOff val="80000"/>
                      </a:schemeClr>
                    </a:solidFill>
                  </a:tcPr>
                </a:tc>
                <a:tc hMerge="1">
                  <a:txBody>
                    <a:bodyPr/>
                    <a:lstStyle/>
                    <a:p>
                      <a:endParaRPr lang="en-GB"/>
                    </a:p>
                  </a:txBody>
                  <a:tcPr/>
                </a:tc>
                <a:extLst>
                  <a:ext uri="{0D108BD9-81ED-4DB2-BD59-A6C34878D82A}">
                    <a16:rowId xmlns="" xmlns:a16="http://schemas.microsoft.com/office/drawing/2014/main" val="3315443936"/>
                  </a:ext>
                </a:extLst>
              </a:tr>
              <a:tr h="1195845">
                <a:tc>
                  <a:txBody>
                    <a:bodyPr/>
                    <a:lstStyle/>
                    <a:p>
                      <a:r>
                        <a:rPr lang="en-GB" sz="1200" b="1" dirty="0" err="1" smtClean="0"/>
                        <a:t>Akhirah</a:t>
                      </a:r>
                      <a:endParaRPr lang="en-GB" sz="1200" dirty="0"/>
                    </a:p>
                  </a:txBody>
                  <a:tcPr/>
                </a:tc>
                <a:tc>
                  <a:txBody>
                    <a:bodyPr/>
                    <a:lstStyle/>
                    <a:p>
                      <a:pPr marL="0" marR="0" indent="0" algn="l" defTabSz="685800" rtl="0" eaLnBrk="1" fontAlgn="auto" latinLnBrk="0" hangingPunct="1">
                        <a:lnSpc>
                          <a:spcPct val="100000"/>
                        </a:lnSpc>
                        <a:spcBef>
                          <a:spcPts val="0"/>
                        </a:spcBef>
                        <a:spcAft>
                          <a:spcPts val="0"/>
                        </a:spcAft>
                        <a:buClrTx/>
                        <a:buSzTx/>
                        <a:buFontTx/>
                        <a:buNone/>
                        <a:tabLst/>
                        <a:defRPr/>
                      </a:pPr>
                      <a:r>
                        <a:rPr lang="en-GB" sz="1200" dirty="0" smtClean="0"/>
                        <a:t>Is the term used in Islam to describe the belief in everlasting life after death. Muslims regard life on Earth as a test from </a:t>
                      </a:r>
                      <a:r>
                        <a:rPr lang="en-GB" sz="1200" b="1" dirty="0" smtClean="0"/>
                        <a:t>Allah</a:t>
                      </a:r>
                      <a:r>
                        <a:rPr lang="en-GB" sz="1200" dirty="0" smtClean="0"/>
                        <a:t>, to prepare them for eternal life. </a:t>
                      </a:r>
                    </a:p>
                  </a:txBody>
                  <a:tcPr/>
                </a:tc>
                <a:extLst>
                  <a:ext uri="{0D108BD9-81ED-4DB2-BD59-A6C34878D82A}">
                    <a16:rowId xmlns="" xmlns:a16="http://schemas.microsoft.com/office/drawing/2014/main" val="1862795563"/>
                  </a:ext>
                </a:extLst>
              </a:tr>
              <a:tr h="2997332">
                <a:tc>
                  <a:txBody>
                    <a:bodyPr/>
                    <a:lstStyle/>
                    <a:p>
                      <a:pPr marL="0" marR="0" indent="0" algn="l" defTabSz="685800" rtl="0" eaLnBrk="1" fontAlgn="auto" latinLnBrk="0" hangingPunct="1">
                        <a:lnSpc>
                          <a:spcPct val="100000"/>
                        </a:lnSpc>
                        <a:spcBef>
                          <a:spcPts val="0"/>
                        </a:spcBef>
                        <a:spcAft>
                          <a:spcPts val="0"/>
                        </a:spcAft>
                        <a:buClrTx/>
                        <a:buSzTx/>
                        <a:buFontTx/>
                        <a:buNone/>
                        <a:tabLst/>
                        <a:defRPr/>
                      </a:pPr>
                      <a:r>
                        <a:rPr lang="en-GB" sz="1200" b="1" i="0" kern="1200" dirty="0" smtClean="0">
                          <a:solidFill>
                            <a:schemeClr val="tx1"/>
                          </a:solidFill>
                          <a:effectLst/>
                          <a:latin typeface="+mn-lt"/>
                          <a:ea typeface="+mn-ea"/>
                          <a:cs typeface="+mn-cs"/>
                        </a:rPr>
                        <a:t>Judgement Day</a:t>
                      </a:r>
                    </a:p>
                    <a:p>
                      <a:endParaRPr lang="en-GB" sz="1200" b="1" dirty="0"/>
                    </a:p>
                  </a:txBody>
                  <a:tcPr/>
                </a:tc>
                <a:tc>
                  <a:txBody>
                    <a:bodyPr/>
                    <a:lstStyle/>
                    <a:p>
                      <a:r>
                        <a:rPr lang="en-GB" sz="1200" kern="1200" dirty="0" smtClean="0">
                          <a:solidFill>
                            <a:schemeClr val="tx1"/>
                          </a:solidFill>
                          <a:effectLst/>
                          <a:latin typeface="+mn-lt"/>
                          <a:ea typeface="+mn-ea"/>
                          <a:cs typeface="+mn-cs"/>
                        </a:rPr>
                        <a:t>Muslims believe that on a day decided by </a:t>
                      </a:r>
                      <a:r>
                        <a:rPr lang="en-GB" sz="1200" b="1" kern="1200" dirty="0" smtClean="0">
                          <a:solidFill>
                            <a:schemeClr val="tx1"/>
                          </a:solidFill>
                          <a:effectLst/>
                          <a:latin typeface="+mn-lt"/>
                          <a:ea typeface="+mn-ea"/>
                          <a:cs typeface="+mn-cs"/>
                        </a:rPr>
                        <a:t>Allah</a:t>
                      </a:r>
                      <a:r>
                        <a:rPr lang="en-GB" sz="1200" kern="1200" dirty="0" smtClean="0">
                          <a:solidFill>
                            <a:schemeClr val="tx1"/>
                          </a:solidFill>
                          <a:effectLst/>
                          <a:latin typeface="+mn-lt"/>
                          <a:ea typeface="+mn-ea"/>
                          <a:cs typeface="+mn-cs"/>
                        </a:rPr>
                        <a:t>,</a:t>
                      </a:r>
                      <a:r>
                        <a:rPr lang="en-GB" sz="1200" kern="1200" baseline="0" dirty="0" smtClean="0">
                          <a:solidFill>
                            <a:schemeClr val="tx1"/>
                          </a:solidFill>
                          <a:effectLst/>
                          <a:latin typeface="+mn-lt"/>
                          <a:ea typeface="+mn-ea"/>
                          <a:cs typeface="+mn-cs"/>
                        </a:rPr>
                        <a:t> </a:t>
                      </a:r>
                      <a:r>
                        <a:rPr lang="en-GB" sz="1200" kern="1200" dirty="0" smtClean="0">
                          <a:solidFill>
                            <a:schemeClr val="tx1"/>
                          </a:solidFill>
                          <a:effectLst/>
                          <a:latin typeface="+mn-lt"/>
                          <a:ea typeface="+mn-ea"/>
                          <a:cs typeface="+mn-cs"/>
                        </a:rPr>
                        <a:t>life on Earth will come to an end.</a:t>
                      </a:r>
                      <a:r>
                        <a:rPr lang="en-GB" sz="1200" kern="1200" baseline="0" dirty="0" smtClean="0">
                          <a:solidFill>
                            <a:schemeClr val="tx1"/>
                          </a:solidFill>
                          <a:effectLst/>
                          <a:latin typeface="+mn-lt"/>
                          <a:ea typeface="+mn-ea"/>
                          <a:cs typeface="+mn-cs"/>
                        </a:rPr>
                        <a:t> </a:t>
                      </a:r>
                      <a:r>
                        <a:rPr lang="en-GB" sz="1200" kern="1200" dirty="0" smtClean="0">
                          <a:solidFill>
                            <a:schemeClr val="tx1"/>
                          </a:solidFill>
                          <a:effectLst/>
                          <a:latin typeface="+mn-lt"/>
                          <a:ea typeface="+mn-ea"/>
                          <a:cs typeface="+mn-cs"/>
                        </a:rPr>
                        <a:t>On this day all the people who have ever lived will be raised from the dead and will face judgement by Allah. This day is known by several names:</a:t>
                      </a:r>
                    </a:p>
                    <a:p>
                      <a:pPr marL="171450" indent="-171450">
                        <a:buFont typeface="Arial" panose="020B0604020202020204" pitchFamily="34" charset="0"/>
                        <a:buChar char="•"/>
                      </a:pPr>
                      <a:r>
                        <a:rPr lang="en-GB" sz="1200" kern="1200" dirty="0" smtClean="0">
                          <a:solidFill>
                            <a:schemeClr val="tx1"/>
                          </a:solidFill>
                          <a:effectLst/>
                          <a:latin typeface="+mn-lt"/>
                          <a:ea typeface="+mn-ea"/>
                          <a:cs typeface="+mn-cs"/>
                        </a:rPr>
                        <a:t>The Day of Resurrection (</a:t>
                      </a:r>
                      <a:r>
                        <a:rPr lang="en-GB" sz="1200" i="1" kern="1200" dirty="0" err="1" smtClean="0">
                          <a:solidFill>
                            <a:schemeClr val="tx1"/>
                          </a:solidFill>
                          <a:effectLst/>
                          <a:latin typeface="+mn-lt"/>
                          <a:ea typeface="+mn-ea"/>
                          <a:cs typeface="+mn-cs"/>
                        </a:rPr>
                        <a:t>Yawm</a:t>
                      </a:r>
                      <a:r>
                        <a:rPr lang="en-GB" sz="1200" i="1" kern="1200" dirty="0" smtClean="0">
                          <a:solidFill>
                            <a:schemeClr val="tx1"/>
                          </a:solidFill>
                          <a:effectLst/>
                          <a:latin typeface="+mn-lt"/>
                          <a:ea typeface="+mn-ea"/>
                          <a:cs typeface="+mn-cs"/>
                        </a:rPr>
                        <a:t> al-</a:t>
                      </a:r>
                      <a:r>
                        <a:rPr lang="en-GB" sz="1200" i="1" kern="1200" dirty="0" err="1" smtClean="0">
                          <a:solidFill>
                            <a:schemeClr val="tx1"/>
                          </a:solidFill>
                          <a:effectLst/>
                          <a:latin typeface="+mn-lt"/>
                          <a:ea typeface="+mn-ea"/>
                          <a:cs typeface="+mn-cs"/>
                        </a:rPr>
                        <a:t>Qiyamah</a:t>
                      </a:r>
                      <a:r>
                        <a:rPr lang="en-GB" sz="1200" i="1" kern="1200" dirty="0" smtClean="0">
                          <a:solidFill>
                            <a:schemeClr val="tx1"/>
                          </a:solidFill>
                          <a:effectLst/>
                          <a:latin typeface="+mn-lt"/>
                          <a:ea typeface="+mn-ea"/>
                          <a:cs typeface="+mn-cs"/>
                        </a:rPr>
                        <a:t>)</a:t>
                      </a:r>
                    </a:p>
                    <a:p>
                      <a:pPr marL="171450" indent="-171450">
                        <a:buFont typeface="Arial" panose="020B0604020202020204" pitchFamily="34" charset="0"/>
                        <a:buChar char="•"/>
                      </a:pPr>
                      <a:r>
                        <a:rPr lang="en-GB" sz="1200" kern="1200" dirty="0" smtClean="0">
                          <a:solidFill>
                            <a:schemeClr val="tx1"/>
                          </a:solidFill>
                          <a:effectLst/>
                          <a:latin typeface="+mn-lt"/>
                          <a:ea typeface="+mn-ea"/>
                          <a:cs typeface="+mn-cs"/>
                        </a:rPr>
                        <a:t>The Day of Judgement (</a:t>
                      </a:r>
                      <a:r>
                        <a:rPr lang="en-GB" sz="1200" i="1" kern="1200" dirty="0" err="1" smtClean="0">
                          <a:solidFill>
                            <a:schemeClr val="tx1"/>
                          </a:solidFill>
                          <a:effectLst/>
                          <a:latin typeface="+mn-lt"/>
                          <a:ea typeface="+mn-ea"/>
                          <a:cs typeface="+mn-cs"/>
                        </a:rPr>
                        <a:t>Yawm</a:t>
                      </a:r>
                      <a:r>
                        <a:rPr lang="en-GB" sz="1200" i="1" kern="1200" dirty="0" smtClean="0">
                          <a:solidFill>
                            <a:schemeClr val="tx1"/>
                          </a:solidFill>
                          <a:effectLst/>
                          <a:latin typeface="+mn-lt"/>
                          <a:ea typeface="+mn-ea"/>
                          <a:cs typeface="+mn-cs"/>
                        </a:rPr>
                        <a:t> al-Din)</a:t>
                      </a:r>
                    </a:p>
                    <a:p>
                      <a:pPr marL="171450" indent="-171450">
                        <a:buFont typeface="Arial" panose="020B0604020202020204" pitchFamily="34" charset="0"/>
                        <a:buChar char="•"/>
                      </a:pPr>
                      <a:r>
                        <a:rPr lang="en-GB" sz="1200" kern="1200" dirty="0" smtClean="0">
                          <a:solidFill>
                            <a:schemeClr val="tx1"/>
                          </a:solidFill>
                          <a:effectLst/>
                          <a:latin typeface="+mn-lt"/>
                          <a:ea typeface="+mn-ea"/>
                          <a:cs typeface="+mn-cs"/>
                        </a:rPr>
                        <a:t>The Last Hour (</a:t>
                      </a:r>
                      <a:r>
                        <a:rPr lang="en-GB" sz="1200" i="1" kern="1200" dirty="0" smtClean="0">
                          <a:solidFill>
                            <a:schemeClr val="tx1"/>
                          </a:solidFill>
                          <a:effectLst/>
                          <a:latin typeface="+mn-lt"/>
                          <a:ea typeface="+mn-ea"/>
                          <a:cs typeface="+mn-cs"/>
                        </a:rPr>
                        <a:t>as-</a:t>
                      </a:r>
                      <a:r>
                        <a:rPr lang="en-GB" sz="1200" i="1" kern="1200" dirty="0" err="1" smtClean="0">
                          <a:solidFill>
                            <a:schemeClr val="tx1"/>
                          </a:solidFill>
                          <a:effectLst/>
                          <a:latin typeface="+mn-lt"/>
                          <a:ea typeface="+mn-ea"/>
                          <a:cs typeface="+mn-cs"/>
                        </a:rPr>
                        <a:t>sa’a</a:t>
                      </a:r>
                      <a:r>
                        <a:rPr lang="en-GB" sz="1200" kern="1200" dirty="0" smtClean="0">
                          <a:solidFill>
                            <a:schemeClr val="tx1"/>
                          </a:solidFill>
                          <a:effectLst/>
                          <a:latin typeface="+mn-lt"/>
                          <a:ea typeface="+mn-ea"/>
                          <a:cs typeface="+mn-cs"/>
                        </a:rPr>
                        <a:t>)</a:t>
                      </a:r>
                    </a:p>
                    <a:p>
                      <a:r>
                        <a:rPr lang="en-GB" sz="1200" kern="1200" dirty="0" smtClean="0">
                          <a:solidFill>
                            <a:schemeClr val="tx1"/>
                          </a:solidFill>
                          <a:effectLst/>
                          <a:latin typeface="+mn-lt"/>
                          <a:ea typeface="+mn-ea"/>
                          <a:cs typeface="+mn-cs"/>
                        </a:rPr>
                        <a:t>Allah will balance the good deeds a person has done in their life against the bad deeds.</a:t>
                      </a:r>
                    </a:p>
                  </a:txBody>
                  <a:tcPr/>
                </a:tc>
              </a:tr>
              <a:tr h="1901349">
                <a:tc>
                  <a:txBody>
                    <a:bodyPr/>
                    <a:lstStyle/>
                    <a:p>
                      <a:r>
                        <a:rPr lang="en-GB" sz="1200" b="1" dirty="0" smtClean="0"/>
                        <a:t>Janna (heaven)</a:t>
                      </a:r>
                      <a:endParaRPr lang="en-GB" sz="1200" b="1" dirty="0"/>
                    </a:p>
                  </a:txBody>
                  <a:tcPr/>
                </a:tc>
                <a:tc>
                  <a:txBody>
                    <a:bodyPr/>
                    <a:lstStyle/>
                    <a:p>
                      <a:r>
                        <a:rPr lang="en-GB" sz="1200" b="0" i="0" kern="1200" dirty="0" smtClean="0">
                          <a:solidFill>
                            <a:schemeClr val="tx1"/>
                          </a:solidFill>
                          <a:effectLst/>
                          <a:latin typeface="+mn-lt"/>
                          <a:ea typeface="+mn-ea"/>
                          <a:cs typeface="+mn-cs"/>
                        </a:rPr>
                        <a:t>In Islam, Heaven or Paradise is known as Janna. In the Qur'an, Janna</a:t>
                      </a:r>
                      <a:r>
                        <a:rPr lang="en-GB" sz="1200" b="0" i="0" kern="1200" baseline="0" dirty="0" smtClean="0">
                          <a:solidFill>
                            <a:schemeClr val="tx1"/>
                          </a:solidFill>
                          <a:effectLst/>
                          <a:latin typeface="+mn-lt"/>
                          <a:ea typeface="+mn-ea"/>
                          <a:cs typeface="+mn-cs"/>
                        </a:rPr>
                        <a:t> </a:t>
                      </a:r>
                      <a:r>
                        <a:rPr lang="en-GB" sz="1200" b="0" i="0" kern="1200" dirty="0" smtClean="0">
                          <a:solidFill>
                            <a:schemeClr val="tx1"/>
                          </a:solidFill>
                          <a:effectLst/>
                          <a:latin typeface="+mn-lt"/>
                          <a:ea typeface="+mn-ea"/>
                          <a:cs typeface="+mn-cs"/>
                        </a:rPr>
                        <a:t>is regarded as a place of</a:t>
                      </a:r>
                      <a:r>
                        <a:rPr lang="en-GB" sz="1200" b="0" i="0" kern="1200" baseline="0" dirty="0" smtClean="0">
                          <a:solidFill>
                            <a:schemeClr val="tx1"/>
                          </a:solidFill>
                          <a:effectLst/>
                          <a:latin typeface="+mn-lt"/>
                          <a:ea typeface="+mn-ea"/>
                          <a:cs typeface="+mn-cs"/>
                        </a:rPr>
                        <a:t> </a:t>
                      </a:r>
                      <a:r>
                        <a:rPr lang="en-GB" sz="1200" b="0" i="0" kern="1200" dirty="0" smtClean="0">
                          <a:solidFill>
                            <a:schemeClr val="tx1"/>
                          </a:solidFill>
                          <a:effectLst/>
                          <a:latin typeface="+mn-lt"/>
                          <a:ea typeface="+mn-ea"/>
                          <a:cs typeface="+mn-cs"/>
                        </a:rPr>
                        <a:t>bliss,</a:t>
                      </a:r>
                      <a:r>
                        <a:rPr lang="en-GB" sz="1200" b="0" i="0" kern="1200" baseline="0" dirty="0" smtClean="0">
                          <a:solidFill>
                            <a:schemeClr val="tx1"/>
                          </a:solidFill>
                          <a:effectLst/>
                          <a:latin typeface="+mn-lt"/>
                          <a:ea typeface="+mn-ea"/>
                          <a:cs typeface="+mn-cs"/>
                        </a:rPr>
                        <a:t> </a:t>
                      </a:r>
                      <a:r>
                        <a:rPr lang="en-GB" sz="1200" b="0" i="0" kern="1200" dirty="0" smtClean="0">
                          <a:solidFill>
                            <a:schemeClr val="tx1"/>
                          </a:solidFill>
                          <a:effectLst/>
                          <a:latin typeface="+mn-lt"/>
                          <a:ea typeface="+mn-ea"/>
                          <a:cs typeface="+mn-cs"/>
                        </a:rPr>
                        <a:t>reward</a:t>
                      </a:r>
                      <a:r>
                        <a:rPr lang="en-GB" sz="1200" b="0" i="0" kern="1200" baseline="0" dirty="0" smtClean="0">
                          <a:solidFill>
                            <a:schemeClr val="tx1"/>
                          </a:solidFill>
                          <a:effectLst/>
                          <a:latin typeface="+mn-lt"/>
                          <a:ea typeface="+mn-ea"/>
                          <a:cs typeface="+mn-cs"/>
                        </a:rPr>
                        <a:t> and </a:t>
                      </a:r>
                      <a:r>
                        <a:rPr lang="en-GB" sz="1200" b="0" i="0" kern="1200" dirty="0" smtClean="0">
                          <a:solidFill>
                            <a:schemeClr val="tx1"/>
                          </a:solidFill>
                          <a:effectLst/>
                          <a:latin typeface="+mn-lt"/>
                          <a:ea typeface="+mn-ea"/>
                          <a:cs typeface="+mn-cs"/>
                        </a:rPr>
                        <a:t>pleasure for eternity</a:t>
                      </a:r>
                    </a:p>
                    <a:p>
                      <a:r>
                        <a:rPr lang="en-GB" sz="1200" b="0" i="0" kern="1200" dirty="0" smtClean="0">
                          <a:solidFill>
                            <a:schemeClr val="tx1"/>
                          </a:solidFill>
                          <a:effectLst/>
                          <a:latin typeface="+mn-lt"/>
                          <a:ea typeface="+mn-ea"/>
                          <a:cs typeface="+mn-cs"/>
                        </a:rPr>
                        <a:t>Muslims believe that people will be reunited with their families in Janna</a:t>
                      </a:r>
                      <a:r>
                        <a:rPr lang="en-GB" sz="1200" b="0" i="0" kern="1200" baseline="0" dirty="0" smtClean="0">
                          <a:solidFill>
                            <a:schemeClr val="tx1"/>
                          </a:solidFill>
                          <a:effectLst/>
                          <a:latin typeface="+mn-lt"/>
                          <a:ea typeface="+mn-ea"/>
                          <a:cs typeface="+mn-cs"/>
                        </a:rPr>
                        <a:t> (</a:t>
                      </a:r>
                      <a:r>
                        <a:rPr lang="en-GB" sz="1200" b="0" i="1" kern="1200" dirty="0" smtClean="0">
                          <a:solidFill>
                            <a:schemeClr val="tx1"/>
                          </a:solidFill>
                          <a:effectLst/>
                          <a:latin typeface="+mn-lt"/>
                          <a:ea typeface="+mn-ea"/>
                          <a:cs typeface="+mn-cs"/>
                        </a:rPr>
                        <a:t>if </a:t>
                      </a:r>
                      <a:r>
                        <a:rPr lang="en-GB" sz="1200" b="1" i="1" kern="1200" dirty="0" smtClean="0">
                          <a:solidFill>
                            <a:schemeClr val="tx1"/>
                          </a:solidFill>
                          <a:effectLst/>
                          <a:latin typeface="+mn-lt"/>
                          <a:ea typeface="+mn-ea"/>
                          <a:cs typeface="+mn-cs"/>
                        </a:rPr>
                        <a:t>Allah </a:t>
                      </a:r>
                      <a:r>
                        <a:rPr lang="en-GB" sz="1200" b="0" i="1" kern="1200" dirty="0" smtClean="0">
                          <a:solidFill>
                            <a:schemeClr val="tx1"/>
                          </a:solidFill>
                          <a:effectLst/>
                          <a:latin typeface="+mn-lt"/>
                          <a:ea typeface="+mn-ea"/>
                          <a:cs typeface="+mn-cs"/>
                        </a:rPr>
                        <a:t>deems</a:t>
                      </a:r>
                      <a:r>
                        <a:rPr lang="en-GB" sz="1200" b="0" i="1" kern="1200" baseline="0" dirty="0" smtClean="0">
                          <a:solidFill>
                            <a:schemeClr val="tx1"/>
                          </a:solidFill>
                          <a:effectLst/>
                          <a:latin typeface="+mn-lt"/>
                          <a:ea typeface="+mn-ea"/>
                          <a:cs typeface="+mn-cs"/>
                        </a:rPr>
                        <a:t> them to have lived  a good life and followed the 5 pillars of Islam</a:t>
                      </a:r>
                      <a:r>
                        <a:rPr lang="en-GB" sz="1200" b="0" i="0" kern="1200" baseline="0" dirty="0" smtClean="0">
                          <a:solidFill>
                            <a:schemeClr val="tx1"/>
                          </a:solidFill>
                          <a:effectLst/>
                          <a:latin typeface="+mn-lt"/>
                          <a:ea typeface="+mn-ea"/>
                          <a:cs typeface="+mn-cs"/>
                        </a:rPr>
                        <a:t>)</a:t>
                      </a:r>
                      <a:r>
                        <a:rPr lang="en-GB" sz="1200" b="0" i="0" kern="1200" dirty="0" smtClean="0">
                          <a:solidFill>
                            <a:schemeClr val="tx1"/>
                          </a:solidFill>
                          <a:effectLst/>
                          <a:latin typeface="+mn-lt"/>
                          <a:ea typeface="+mn-ea"/>
                          <a:cs typeface="+mn-cs"/>
                        </a:rPr>
                        <a:t> where they will enjoy the pleasures of being in a beautiful garden.</a:t>
                      </a:r>
                    </a:p>
                  </a:txBody>
                  <a:tcPr/>
                </a:tc>
                <a:extLst>
                  <a:ext uri="{0D108BD9-81ED-4DB2-BD59-A6C34878D82A}">
                    <a16:rowId xmlns="" xmlns:a16="http://schemas.microsoft.com/office/drawing/2014/main" val="689411962"/>
                  </a:ext>
                </a:extLst>
              </a:tr>
              <a:tr h="1389413">
                <a:tc>
                  <a:txBody>
                    <a:bodyPr/>
                    <a:lstStyle/>
                    <a:p>
                      <a:r>
                        <a:rPr lang="en-GB" sz="1200" b="1" dirty="0" err="1" smtClean="0"/>
                        <a:t>Janannam</a:t>
                      </a:r>
                      <a:r>
                        <a:rPr lang="en-GB" sz="1200" b="1" dirty="0" smtClean="0"/>
                        <a:t> (hell)</a:t>
                      </a:r>
                      <a:endParaRPr lang="en-GB" sz="1200" b="1" dirty="0"/>
                    </a:p>
                  </a:txBody>
                  <a:tcPr/>
                </a:tc>
                <a:tc>
                  <a:txBody>
                    <a:bodyPr/>
                    <a:lstStyle/>
                    <a:p>
                      <a:r>
                        <a:rPr lang="en-GB" sz="1200" b="1" i="0" kern="1200" dirty="0" smtClean="0">
                          <a:solidFill>
                            <a:schemeClr val="tx1"/>
                          </a:solidFill>
                          <a:effectLst/>
                          <a:latin typeface="+mn-lt"/>
                          <a:ea typeface="+mn-ea"/>
                          <a:cs typeface="+mn-cs"/>
                        </a:rPr>
                        <a:t>Jahannam</a:t>
                      </a:r>
                      <a:r>
                        <a:rPr lang="en-GB" sz="1200" b="0" i="0" kern="1200" baseline="0" dirty="0" smtClean="0">
                          <a:solidFill>
                            <a:schemeClr val="tx1"/>
                          </a:solidFill>
                          <a:effectLst/>
                          <a:latin typeface="+mn-lt"/>
                          <a:ea typeface="+mn-ea"/>
                          <a:cs typeface="+mn-cs"/>
                        </a:rPr>
                        <a:t> </a:t>
                      </a:r>
                      <a:r>
                        <a:rPr lang="en-GB" sz="1200" b="0" i="0" kern="1200" dirty="0" smtClean="0">
                          <a:solidFill>
                            <a:schemeClr val="tx1"/>
                          </a:solidFill>
                          <a:effectLst/>
                          <a:latin typeface="+mn-lt"/>
                          <a:ea typeface="+mn-ea"/>
                          <a:cs typeface="+mn-cs"/>
                        </a:rPr>
                        <a:t>is a place of</a:t>
                      </a:r>
                    </a:p>
                    <a:p>
                      <a:r>
                        <a:rPr lang="en-GB" sz="1200" b="0" i="0" kern="1200" dirty="0" smtClean="0">
                          <a:solidFill>
                            <a:schemeClr val="tx1"/>
                          </a:solidFill>
                          <a:effectLst/>
                          <a:latin typeface="+mn-lt"/>
                          <a:ea typeface="+mn-ea"/>
                          <a:cs typeface="+mn-cs"/>
                        </a:rPr>
                        <a:t>eternal punishment, and </a:t>
                      </a:r>
                    </a:p>
                    <a:p>
                      <a:r>
                        <a:rPr lang="en-GB" sz="1200" b="0" i="0" kern="1200" dirty="0" smtClean="0">
                          <a:solidFill>
                            <a:schemeClr val="tx1"/>
                          </a:solidFill>
                          <a:effectLst/>
                          <a:latin typeface="+mn-lt"/>
                          <a:ea typeface="+mn-ea"/>
                          <a:cs typeface="+mn-cs"/>
                        </a:rPr>
                        <a:t>mental and</a:t>
                      </a:r>
                      <a:r>
                        <a:rPr lang="en-GB" sz="1200" b="0" i="0" kern="1200" baseline="0" dirty="0" smtClean="0">
                          <a:solidFill>
                            <a:schemeClr val="tx1"/>
                          </a:solidFill>
                          <a:effectLst/>
                          <a:latin typeface="+mn-lt"/>
                          <a:ea typeface="+mn-ea"/>
                          <a:cs typeface="+mn-cs"/>
                        </a:rPr>
                        <a:t> </a:t>
                      </a:r>
                      <a:r>
                        <a:rPr lang="en-GB" sz="1200" b="0" i="0" kern="1200" dirty="0" smtClean="0">
                          <a:solidFill>
                            <a:schemeClr val="tx1"/>
                          </a:solidFill>
                          <a:effectLst/>
                          <a:latin typeface="+mn-lt"/>
                          <a:ea typeface="+mn-ea"/>
                          <a:cs typeface="+mn-cs"/>
                        </a:rPr>
                        <a:t>physical torment</a:t>
                      </a:r>
                    </a:p>
                    <a:p>
                      <a:r>
                        <a:rPr lang="en-GB" sz="1200" b="0" i="0" kern="1200" dirty="0" smtClean="0">
                          <a:solidFill>
                            <a:schemeClr val="tx1"/>
                          </a:solidFill>
                          <a:effectLst/>
                          <a:latin typeface="+mn-lt"/>
                          <a:ea typeface="+mn-ea"/>
                          <a:cs typeface="+mn-cs"/>
                        </a:rPr>
                        <a:t>Hell is often described as a place of fire for those who have lived an evil life and not believed in </a:t>
                      </a:r>
                      <a:r>
                        <a:rPr lang="en-GB" sz="1200" b="1" i="0" kern="1200" dirty="0" smtClean="0">
                          <a:solidFill>
                            <a:schemeClr val="tx1"/>
                          </a:solidFill>
                          <a:effectLst/>
                          <a:latin typeface="+mn-lt"/>
                          <a:ea typeface="+mn-ea"/>
                          <a:cs typeface="+mn-cs"/>
                        </a:rPr>
                        <a:t>Allah.</a:t>
                      </a:r>
                    </a:p>
                  </a:txBody>
                  <a:tcPr/>
                </a:tc>
              </a:tr>
            </a:tbl>
          </a:graphicData>
        </a:graphic>
      </p:graphicFrame>
      <p:graphicFrame>
        <p:nvGraphicFramePr>
          <p:cNvPr id="14" name="Table 13"/>
          <p:cNvGraphicFramePr>
            <a:graphicFrameLocks noGrp="1"/>
          </p:cNvGraphicFramePr>
          <p:nvPr>
            <p:extLst>
              <p:ext uri="{D42A27DB-BD31-4B8C-83A1-F6EECF244321}">
                <p14:modId xmlns:p14="http://schemas.microsoft.com/office/powerpoint/2010/main" val="1173855254"/>
              </p:ext>
            </p:extLst>
          </p:nvPr>
        </p:nvGraphicFramePr>
        <p:xfrm>
          <a:off x="3466642" y="1170939"/>
          <a:ext cx="3255743" cy="1996440"/>
        </p:xfrm>
        <a:graphic>
          <a:graphicData uri="http://schemas.openxmlformats.org/drawingml/2006/table">
            <a:tbl>
              <a:tblPr firstRow="1" bandRow="1">
                <a:tableStyleId>{5940675A-B579-460E-94D1-54222C63F5DA}</a:tableStyleId>
              </a:tblPr>
              <a:tblGrid>
                <a:gridCol w="3255743">
                  <a:extLst>
                    <a:ext uri="{9D8B030D-6E8A-4147-A177-3AD203B41FA5}">
                      <a16:colId xmlns="" xmlns:a16="http://schemas.microsoft.com/office/drawing/2014/main" val="754516515"/>
                    </a:ext>
                  </a:extLst>
                </a:gridCol>
              </a:tblGrid>
              <a:tr h="233903">
                <a:tc>
                  <a:txBody>
                    <a:bodyPr/>
                    <a:lstStyle/>
                    <a:p>
                      <a:pPr marL="0" indent="0" algn="ctr">
                        <a:buFont typeface="Arial" panose="020B0604020202020204" pitchFamily="34" charset="0"/>
                        <a:buNone/>
                      </a:pPr>
                      <a:r>
                        <a:rPr lang="en-GB" sz="1100" b="1" dirty="0" smtClean="0"/>
                        <a:t>Attainment</a:t>
                      </a:r>
                      <a:r>
                        <a:rPr lang="en-GB" sz="1100" b="1" baseline="0" dirty="0" smtClean="0"/>
                        <a:t> Targets</a:t>
                      </a:r>
                      <a:endParaRPr lang="en-GB" sz="1100" b="1" dirty="0"/>
                    </a:p>
                  </a:txBody>
                  <a:tcPr>
                    <a:solidFill>
                      <a:schemeClr val="accent6">
                        <a:lumMod val="20000"/>
                        <a:lumOff val="80000"/>
                      </a:schemeClr>
                    </a:solidFill>
                  </a:tcPr>
                </a:tc>
                <a:extLst>
                  <a:ext uri="{0D108BD9-81ED-4DB2-BD59-A6C34878D82A}">
                    <a16:rowId xmlns="" xmlns:a16="http://schemas.microsoft.com/office/drawing/2014/main" val="3315443936"/>
                  </a:ext>
                </a:extLst>
              </a:tr>
              <a:tr h="1540239">
                <a:tc>
                  <a:txBody>
                    <a:bodyPr/>
                    <a:lstStyle/>
                    <a:p>
                      <a:pPr marL="285750" indent="-285750">
                        <a:buFont typeface="Arial" panose="020B0604020202020204" pitchFamily="34" charset="0"/>
                        <a:buChar char="•"/>
                      </a:pPr>
                      <a:r>
                        <a:rPr lang="en-GB" sz="1350" b="0" i="0" u="none" strike="noStrike" kern="1200" baseline="0" dirty="0" smtClean="0">
                          <a:solidFill>
                            <a:schemeClr val="tx1"/>
                          </a:solidFill>
                          <a:latin typeface="+mn-lt"/>
                          <a:ea typeface="+mn-ea"/>
                          <a:cs typeface="+mn-cs"/>
                        </a:rPr>
                        <a:t>I can explain how belief in </a:t>
                      </a:r>
                      <a:r>
                        <a:rPr lang="en-GB" sz="1350" b="0" i="0" u="none" strike="noStrike" kern="1200" baseline="0" dirty="0" err="1" smtClean="0">
                          <a:solidFill>
                            <a:schemeClr val="tx1"/>
                          </a:solidFill>
                          <a:latin typeface="+mn-lt"/>
                          <a:ea typeface="+mn-ea"/>
                          <a:cs typeface="+mn-cs"/>
                        </a:rPr>
                        <a:t>Akhirha</a:t>
                      </a:r>
                      <a:r>
                        <a:rPr lang="en-GB" sz="1350" b="0" i="0" u="none" strike="noStrike" kern="1200" baseline="0" dirty="0" smtClean="0">
                          <a:solidFill>
                            <a:schemeClr val="tx1"/>
                          </a:solidFill>
                          <a:latin typeface="+mn-lt"/>
                          <a:ea typeface="+mn-ea"/>
                          <a:cs typeface="+mn-cs"/>
                        </a:rPr>
                        <a:t> influences decisions made by Muslims.</a:t>
                      </a:r>
                    </a:p>
                    <a:p>
                      <a:pPr marL="285750" indent="-285750">
                        <a:buFont typeface="Arial" panose="020B0604020202020204" pitchFamily="34" charset="0"/>
                        <a:buChar char="•"/>
                      </a:pPr>
                      <a:r>
                        <a:rPr lang="en-GB" sz="1350" b="0" i="0" u="none" strike="noStrike" kern="1200" baseline="0" dirty="0" smtClean="0">
                          <a:solidFill>
                            <a:schemeClr val="tx1"/>
                          </a:solidFill>
                          <a:latin typeface="+mn-lt"/>
                          <a:ea typeface="+mn-ea"/>
                          <a:cs typeface="+mn-cs"/>
                        </a:rPr>
                        <a:t>I can recognise what motivates me to life a good life and link this to </a:t>
                      </a:r>
                      <a:r>
                        <a:rPr lang="en-GB" sz="1350" b="0" i="0" u="none" strike="noStrike" kern="1200" baseline="0" dirty="0" smtClean="0">
                          <a:solidFill>
                            <a:schemeClr val="tx1"/>
                          </a:solidFill>
                          <a:latin typeface="+mn-lt"/>
                          <a:ea typeface="+mn-ea"/>
                          <a:cs typeface="+mn-cs"/>
                        </a:rPr>
                        <a:t>Muslim beliefs </a:t>
                      </a:r>
                      <a:r>
                        <a:rPr lang="en-GB" sz="1350" b="0" i="0" u="none" strike="noStrike" kern="1200" baseline="0" dirty="0" smtClean="0">
                          <a:solidFill>
                            <a:schemeClr val="tx1"/>
                          </a:solidFill>
                          <a:latin typeface="+mn-lt"/>
                          <a:ea typeface="+mn-ea"/>
                          <a:cs typeface="+mn-cs"/>
                        </a:rPr>
                        <a:t>around the afterlife.</a:t>
                      </a:r>
                    </a:p>
                    <a:p>
                      <a:pPr marL="285750" indent="-285750">
                        <a:buFont typeface="Arial" panose="020B0604020202020204" pitchFamily="34" charset="0"/>
                        <a:buChar char="•"/>
                      </a:pPr>
                      <a:r>
                        <a:rPr lang="en-GB" sz="1350" b="0" i="0" u="none" strike="noStrike" kern="1200" baseline="0" dirty="0" smtClean="0">
                          <a:solidFill>
                            <a:schemeClr val="tx1"/>
                          </a:solidFill>
                          <a:latin typeface="+mn-lt"/>
                          <a:ea typeface="+mn-ea"/>
                          <a:cs typeface="+mn-cs"/>
                        </a:rPr>
                        <a:t>I can express my opinion about Jihad and how it is interpreted by Muslims and non-Muslims.</a:t>
                      </a:r>
                    </a:p>
                  </a:txBody>
                  <a:tcPr/>
                </a:tc>
                <a:extLst>
                  <a:ext uri="{0D108BD9-81ED-4DB2-BD59-A6C34878D82A}">
                    <a16:rowId xmlns="" xmlns:a16="http://schemas.microsoft.com/office/drawing/2014/main" val="1208927862"/>
                  </a:ext>
                </a:extLst>
              </a:tr>
            </a:tbl>
          </a:graphicData>
        </a:graphic>
      </p:graphicFrame>
      <p:graphicFrame>
        <p:nvGraphicFramePr>
          <p:cNvPr id="11" name="Table 10"/>
          <p:cNvGraphicFramePr>
            <a:graphicFrameLocks noGrp="1"/>
          </p:cNvGraphicFramePr>
          <p:nvPr>
            <p:extLst>
              <p:ext uri="{D42A27DB-BD31-4B8C-83A1-F6EECF244321}">
                <p14:modId xmlns:p14="http://schemas.microsoft.com/office/powerpoint/2010/main" val="2473704944"/>
              </p:ext>
            </p:extLst>
          </p:nvPr>
        </p:nvGraphicFramePr>
        <p:xfrm>
          <a:off x="3466642" y="3174890"/>
          <a:ext cx="3255743" cy="2220966"/>
        </p:xfrm>
        <a:graphic>
          <a:graphicData uri="http://schemas.openxmlformats.org/drawingml/2006/table">
            <a:tbl>
              <a:tblPr firstRow="1" bandRow="1">
                <a:tableStyleId>{5940675A-B579-460E-94D1-54222C63F5DA}</a:tableStyleId>
              </a:tblPr>
              <a:tblGrid>
                <a:gridCol w="3255743">
                  <a:extLst>
                    <a:ext uri="{9D8B030D-6E8A-4147-A177-3AD203B41FA5}">
                      <a16:colId xmlns="" xmlns:a16="http://schemas.microsoft.com/office/drawing/2014/main" val="754516515"/>
                    </a:ext>
                  </a:extLst>
                </a:gridCol>
              </a:tblGrid>
              <a:tr h="277866">
                <a:tc>
                  <a:txBody>
                    <a:bodyPr/>
                    <a:lstStyle/>
                    <a:p>
                      <a:pPr marL="0" indent="0" algn="ctr">
                        <a:buFont typeface="Arial" panose="020B0604020202020204" pitchFamily="34" charset="0"/>
                        <a:buNone/>
                      </a:pPr>
                      <a:r>
                        <a:rPr lang="en-GB" sz="1100" b="1" dirty="0" smtClean="0"/>
                        <a:t>Key Questions</a:t>
                      </a:r>
                      <a:endParaRPr lang="en-GB" sz="1100" b="1" dirty="0"/>
                    </a:p>
                  </a:txBody>
                  <a:tcPr>
                    <a:solidFill>
                      <a:schemeClr val="accent6">
                        <a:lumMod val="20000"/>
                        <a:lumOff val="80000"/>
                      </a:schemeClr>
                    </a:solidFill>
                  </a:tcPr>
                </a:tc>
                <a:extLst>
                  <a:ext uri="{0D108BD9-81ED-4DB2-BD59-A6C34878D82A}">
                    <a16:rowId xmlns="" xmlns:a16="http://schemas.microsoft.com/office/drawing/2014/main" val="3315443936"/>
                  </a:ext>
                </a:extLst>
              </a:tr>
              <a:tr h="1534881">
                <a:tc>
                  <a:txBody>
                    <a:bodyPr/>
                    <a:lstStyle/>
                    <a:p>
                      <a:pPr marL="285750" indent="-285750">
                        <a:buFont typeface="Arial" panose="020B0604020202020204" pitchFamily="34" charset="0"/>
                        <a:buChar char="•"/>
                      </a:pPr>
                      <a:r>
                        <a:rPr lang="en-GB" sz="1350" b="0" i="0" u="none" strike="noStrike" kern="1200" baseline="0" dirty="0" smtClean="0">
                          <a:solidFill>
                            <a:schemeClr val="tx1"/>
                          </a:solidFill>
                          <a:latin typeface="+mn-lt"/>
                          <a:ea typeface="+mn-ea"/>
                          <a:cs typeface="+mn-cs"/>
                        </a:rPr>
                        <a:t>Does belief in </a:t>
                      </a:r>
                      <a:r>
                        <a:rPr lang="en-GB" sz="1350" b="0" i="0" u="none" strike="noStrike" kern="1200" baseline="0" dirty="0" err="1" smtClean="0">
                          <a:solidFill>
                            <a:schemeClr val="tx1"/>
                          </a:solidFill>
                          <a:latin typeface="+mn-lt"/>
                          <a:ea typeface="+mn-ea"/>
                          <a:cs typeface="+mn-cs"/>
                        </a:rPr>
                        <a:t>Akhirah</a:t>
                      </a:r>
                      <a:r>
                        <a:rPr lang="en-GB" sz="1350" b="0" i="0" u="none" strike="noStrike" kern="1200" baseline="0" dirty="0" smtClean="0">
                          <a:solidFill>
                            <a:schemeClr val="tx1"/>
                          </a:solidFill>
                          <a:latin typeface="+mn-lt"/>
                          <a:ea typeface="+mn-ea"/>
                          <a:cs typeface="+mn-cs"/>
                        </a:rPr>
                        <a:t> help Muslims to lead good lives? </a:t>
                      </a:r>
                    </a:p>
                    <a:p>
                      <a:pPr marL="285750" indent="-285750">
                        <a:buFont typeface="Arial" panose="020B0604020202020204" pitchFamily="34" charset="0"/>
                        <a:buChar char="•"/>
                      </a:pPr>
                      <a:r>
                        <a:rPr lang="en-GB" sz="1350" b="0" i="0" u="none" strike="noStrike" kern="1200" baseline="0" dirty="0" smtClean="0">
                          <a:solidFill>
                            <a:schemeClr val="tx1"/>
                          </a:solidFill>
                          <a:latin typeface="+mn-lt"/>
                          <a:ea typeface="+mn-ea"/>
                          <a:cs typeface="+mn-cs"/>
                        </a:rPr>
                        <a:t>Is belief in the afterlife a reason to live a good life? </a:t>
                      </a:r>
                    </a:p>
                    <a:p>
                      <a:pPr marL="285750" indent="-285750">
                        <a:buFont typeface="Arial" panose="020B0604020202020204" pitchFamily="34" charset="0"/>
                        <a:buChar char="•"/>
                      </a:pPr>
                      <a:r>
                        <a:rPr lang="en-GB" sz="1350" b="0" i="0" u="none" strike="noStrike" kern="1200" baseline="0" dirty="0" smtClean="0">
                          <a:solidFill>
                            <a:schemeClr val="tx1"/>
                          </a:solidFill>
                          <a:latin typeface="+mn-lt"/>
                          <a:ea typeface="+mn-ea"/>
                          <a:cs typeface="+mn-cs"/>
                        </a:rPr>
                        <a:t>Are there any occasions where not fulfilling the 5 pillars should be allowed by Allah? 	</a:t>
                      </a:r>
                    </a:p>
                    <a:p>
                      <a:pPr marL="285750" indent="-285750">
                        <a:buFont typeface="Arial" panose="020B0604020202020204" pitchFamily="34" charset="0"/>
                        <a:buChar char="•"/>
                      </a:pPr>
                      <a:r>
                        <a:rPr lang="en-GB" sz="1350" b="0" i="0" u="none" strike="noStrike" kern="1200" baseline="0" dirty="0" smtClean="0">
                          <a:solidFill>
                            <a:schemeClr val="tx1"/>
                          </a:solidFill>
                          <a:latin typeface="+mn-lt"/>
                          <a:ea typeface="+mn-ea"/>
                          <a:cs typeface="+mn-cs"/>
                        </a:rPr>
                        <a:t>How has the Muslim term </a:t>
                      </a:r>
                      <a:r>
                        <a:rPr lang="en-GB" sz="1350" b="0" i="1" u="none" strike="noStrike" kern="1200" baseline="0" dirty="0" smtClean="0">
                          <a:solidFill>
                            <a:schemeClr val="tx1"/>
                          </a:solidFill>
                          <a:latin typeface="+mn-lt"/>
                          <a:ea typeface="+mn-ea"/>
                          <a:cs typeface="+mn-cs"/>
                        </a:rPr>
                        <a:t>Jihad</a:t>
                      </a:r>
                      <a:r>
                        <a:rPr lang="en-GB" sz="1350" b="0" i="0" u="none" strike="noStrike" kern="1200" baseline="0" dirty="0" smtClean="0">
                          <a:solidFill>
                            <a:schemeClr val="tx1"/>
                          </a:solidFill>
                          <a:latin typeface="+mn-lt"/>
                          <a:ea typeface="+mn-ea"/>
                          <a:cs typeface="+mn-cs"/>
                        </a:rPr>
                        <a:t> been represented in the media	?</a:t>
                      </a:r>
                    </a:p>
                  </a:txBody>
                  <a:tcPr/>
                </a:tc>
                <a:extLst>
                  <a:ext uri="{0D108BD9-81ED-4DB2-BD59-A6C34878D82A}">
                    <a16:rowId xmlns="" xmlns:a16="http://schemas.microsoft.com/office/drawing/2014/main" val="1208927862"/>
                  </a:ext>
                </a:extLst>
              </a:tr>
            </a:tbl>
          </a:graphicData>
        </a:graphic>
      </p:graphicFrame>
      <p:sp>
        <p:nvSpPr>
          <p:cNvPr id="3" name="Rounded Rectangular Callout 2"/>
          <p:cNvSpPr/>
          <p:nvPr/>
        </p:nvSpPr>
        <p:spPr>
          <a:xfrm>
            <a:off x="3657600" y="8027719"/>
            <a:ext cx="2873829" cy="1555668"/>
          </a:xfrm>
          <a:prstGeom prst="wedgeRoundRectCallou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8" name="Rectangle 5"/>
          <p:cNvSpPr>
            <a:spLocks noChangeArrowheads="1"/>
          </p:cNvSpPr>
          <p:nvPr/>
        </p:nvSpPr>
        <p:spPr bwMode="auto">
          <a:xfrm>
            <a:off x="3657600" y="8130060"/>
            <a:ext cx="2873829" cy="1350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73002"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600" b="1" i="0" u="none" strike="noStrike" cap="none" normalizeH="0" baseline="0" dirty="0" smtClean="0">
                <a:ln>
                  <a:noFill/>
                </a:ln>
                <a:solidFill>
                  <a:schemeClr val="tx1"/>
                </a:solidFill>
                <a:effectLst/>
                <a:latin typeface="Arial" pitchFamily="34" charset="0"/>
                <a:cs typeface="Arial" pitchFamily="34" charset="0"/>
              </a:rPr>
              <a:t>And to every soul will be paid in full (the fruit) of its deeds; and Allah </a:t>
            </a:r>
            <a:r>
              <a:rPr kumimoji="0" lang="en-US" altLang="en-US" sz="1600" b="1" i="0" u="none" strike="noStrike" cap="none" normalizeH="0" baseline="0" dirty="0" err="1" smtClean="0">
                <a:ln>
                  <a:noFill/>
                </a:ln>
                <a:solidFill>
                  <a:schemeClr val="tx1"/>
                </a:solidFill>
                <a:effectLst/>
                <a:latin typeface="Arial" pitchFamily="34" charset="0"/>
                <a:cs typeface="Arial" pitchFamily="34" charset="0"/>
              </a:rPr>
              <a:t>knoweth</a:t>
            </a:r>
            <a:r>
              <a:rPr kumimoji="0" lang="en-US" altLang="en-US" sz="1600" b="1" i="0" u="none" strike="noStrike" cap="none" normalizeH="0" baseline="0" dirty="0" smtClean="0">
                <a:ln>
                  <a:noFill/>
                </a:ln>
                <a:solidFill>
                  <a:schemeClr val="tx1"/>
                </a:solidFill>
                <a:effectLst/>
                <a:latin typeface="Arial" pitchFamily="34" charset="0"/>
                <a:cs typeface="Arial" pitchFamily="34" charset="0"/>
              </a:rPr>
              <a:t> best all that they do.</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600" b="1" i="0" u="none" strike="noStrike" cap="none" normalizeH="0" baseline="0" dirty="0" smtClean="0">
                <a:ln>
                  <a:noFill/>
                </a:ln>
                <a:solidFill>
                  <a:srgbClr val="396666"/>
                </a:solidFill>
                <a:effectLst/>
                <a:latin typeface="ReithSans"/>
                <a:cs typeface="Arial" pitchFamily="34" charset="0"/>
              </a:rPr>
              <a:t>Surah 39:70</a:t>
            </a:r>
            <a:r>
              <a:rPr kumimoji="0" lang="en-US" altLang="en-US" sz="1600" b="0" i="0" u="none" strike="noStrike" cap="none" normalizeH="0" baseline="0" dirty="0" smtClean="0">
                <a:ln>
                  <a:noFill/>
                </a:ln>
                <a:solidFill>
                  <a:schemeClr val="tx1"/>
                </a:solidFill>
                <a:effectLst/>
                <a:latin typeface="Arial" pitchFamily="34" charset="0"/>
                <a:cs typeface="Arial" pitchFamily="34" charset="0"/>
              </a:rPr>
              <a:t> </a:t>
            </a:r>
          </a:p>
        </p:txBody>
      </p:sp>
      <p:pic>
        <p:nvPicPr>
          <p:cNvPr id="1030"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8393" y="65459"/>
            <a:ext cx="6518038" cy="42171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1548578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759</TotalTime>
  <Words>361</Words>
  <Application>Microsoft Office PowerPoint</Application>
  <PresentationFormat>A4 Paper (210x297 mm)</PresentationFormat>
  <Paragraphs>38</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Company>Midfield Primary School</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 M Koziol</dc:creator>
  <cp:lastModifiedBy>Liam Frost</cp:lastModifiedBy>
  <cp:revision>81</cp:revision>
  <dcterms:created xsi:type="dcterms:W3CDTF">2019-07-07T18:53:37Z</dcterms:created>
  <dcterms:modified xsi:type="dcterms:W3CDTF">2020-04-09T08:53:48Z</dcterms:modified>
</cp:coreProperties>
</file>