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7" r:id="rId2"/>
    <p:sldId id="258" r:id="rId3"/>
    <p:sldId id="288" r:id="rId4"/>
    <p:sldId id="262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41"/>
    <p:restoredTop sz="94674"/>
  </p:normalViewPr>
  <p:slideViewPr>
    <p:cSldViewPr snapToGrid="0" snapToObjects="1">
      <p:cViewPr varScale="1">
        <p:scale>
          <a:sx n="69" d="100"/>
          <a:sy n="69" d="100"/>
        </p:scale>
        <p:origin x="-11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B16F8-6DA3-434C-BBEE-7ACD33BB3B2F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8A043A-1407-404C-9CE1-1C235DF2FF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6408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356BE-CA91-8143-9847-49535165D586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9D05-33C2-5B42-86FC-8A9483C61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3965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356BE-CA91-8143-9847-49535165D586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9D05-33C2-5B42-86FC-8A9483C61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21731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356BE-CA91-8143-9847-49535165D586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9D05-33C2-5B42-86FC-8A9483C61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49371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356BE-CA91-8143-9847-49535165D586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9D05-33C2-5B42-86FC-8A9483C61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87399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356BE-CA91-8143-9847-49535165D586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9D05-33C2-5B42-86FC-8A9483C61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0666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356BE-CA91-8143-9847-49535165D586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9D05-33C2-5B42-86FC-8A9483C61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2218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356BE-CA91-8143-9847-49535165D586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9D05-33C2-5B42-86FC-8A9483C61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0660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356BE-CA91-8143-9847-49535165D586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9D05-33C2-5B42-86FC-8A9483C61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7863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356BE-CA91-8143-9847-49535165D586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9D05-33C2-5B42-86FC-8A9483C61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06757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356BE-CA91-8143-9847-49535165D586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9D05-33C2-5B42-86FC-8A9483C61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37802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356BE-CA91-8143-9847-49535165D586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99D05-33C2-5B42-86FC-8A9483C61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7136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356BE-CA91-8143-9847-49535165D586}" type="datetimeFigureOut">
              <a:rPr lang="en-US" smtClean="0"/>
              <a:pPr/>
              <a:t>9/17/2017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99D05-33C2-5B42-86FC-8A9483C61E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25232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489623"/>
            <a:ext cx="9144000" cy="1495331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accent2"/>
                </a:solidFill>
              </a:rPr>
              <a:t>Problem Solving and Reasoning </a:t>
            </a:r>
            <a:r>
              <a:rPr lang="en-GB" b="1" dirty="0" smtClean="0">
                <a:solidFill>
                  <a:schemeClr val="accent2"/>
                </a:solidFill>
              </a:rPr>
              <a:t>Questions and Answers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4900" b="1" dirty="0" smtClean="0"/>
              <a:t>Number-Fractions</a:t>
            </a:r>
            <a:endParaRPr lang="en-US" sz="4900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933700" y="5170953"/>
            <a:ext cx="6324600" cy="1000125"/>
          </a:xfrm>
          <a:prstGeom prst="rect">
            <a:avLst/>
          </a:prstGeom>
          <a:solidFill>
            <a:srgbClr val="FFFFFF"/>
          </a:solidFill>
          <a:ln w="38100" cmpd="dbl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algn="just" fontAlgn="base">
              <a:spcBef>
                <a:spcPts val="0"/>
              </a:spcBef>
              <a:spcAft>
                <a:spcPts val="0"/>
              </a:spcAft>
            </a:pPr>
            <a:r>
              <a:rPr lang="en-GB" sz="1000" kern="1200">
                <a:solidFill>
                  <a:srgbClr val="000000"/>
                </a:solidFill>
                <a:effectLst/>
                <a:latin typeface="Arial" charset="0"/>
                <a:ea typeface="Times New Roman" charset="0"/>
              </a:rPr>
              <a:t>This resource is strictly for the use of member schools for as long as they remain members of The PiXL Club. It may not be copied, sold nor transferred to a third party or used by the school after membership ceases. Until such time it may be freely used within the member school.</a:t>
            </a:r>
            <a:endParaRPr lang="en-US" sz="1200">
              <a:effectLst/>
              <a:latin typeface="Times New Roman" charset="0"/>
              <a:ea typeface="Times New Roman" charset="0"/>
            </a:endParaRPr>
          </a:p>
          <a:p>
            <a:pPr marL="0" marR="0" algn="just" fontAlgn="base">
              <a:spcBef>
                <a:spcPts val="0"/>
              </a:spcBef>
              <a:spcAft>
                <a:spcPts val="0"/>
              </a:spcAft>
            </a:pPr>
            <a:r>
              <a:rPr lang="en-GB" sz="1000" kern="1200">
                <a:solidFill>
                  <a:srgbClr val="000000"/>
                </a:solidFill>
                <a:effectLst/>
                <a:latin typeface="Arial" charset="0"/>
                <a:ea typeface="Times New Roman" charset="0"/>
              </a:rPr>
              <a:t>All opinions and contributions are those of the authors. The contents of this resource are not connected with nor endorsed by any other company, organisation or institution.</a:t>
            </a:r>
            <a:endParaRPr lang="en-US" sz="1200">
              <a:effectLst/>
              <a:latin typeface="Times New Roman" charset="0"/>
              <a:ea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56847" y="4444712"/>
            <a:ext cx="34783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Commissioned by The </a:t>
            </a:r>
            <a:r>
              <a:rPr lang="en-US" sz="1600" dirty="0" err="1" smtClean="0"/>
              <a:t>PiXL</a:t>
            </a:r>
            <a:r>
              <a:rPr lang="en-US" sz="1600" dirty="0" smtClean="0"/>
              <a:t> Club Ltd.</a:t>
            </a:r>
          </a:p>
          <a:p>
            <a:pPr algn="ctr"/>
            <a:r>
              <a:rPr lang="en-US" sz="1600" dirty="0" smtClean="0"/>
              <a:t>June 2017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4204447" y="6239435"/>
            <a:ext cx="3783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© Copyright The </a:t>
            </a:r>
            <a:r>
              <a:rPr lang="en-GB" sz="1600" dirty="0" err="1"/>
              <a:t>PiXL</a:t>
            </a:r>
            <a:r>
              <a:rPr lang="en-GB" sz="1600" dirty="0"/>
              <a:t> Club Limited, 2017</a:t>
            </a:r>
            <a:r>
              <a:rPr lang="en-US" sz="1600" dirty="0" smtClean="0">
                <a:effectLst/>
              </a:rPr>
              <a:t> </a:t>
            </a:r>
            <a:endParaRPr lang="en-US" sz="1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247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67636" y="468529"/>
            <a:ext cx="52174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accent2"/>
                </a:solidFill>
              </a:rPr>
              <a:t>Guidance</a:t>
            </a:r>
            <a:endParaRPr lang="en-US" sz="5400" b="1" dirty="0">
              <a:solidFill>
                <a:schemeClr val="accent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79494" y="2147455"/>
            <a:ext cx="8193741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These problem solving and reasoning </a:t>
            </a:r>
            <a:r>
              <a:rPr lang="en-GB" sz="2800" b="1" dirty="0" smtClean="0"/>
              <a:t>questions and answers </a:t>
            </a:r>
            <a:r>
              <a:rPr lang="en-GB" sz="2800" b="1" dirty="0"/>
              <a:t>have been taken from our therapies. They have been grouped according to subject for your convenience. However, when sharing them with </a:t>
            </a:r>
            <a:r>
              <a:rPr lang="en-GB" sz="2800" b="1" dirty="0" smtClean="0"/>
              <a:t>pupils, </a:t>
            </a:r>
            <a:r>
              <a:rPr lang="en-GB" sz="2800" b="1" dirty="0"/>
              <a:t>it is important to mix the problems so that pupils have to decipher which area of maths they will have to use to solve the problems.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0918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2688" t="38386" r="24072" b="40354"/>
          <a:stretch>
            <a:fillRect/>
          </a:stretch>
        </p:blipFill>
        <p:spPr bwMode="auto">
          <a:xfrm>
            <a:off x="2096855" y="1205346"/>
            <a:ext cx="8820458" cy="1980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7" name="Group 36"/>
          <p:cNvGrpSpPr/>
          <p:nvPr/>
        </p:nvGrpSpPr>
        <p:grpSpPr>
          <a:xfrm>
            <a:off x="410281" y="3442854"/>
            <a:ext cx="11294148" cy="401781"/>
            <a:chOff x="65214" y="3643745"/>
            <a:chExt cx="11294148" cy="401781"/>
          </a:xfrm>
        </p:grpSpPr>
        <p:sp>
          <p:nvSpPr>
            <p:cNvPr id="23" name="Rectangle 22"/>
            <p:cNvSpPr/>
            <p:nvPr/>
          </p:nvSpPr>
          <p:spPr>
            <a:xfrm>
              <a:off x="65214" y="3643745"/>
              <a:ext cx="417640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0941722" y="3643745"/>
              <a:ext cx="417640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211794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588685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342467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965576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59745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2724628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101519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463195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840086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201762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578653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82854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955544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303573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680464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6042140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6419031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795921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172812" y="3643745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434158" y="3643745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538876" y="3643745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7926594" y="3643745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8303485" y="3643745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8680376" y="3643745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9057267" y="3643745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9811049" y="3643745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0564831" y="3643745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0187940" y="3643745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410281" y="4062845"/>
            <a:ext cx="11324616" cy="436420"/>
            <a:chOff x="410281" y="4062845"/>
            <a:chExt cx="11324616" cy="436420"/>
          </a:xfrm>
        </p:grpSpPr>
        <p:sp>
          <p:nvSpPr>
            <p:cNvPr id="38" name="Rectangle 37"/>
            <p:cNvSpPr/>
            <p:nvPr/>
          </p:nvSpPr>
          <p:spPr>
            <a:xfrm>
              <a:off x="410281" y="4062845"/>
              <a:ext cx="3774872" cy="43642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4185153" y="4062845"/>
              <a:ext cx="3709617" cy="43642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7883943" y="4062845"/>
              <a:ext cx="3850954" cy="436420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2" name="Rounded Rectangular Callout 41"/>
          <p:cNvSpPr/>
          <p:nvPr/>
        </p:nvSpPr>
        <p:spPr>
          <a:xfrm>
            <a:off x="4185153" y="4876800"/>
            <a:ext cx="5594072" cy="1302327"/>
          </a:xfrm>
          <a:prstGeom prst="wedgeRoundRectCallout">
            <a:avLst>
              <a:gd name="adj1" fmla="val -67642"/>
              <a:gd name="adj2" fmla="val -4813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/>
              <a:t>These diagrams prove that 2/3 and 20/30 are </a:t>
            </a:r>
            <a:r>
              <a:rPr lang="en-GB" sz="2800" b="1" smtClean="0"/>
              <a:t>equivalent fractions.</a:t>
            </a: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416"/>
            <a:ext cx="1284732" cy="1411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84732" y="1735810"/>
            <a:ext cx="93832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accent2"/>
                </a:solidFill>
              </a:rPr>
              <a:t>There are 360 people in a school. 20 of them are teachers. What fraction of the people are teachers? Write the fraction in its simplest form</a:t>
            </a:r>
            <a:r>
              <a:rPr lang="en-GB" sz="3600" b="1" dirty="0" smtClean="0">
                <a:solidFill>
                  <a:schemeClr val="accent2"/>
                </a:solidFill>
              </a:rPr>
              <a:t>.</a:t>
            </a:r>
          </a:p>
          <a:p>
            <a:pPr algn="ctr"/>
            <a:endParaRPr lang="en-US" sz="3600" dirty="0"/>
          </a:p>
          <a:p>
            <a:pPr algn="ctr"/>
            <a:r>
              <a:rPr lang="en-GB" sz="3600" dirty="0"/>
              <a:t>20/360 = 2/36 = </a:t>
            </a:r>
            <a:r>
              <a:rPr lang="en-GB" sz="3600" b="1" dirty="0">
                <a:solidFill>
                  <a:schemeClr val="accent1"/>
                </a:solidFill>
              </a:rPr>
              <a:t>1/18</a:t>
            </a:r>
            <a:endParaRPr lang="en-US" sz="3600" b="1" dirty="0">
              <a:solidFill>
                <a:schemeClr val="accent1"/>
              </a:solidFill>
            </a:endParaRP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xmlns="" val="137505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3242" t="39862" r="27115" b="36909"/>
          <a:stretch>
            <a:fillRect/>
          </a:stretch>
        </p:blipFill>
        <p:spPr bwMode="auto">
          <a:xfrm>
            <a:off x="1889488" y="931934"/>
            <a:ext cx="8201936" cy="2157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1" name="Group 40"/>
          <p:cNvGrpSpPr/>
          <p:nvPr/>
        </p:nvGrpSpPr>
        <p:grpSpPr>
          <a:xfrm>
            <a:off x="410281" y="3442854"/>
            <a:ext cx="11294148" cy="401781"/>
            <a:chOff x="410281" y="3442854"/>
            <a:chExt cx="11294148" cy="401781"/>
          </a:xfrm>
        </p:grpSpPr>
        <p:sp>
          <p:nvSpPr>
            <p:cNvPr id="6" name="Rectangle 5"/>
            <p:cNvSpPr/>
            <p:nvPr/>
          </p:nvSpPr>
          <p:spPr>
            <a:xfrm>
              <a:off x="410281" y="3442854"/>
              <a:ext cx="417640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11286789" y="3442854"/>
              <a:ext cx="417640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556861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933752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2687534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310643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204812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069695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446586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808262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185153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546829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923720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827921" y="3442854"/>
              <a:ext cx="376891" cy="40178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300611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5648640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025531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6387207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6764098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140988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517879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9779225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883943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271661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8648552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9025443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9402334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0156116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0909898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0533007" y="3442854"/>
              <a:ext cx="376891" cy="401781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410281" y="4062845"/>
            <a:ext cx="11324616" cy="436420"/>
            <a:chOff x="410281" y="4062845"/>
            <a:chExt cx="11324616" cy="436420"/>
          </a:xfrm>
        </p:grpSpPr>
        <p:sp>
          <p:nvSpPr>
            <p:cNvPr id="37" name="Rectangle 36"/>
            <p:cNvSpPr/>
            <p:nvPr/>
          </p:nvSpPr>
          <p:spPr>
            <a:xfrm>
              <a:off x="410281" y="4062845"/>
              <a:ext cx="3774872" cy="43642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185153" y="4062845"/>
              <a:ext cx="3709617" cy="436420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7883943" y="4062845"/>
              <a:ext cx="3850954" cy="436420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0" name="Rounded Rectangular Callout 39"/>
          <p:cNvSpPr/>
          <p:nvPr/>
        </p:nvSpPr>
        <p:spPr>
          <a:xfrm>
            <a:off x="2687534" y="4821382"/>
            <a:ext cx="7091691" cy="1454727"/>
          </a:xfrm>
          <a:prstGeom prst="wedgeRoundRectCallout">
            <a:avLst>
              <a:gd name="adj1" fmla="val -64778"/>
              <a:gd name="adj2" fmla="val -6035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/>
              <a:t>These diagrams show that 2/30 and 1/3 are not equivalent. 1/3 is equivalent to 10/30 which is greater than 2/30</a:t>
            </a: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4072" t="34941" r="29052" b="43307"/>
          <a:stretch>
            <a:fillRect/>
          </a:stretch>
        </p:blipFill>
        <p:spPr bwMode="auto">
          <a:xfrm>
            <a:off x="1732816" y="581178"/>
            <a:ext cx="8505691" cy="2219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27473" y="2440257"/>
            <a:ext cx="111657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</a:rPr>
              <a:t>It is better to have 2/3 off of the cost of a laptop because 2/3 is greater than 3/5.</a:t>
            </a:r>
            <a:endParaRPr lang="en-GB" sz="28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7473" y="3516170"/>
            <a:ext cx="108263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</a:rPr>
              <a:t>We can prove this by converting both fractions so they have a common denominator.</a:t>
            </a:r>
            <a:endParaRPr lang="en-GB" sz="2800" b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39091" y="4670608"/>
            <a:ext cx="8505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</a:rPr>
              <a:t>2/3 = 10/15</a:t>
            </a:r>
            <a:endParaRPr lang="en-GB" sz="2800" b="1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39091" y="5377190"/>
            <a:ext cx="2742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</a:rPr>
              <a:t>3/5 = 9/15</a:t>
            </a:r>
            <a:endParaRPr lang="en-GB" sz="2800" b="1" dirty="0">
              <a:solidFill>
                <a:srgbClr val="0070C0"/>
              </a:solidFill>
            </a:endParaRPr>
          </a:p>
        </p:txBody>
      </p:sp>
      <p:sp>
        <p:nvSpPr>
          <p:cNvPr id="10" name="6-Point Star 9"/>
          <p:cNvSpPr/>
          <p:nvPr/>
        </p:nvSpPr>
        <p:spPr>
          <a:xfrm>
            <a:off x="6012873" y="4073236"/>
            <a:ext cx="3020291" cy="2627623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So, we can see that 2/3 is greater than 3/5</a:t>
            </a:r>
            <a:endParaRPr lang="en-GB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3242" t="36909" r="26839" b="32972"/>
          <a:stretch>
            <a:fillRect/>
          </a:stretch>
        </p:blipFill>
        <p:spPr bwMode="auto">
          <a:xfrm>
            <a:off x="2335457" y="706582"/>
            <a:ext cx="7077024" cy="2400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031673" y="3962400"/>
            <a:ext cx="365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0070C0"/>
                </a:solidFill>
              </a:rPr>
              <a:t>216</a:t>
            </a:r>
            <a:endParaRPr lang="en-GB" sz="4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solidFill>
                  <a:schemeClr val="accent2"/>
                </a:solidFill>
              </a:rPr>
              <a:t>There are 360 children in the school</a:t>
            </a:r>
            <a:r>
              <a:rPr lang="en-GB" dirty="0" smtClean="0">
                <a:solidFill>
                  <a:schemeClr val="accent2"/>
                </a:solidFill>
              </a:rPr>
              <a:t/>
            </a:r>
            <a:br>
              <a:rPr lang="en-GB" dirty="0" smtClean="0">
                <a:solidFill>
                  <a:schemeClr val="accent2"/>
                </a:solidFill>
              </a:rPr>
            </a:br>
            <a:endParaRPr lang="en-GB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4072" t="40354" r="27115" b="34449"/>
          <a:stretch>
            <a:fillRect/>
          </a:stretch>
        </p:blipFill>
        <p:spPr bwMode="auto">
          <a:xfrm>
            <a:off x="1594343" y="1253836"/>
            <a:ext cx="8640893" cy="2507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655127" y="3962400"/>
            <a:ext cx="2092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0070C0"/>
                </a:solidFill>
              </a:rPr>
              <a:t>144</a:t>
            </a:r>
            <a:endParaRPr lang="en-GB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2688" t="37894" r="26562" b="37894"/>
          <a:stretch>
            <a:fillRect/>
          </a:stretch>
        </p:blipFill>
        <p:spPr bwMode="auto">
          <a:xfrm>
            <a:off x="1307384" y="652827"/>
            <a:ext cx="9623851" cy="2581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724400" y="3782291"/>
            <a:ext cx="24522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0070C0"/>
                </a:solidFill>
              </a:rPr>
              <a:t>1.2m</a:t>
            </a:r>
            <a:endParaRPr lang="en-GB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4348" t="42323" r="27945" b="41831"/>
          <a:stretch>
            <a:fillRect/>
          </a:stretch>
        </p:blipFill>
        <p:spPr bwMode="auto">
          <a:xfrm>
            <a:off x="1298235" y="796641"/>
            <a:ext cx="9439037" cy="1762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995055" y="2700194"/>
            <a:ext cx="5680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¼ of 28 = 7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95055" y="3713018"/>
            <a:ext cx="3796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3/8 of 24 = 9 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94509" y="4850532"/>
            <a:ext cx="9642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It is better to have 3/8 of 24 because 9 is more than 7</a:t>
            </a:r>
            <a:endParaRPr lang="en-GB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2965" t="37402" r="27115" b="41339"/>
          <a:stretch>
            <a:fillRect/>
          </a:stretch>
        </p:blipFill>
        <p:spPr bwMode="auto">
          <a:xfrm>
            <a:off x="1399028" y="765727"/>
            <a:ext cx="9615336" cy="2302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38200" y="2590718"/>
            <a:ext cx="10515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</a:rPr>
              <a:t>To compare the fractions, we can convert them to equivalent fractions with a common denominator</a:t>
            </a:r>
            <a:endParaRPr lang="en-GB" sz="28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11382" y="3943713"/>
            <a:ext cx="829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</a:rPr>
              <a:t>7/20 = 35/100</a:t>
            </a:r>
            <a:endParaRPr lang="en-GB" sz="28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1382" y="4698317"/>
            <a:ext cx="5347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</a:rPr>
              <a:t>9/25 = 36/100</a:t>
            </a:r>
            <a:endParaRPr lang="en-GB" sz="2800" b="1" dirty="0">
              <a:solidFill>
                <a:srgbClr val="0070C0"/>
              </a:solidFill>
            </a:endParaRPr>
          </a:p>
        </p:txBody>
      </p:sp>
      <p:sp>
        <p:nvSpPr>
          <p:cNvPr id="8" name="6-Point Star 7"/>
          <p:cNvSpPr/>
          <p:nvPr/>
        </p:nvSpPr>
        <p:spPr>
          <a:xfrm>
            <a:off x="6677891" y="3283527"/>
            <a:ext cx="3879273" cy="3574473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It is better to have 9/25 because this is a larger fraction than 7/20.</a:t>
            </a:r>
            <a:endParaRPr lang="en-GB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3242" t="34449" r="26839" b="37894"/>
          <a:stretch>
            <a:fillRect/>
          </a:stretch>
        </p:blipFill>
        <p:spPr bwMode="auto">
          <a:xfrm>
            <a:off x="1683672" y="365125"/>
            <a:ext cx="9025892" cy="2811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683672" y="3394364"/>
            <a:ext cx="847171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It would be better to have ½ a pizza between 2 because you would each get ¼.</a:t>
            </a:r>
          </a:p>
          <a:p>
            <a:endParaRPr lang="en-GB" sz="3200" b="1" dirty="0" smtClean="0">
              <a:solidFill>
                <a:srgbClr val="0070C0"/>
              </a:solidFill>
            </a:endParaRPr>
          </a:p>
          <a:p>
            <a:r>
              <a:rPr lang="en-GB" sz="3200" b="1" dirty="0" smtClean="0">
                <a:solidFill>
                  <a:srgbClr val="0070C0"/>
                </a:solidFill>
              </a:rPr>
              <a:t>¾ shared between 4 is not even ¼ each.</a:t>
            </a:r>
            <a:endParaRPr lang="en-GB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3795" t="37894" r="26839" b="47244"/>
          <a:stretch>
            <a:fillRect/>
          </a:stretch>
        </p:blipFill>
        <p:spPr bwMode="auto">
          <a:xfrm>
            <a:off x="1330036" y="634303"/>
            <a:ext cx="9601200" cy="1625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122218" y="2434211"/>
            <a:ext cx="98090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</a:rPr>
              <a:t>The answer would be smaller because if you divide ½ by 2, for example, you would get ¼ and ¼ is smaller than ½ </a:t>
            </a:r>
            <a:endParaRPr lang="en-GB" sz="2800" b="1" dirty="0">
              <a:solidFill>
                <a:srgbClr val="0070C0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632364" y="4225636"/>
            <a:ext cx="7620000" cy="471055"/>
            <a:chOff x="2632364" y="4225636"/>
            <a:chExt cx="7620000" cy="471055"/>
          </a:xfrm>
        </p:grpSpPr>
        <p:sp>
          <p:nvSpPr>
            <p:cNvPr id="6" name="Rectangle 5"/>
            <p:cNvSpPr/>
            <p:nvPr/>
          </p:nvSpPr>
          <p:spPr>
            <a:xfrm>
              <a:off x="2632364" y="4225636"/>
              <a:ext cx="3810000" cy="47105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6442364" y="4225636"/>
              <a:ext cx="3810000" cy="47105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9" name="Straight Connector 8"/>
          <p:cNvCxnSpPr/>
          <p:nvPr/>
        </p:nvCxnSpPr>
        <p:spPr>
          <a:xfrm>
            <a:off x="4530436" y="3726873"/>
            <a:ext cx="13855" cy="142701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2135" t="37402" r="26285" b="39862"/>
          <a:stretch>
            <a:fillRect/>
          </a:stretch>
        </p:blipFill>
        <p:spPr bwMode="auto">
          <a:xfrm>
            <a:off x="1348719" y="365125"/>
            <a:ext cx="9527099" cy="2361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38200" y="2646356"/>
            <a:ext cx="1051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70C0"/>
                </a:solidFill>
              </a:rPr>
              <a:t>To firstly compare the fractions, we can convert them so they have a common denominator</a:t>
            </a:r>
            <a:endParaRPr lang="en-GB" sz="24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48719" y="3742354"/>
            <a:ext cx="7633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</a:rPr>
              <a:t>5/8 between 4 friends</a:t>
            </a:r>
            <a:endParaRPr lang="en-GB" sz="28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48719" y="4421226"/>
            <a:ext cx="7232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</a:rPr>
              <a:t>¾ = 6/8 between 3 friends</a:t>
            </a:r>
            <a:endParaRPr lang="en-GB" sz="2800" b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8200" y="5112327"/>
            <a:ext cx="1051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70C0"/>
                </a:solidFill>
              </a:rPr>
              <a:t>It would be better to share ¾ between 3 friends because we can see that ¾ is greater than 5/8 and there are less people to share a larger amount</a:t>
            </a:r>
            <a:endParaRPr lang="en-GB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2965" t="35433" r="26839" b="35433"/>
          <a:stretch>
            <a:fillRect/>
          </a:stretch>
        </p:blipFill>
        <p:spPr bwMode="auto">
          <a:xfrm>
            <a:off x="1066520" y="422977"/>
            <a:ext cx="10287280" cy="3357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144982" y="4100945"/>
            <a:ext cx="1925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7/4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93527" y="4100945"/>
            <a:ext cx="2715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1 ¾ </a:t>
            </a:r>
            <a:endParaRPr lang="en-GB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3795" t="36909" r="27115" b="38878"/>
          <a:stretch>
            <a:fillRect/>
          </a:stretch>
        </p:blipFill>
        <p:spPr bwMode="auto">
          <a:xfrm>
            <a:off x="1186162" y="637059"/>
            <a:ext cx="10167637" cy="2819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814945" y="4041599"/>
            <a:ext cx="54032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8/5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73091" y="3841544"/>
            <a:ext cx="39762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Is 1 and 3/5 so </a:t>
            </a:r>
            <a:r>
              <a:rPr lang="en-GB" sz="3200" b="1" dirty="0" err="1" smtClean="0">
                <a:solidFill>
                  <a:srgbClr val="0070C0"/>
                </a:solidFill>
              </a:rPr>
              <a:t>Milly’s</a:t>
            </a:r>
            <a:r>
              <a:rPr lang="en-GB" sz="3200" b="1" dirty="0" smtClean="0">
                <a:solidFill>
                  <a:srgbClr val="0070C0"/>
                </a:solidFill>
              </a:rPr>
              <a:t> mum needs 2 tins of paint.</a:t>
            </a:r>
            <a:endParaRPr lang="en-GB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489</Words>
  <Application>Microsoft Office PowerPoint</Application>
  <PresentationFormat>Custom</PresentationFormat>
  <Paragraphs>41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Problem Solving and Reasoning Questions and Answers  Number-Fractions</vt:lpstr>
      <vt:lpstr>Slide 2</vt:lpstr>
      <vt:lpstr>Slide 3</vt:lpstr>
      <vt:lpstr>Slide 4</vt:lpstr>
      <vt:lpstr>Slide 5</vt:lpstr>
      <vt:lpstr>Slide 6</vt:lpstr>
      <vt:lpstr>Slide 7</vt:lpstr>
      <vt:lpstr>There are 360 children in the school 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Solving and Reasoning Questions  Number-Fractions (including decimals and percentages)</dc:title>
  <dc:creator>Microsoft Office User</dc:creator>
  <cp:lastModifiedBy>User</cp:lastModifiedBy>
  <cp:revision>17</cp:revision>
  <dcterms:created xsi:type="dcterms:W3CDTF">2017-06-01T11:03:57Z</dcterms:created>
  <dcterms:modified xsi:type="dcterms:W3CDTF">2017-09-17T09:40:48Z</dcterms:modified>
</cp:coreProperties>
</file>