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54" d="100"/>
          <a:sy n="54" d="100"/>
        </p:scale>
        <p:origin x="2501" y="58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02/12/2020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9414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02/12/2020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603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02/12/2020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136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02/12/2020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791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02/12/2020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5534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02/12/2020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770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02/12/2020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2353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02/12/2020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306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02/12/2020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8241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02/12/2020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9380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02/12/2020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166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A24398-1127-4BD9-BF3C-3D27B6A023B2}" type="datetimeFigureOut">
              <a:rPr lang="en-GB" smtClean="0"/>
              <a:t>02/12/2020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74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1461" y="87681"/>
            <a:ext cx="6601216" cy="369332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Midfield Primary School – Knowledge Organiser</a:t>
            </a:r>
            <a:endParaRPr lang="en-GB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64704708"/>
              </p:ext>
            </p:extLst>
          </p:nvPr>
        </p:nvGraphicFramePr>
        <p:xfrm>
          <a:off x="100209" y="576743"/>
          <a:ext cx="6601216" cy="5029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50304">
                  <a:extLst>
                    <a:ext uri="{9D8B030D-6E8A-4147-A177-3AD203B41FA5}">
                      <a16:colId xmlns:a16="http://schemas.microsoft.com/office/drawing/2014/main" val="960009268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770037360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3879841513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5158003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b="1" baseline="0" dirty="0" smtClean="0"/>
                        <a:t>R.E. Focus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Christianity:</a:t>
                      </a:r>
                      <a:r>
                        <a:rPr lang="en-GB" b="1" baseline="0" dirty="0" smtClean="0"/>
                        <a:t> Christmas</a:t>
                      </a:r>
                      <a:endParaRPr lang="en-GB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Year</a:t>
                      </a:r>
                      <a:r>
                        <a:rPr lang="en-GB" b="1" baseline="0" dirty="0" smtClean="0"/>
                        <a:t> 3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baseline="0" dirty="0" smtClean="0"/>
                        <a:t>Autumn 2</a:t>
                      </a:r>
                      <a:endParaRPr lang="en-GB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75170719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0218022"/>
              </p:ext>
            </p:extLst>
          </p:nvPr>
        </p:nvGraphicFramePr>
        <p:xfrm>
          <a:off x="163446" y="7279698"/>
          <a:ext cx="3171825" cy="148732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71825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367188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Possible experiences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526004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350" baseline="0" dirty="0" smtClean="0"/>
                        <a:t>Visit to a local church during the lead up to Christmas – view the nativity scenes.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350" b="0" i="0" u="sng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Outdoor Learning </a:t>
                      </a:r>
                      <a:r>
                        <a:rPr lang="en-GB" sz="135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– Use natural materials to represent meaningful aspects of Christmas.</a:t>
                      </a:r>
                      <a:endParaRPr lang="en-GB" sz="1350" baseline="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72011130"/>
              </p:ext>
            </p:extLst>
          </p:nvPr>
        </p:nvGraphicFramePr>
        <p:xfrm>
          <a:off x="3418576" y="5810390"/>
          <a:ext cx="3362727" cy="29481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91664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2271063">
                  <a:extLst>
                    <a:ext uri="{9D8B030D-6E8A-4147-A177-3AD203B41FA5}">
                      <a16:colId xmlns:a16="http://schemas.microsoft.com/office/drawing/2014/main" val="751772659"/>
                    </a:ext>
                  </a:extLst>
                </a:gridCol>
              </a:tblGrid>
              <a:tr h="285937">
                <a:tc gridSpan="2"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What?</a:t>
                      </a:r>
                      <a:r>
                        <a:rPr lang="en-GB" b="1" baseline="0" dirty="0" smtClean="0"/>
                        <a:t> (Key vocab)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285937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Spelling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Definition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  <a:tr h="469230">
                <a:tc>
                  <a:txBody>
                    <a:bodyPr/>
                    <a:lstStyle/>
                    <a:p>
                      <a:r>
                        <a:rPr lang="en-GB" sz="1300" dirty="0" smtClean="0"/>
                        <a:t>Nativity </a:t>
                      </a:r>
                      <a:endParaRPr lang="en-GB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GB" altLang="en-US" sz="1300" b="0" dirty="0" smtClean="0">
                          <a:solidFill>
                            <a:schemeClr val="tx1"/>
                          </a:solidFill>
                        </a:rPr>
                        <a:t>The story of the birth of Jesus</a:t>
                      </a:r>
                      <a:r>
                        <a:rPr lang="en-GB" altLang="en-US" sz="1300" b="0" baseline="0" dirty="0" smtClean="0">
                          <a:solidFill>
                            <a:schemeClr val="tx1"/>
                          </a:solidFill>
                        </a:rPr>
                        <a:t> Christ.</a:t>
                      </a:r>
                      <a:endParaRPr lang="en-GB" altLang="en-US" sz="1300" b="0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9411962"/>
                  </a:ext>
                </a:extLst>
              </a:tr>
              <a:tr h="278605">
                <a:tc>
                  <a:txBody>
                    <a:bodyPr/>
                    <a:lstStyle/>
                    <a:p>
                      <a:r>
                        <a:rPr lang="en-GB" sz="1300" dirty="0" smtClean="0"/>
                        <a:t>Salvation </a:t>
                      </a:r>
                      <a:endParaRPr lang="en-GB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300" dirty="0" smtClean="0"/>
                        <a:t>Promise</a:t>
                      </a:r>
                      <a:r>
                        <a:rPr lang="en-GB" sz="1300" baseline="0" dirty="0" smtClean="0"/>
                        <a:t> of l</a:t>
                      </a:r>
                      <a:r>
                        <a:rPr lang="en-GB" sz="1300" dirty="0" smtClean="0"/>
                        <a:t>ife after death.</a:t>
                      </a:r>
                      <a:endParaRPr lang="en-GB" sz="13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9763709"/>
                  </a:ext>
                </a:extLst>
              </a:tr>
              <a:tr h="278605">
                <a:tc>
                  <a:txBody>
                    <a:bodyPr/>
                    <a:lstStyle/>
                    <a:p>
                      <a:r>
                        <a:rPr lang="en-GB" sz="1300" b="1" dirty="0" smtClean="0"/>
                        <a:t>Incarnation </a:t>
                      </a:r>
                      <a:endParaRPr lang="en-GB" sz="13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300" dirty="0" smtClean="0"/>
                        <a:t>In the form of.</a:t>
                      </a:r>
                      <a:r>
                        <a:rPr lang="en-GB" sz="1300" baseline="0" dirty="0" smtClean="0"/>
                        <a:t> </a:t>
                      </a:r>
                      <a:endParaRPr lang="en-GB" sz="13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23907015"/>
                  </a:ext>
                </a:extLst>
              </a:tr>
              <a:tr h="469230">
                <a:tc>
                  <a:txBody>
                    <a:bodyPr/>
                    <a:lstStyle/>
                    <a:p>
                      <a:r>
                        <a:rPr lang="en-GB" sz="1300" dirty="0" smtClean="0"/>
                        <a:t>Saviour </a:t>
                      </a:r>
                    </a:p>
                    <a:p>
                      <a:endParaRPr lang="en-GB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3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person who saves someone or something.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799340">
                <a:tc>
                  <a:txBody>
                    <a:bodyPr/>
                    <a:lstStyle/>
                    <a:p>
                      <a:r>
                        <a:rPr lang="en-GB" sz="1300" b="1" dirty="0" smtClean="0"/>
                        <a:t>Advent</a:t>
                      </a:r>
                      <a:endParaRPr lang="en-GB" sz="13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The lead</a:t>
                      </a:r>
                      <a:r>
                        <a:rPr lang="en-GB" sz="1400" baseline="0" dirty="0" smtClean="0"/>
                        <a:t> up to Christmas </a:t>
                      </a:r>
                    </a:p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US" sz="1400" dirty="0" smtClean="0">
                          <a:solidFill>
                            <a:schemeClr val="tx1"/>
                          </a:solidFill>
                        </a:rPr>
                        <a:t>(The arrival of something or someone important.)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26410818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34651157"/>
              </p:ext>
            </p:extLst>
          </p:nvPr>
        </p:nvGraphicFramePr>
        <p:xfrm>
          <a:off x="171461" y="1214776"/>
          <a:ext cx="3155796" cy="60351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15791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2240005">
                  <a:extLst>
                    <a:ext uri="{9D8B030D-6E8A-4147-A177-3AD203B41FA5}">
                      <a16:colId xmlns:a16="http://schemas.microsoft.com/office/drawing/2014/main" val="3656043737"/>
                    </a:ext>
                  </a:extLst>
                </a:gridCol>
              </a:tblGrid>
              <a:tr h="288691">
                <a:tc gridSpan="2"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What?</a:t>
                      </a:r>
                      <a:r>
                        <a:rPr lang="en-GB" b="1" baseline="0" dirty="0" smtClean="0"/>
                        <a:t> (Key Knowledge)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937330">
                <a:tc>
                  <a:txBody>
                    <a:bodyPr/>
                    <a:lstStyle/>
                    <a:p>
                      <a:pPr algn="l"/>
                      <a:r>
                        <a:rPr lang="en-GB" sz="1300" b="0" dirty="0" smtClean="0"/>
                        <a:t>Why was </a:t>
                      </a:r>
                      <a:r>
                        <a:rPr lang="en-GB" sz="1300" b="1" dirty="0" smtClean="0"/>
                        <a:t>Jesus</a:t>
                      </a:r>
                      <a:r>
                        <a:rPr lang="en-GB" sz="1300" b="0" dirty="0" smtClean="0"/>
                        <a:t> sent to earth?</a:t>
                      </a:r>
                      <a:endParaRPr lang="en-GB" sz="13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35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God sent Jesus to the earth to save/rescue people from their ‘sin’ and show them how to gain salvation.</a:t>
                      </a:r>
                      <a:endParaRPr lang="en-GB" altLang="en-US" sz="1350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2795563"/>
                  </a:ext>
                </a:extLst>
              </a:tr>
              <a:tr h="1288004">
                <a:tc>
                  <a:txBody>
                    <a:bodyPr/>
                    <a:lstStyle/>
                    <a:p>
                      <a:r>
                        <a:rPr lang="en-GB" sz="13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Non-Christian aspects of Christmas</a:t>
                      </a:r>
                      <a:endParaRPr lang="en-GB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35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Less meaningful Christian celebrations might include a gift to friends, Christmas trees, meals, Christmas crackers and Father Christmas.</a:t>
                      </a:r>
                      <a:endParaRPr lang="en-GB" altLang="en-US" sz="1200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0129666"/>
                  </a:ext>
                </a:extLst>
              </a:tr>
              <a:tr h="1687730"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Christian aspects of Christmas</a:t>
                      </a:r>
                      <a:endParaRPr lang="en-GB" sz="1300" dirty="0" smtClean="0"/>
                    </a:p>
                    <a:p>
                      <a:endParaRPr lang="en-GB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35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Meaningful Christian celebrations might include a birthday card for Jesus, a thank you gift to Jesus for</a:t>
                      </a:r>
                    </a:p>
                    <a:p>
                      <a:r>
                        <a:rPr lang="en-GB" sz="135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saving/helping the world, services in a church, a star, gold, frankincense or advent wreath.</a:t>
                      </a:r>
                      <a:endParaRPr lang="en-GB" altLang="en-US" sz="1200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9411962"/>
                  </a:ext>
                </a:extLst>
              </a:tr>
              <a:tr h="1161866">
                <a:tc>
                  <a:txBody>
                    <a:bodyPr/>
                    <a:lstStyle/>
                    <a:p>
                      <a:r>
                        <a:rPr lang="en-GB" sz="1200" b="1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Incarnation</a:t>
                      </a:r>
                      <a:endParaRPr lang="en-GB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5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Christians believe that Jesus is the incarnation of God on earth. </a:t>
                      </a:r>
                    </a:p>
                    <a:p>
                      <a:r>
                        <a:rPr lang="en-GB" sz="135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For Christians, Incarnation means that Jesus is God in the flesh, and that, in Jesus,</a:t>
                      </a:r>
                    </a:p>
                    <a:p>
                      <a:r>
                        <a:rPr lang="en-GB" sz="135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God came to live among humans.</a:t>
                      </a:r>
                      <a:endParaRPr lang="en-GB" sz="12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9763709"/>
                  </a:ext>
                </a:extLst>
              </a:tr>
            </a:tbl>
          </a:graphicData>
        </a:graphic>
      </p:graphicFrame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8747376"/>
              </p:ext>
            </p:extLst>
          </p:nvPr>
        </p:nvGraphicFramePr>
        <p:xfrm>
          <a:off x="3472069" y="1117462"/>
          <a:ext cx="3255743" cy="22021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55743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225527"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GB" sz="1100" b="1" dirty="0" smtClean="0"/>
                        <a:t>Attainment</a:t>
                      </a:r>
                      <a:r>
                        <a:rPr lang="en-GB" sz="1100" b="1" baseline="0" dirty="0" smtClean="0"/>
                        <a:t> Targets</a:t>
                      </a:r>
                      <a:endParaRPr lang="en-GB" sz="11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1905036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5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 can explain what Christmas means to me and talk about whether this involves giving and receiving gifts.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5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 can start to explain the Christian belief that Jesus was God in human form and why God gave him to the world.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5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 can start to tell you what Christmas means to Christians and what it means to me.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5528163"/>
              </p:ext>
            </p:extLst>
          </p:nvPr>
        </p:nvGraphicFramePr>
        <p:xfrm>
          <a:off x="3445682" y="3316651"/>
          <a:ext cx="3255743" cy="247647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55743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327632"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GB" sz="1100" b="1" dirty="0" smtClean="0"/>
                        <a:t>Key Questions</a:t>
                      </a:r>
                      <a:endParaRPr lang="en-GB" sz="11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1310100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50" u="sng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Has Christmas lost its true meaning?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5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What does Christmas MEAN to us? Why is Christmas MEANINGFUL to me or not?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5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What is the true meaning of Christmas for Christians?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5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If you could give the world one gift at Christmas to make it a better place, what would it be?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5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What does having ‘meaning’ mean?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00817" y="8283871"/>
            <a:ext cx="929217" cy="126416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95580" y="8775837"/>
            <a:ext cx="1098914" cy="80253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20658" y="8775837"/>
            <a:ext cx="923143" cy="880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5485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1018</TotalTime>
  <Words>372</Words>
  <Application>Microsoft Office PowerPoint</Application>
  <PresentationFormat>A4 Paper (210x297 mm)</PresentationFormat>
  <Paragraphs>44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Midfield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M Koziol</dc:creator>
  <cp:lastModifiedBy>Nicola Richards</cp:lastModifiedBy>
  <cp:revision>107</cp:revision>
  <dcterms:created xsi:type="dcterms:W3CDTF">2019-07-07T18:53:37Z</dcterms:created>
  <dcterms:modified xsi:type="dcterms:W3CDTF">2020-12-02T09:57:56Z</dcterms:modified>
</cp:coreProperties>
</file>