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20" d="100"/>
          <a:sy n="120" d="100"/>
        </p:scale>
        <p:origin x="-2466" y="-7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07/04/2020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868908378"/>
              </p:ext>
            </p:extLst>
          </p:nvPr>
        </p:nvGraphicFramePr>
        <p:xfrm>
          <a:off x="100209" y="576743"/>
          <a:ext cx="6437064" cy="370840"/>
        </p:xfrm>
        <a:graphic>
          <a:graphicData uri="http://schemas.openxmlformats.org/drawingml/2006/table">
            <a:tbl>
              <a:tblPr firstRow="1" bandRow="1">
                <a:tableStyleId>{5940675A-B579-460E-94D1-54222C63F5DA}</a:tableStyleId>
              </a:tblPr>
              <a:tblGrid>
                <a:gridCol w="1609266">
                  <a:extLst>
                    <a:ext uri="{9D8B030D-6E8A-4147-A177-3AD203B41FA5}">
                      <a16:colId xmlns="" xmlns:a16="http://schemas.microsoft.com/office/drawing/2014/main" val="960009268"/>
                    </a:ext>
                  </a:extLst>
                </a:gridCol>
                <a:gridCol w="1609266">
                  <a:extLst>
                    <a:ext uri="{9D8B030D-6E8A-4147-A177-3AD203B41FA5}">
                      <a16:colId xmlns="" xmlns:a16="http://schemas.microsoft.com/office/drawing/2014/main" val="770037360"/>
                    </a:ext>
                  </a:extLst>
                </a:gridCol>
                <a:gridCol w="1609266">
                  <a:extLst>
                    <a:ext uri="{9D8B030D-6E8A-4147-A177-3AD203B41FA5}">
                      <a16:colId xmlns="" xmlns:a16="http://schemas.microsoft.com/office/drawing/2014/main" val="3879841513"/>
                    </a:ext>
                  </a:extLst>
                </a:gridCol>
                <a:gridCol w="1609266">
                  <a:extLst>
                    <a:ext uri="{9D8B030D-6E8A-4147-A177-3AD203B41FA5}">
                      <a16:colId xmlns="" xmlns:a16="http://schemas.microsoft.com/office/drawing/2014/main" val="51580038"/>
                    </a:ext>
                  </a:extLst>
                </a:gridCol>
              </a:tblGrid>
              <a:tr h="370840">
                <a:tc>
                  <a:txBody>
                    <a:bodyPr/>
                    <a:lstStyle/>
                    <a:p>
                      <a:pPr algn="ctr"/>
                      <a:r>
                        <a:rPr lang="en-GB" b="1" dirty="0" smtClean="0"/>
                        <a:t>Geography</a:t>
                      </a:r>
                      <a:r>
                        <a:rPr lang="en-GB" b="1" baseline="0" dirty="0" smtClean="0"/>
                        <a:t> Focus</a:t>
                      </a:r>
                      <a:endParaRPr lang="en-GB" b="1" dirty="0"/>
                    </a:p>
                  </a:txBody>
                  <a:tcPr/>
                </a:tc>
                <a:tc>
                  <a:txBody>
                    <a:bodyPr/>
                    <a:lstStyle/>
                    <a:p>
                      <a:pPr algn="ctr"/>
                      <a:r>
                        <a:rPr lang="en-GB" b="1" dirty="0" smtClean="0"/>
                        <a:t>Natural</a:t>
                      </a:r>
                      <a:r>
                        <a:rPr lang="en-GB" b="1" baseline="0" dirty="0" smtClean="0"/>
                        <a:t> Disasters</a:t>
                      </a:r>
                      <a:endParaRPr lang="en-GB" b="1" dirty="0" smtClean="0"/>
                    </a:p>
                  </a:txBody>
                  <a:tcPr>
                    <a:solidFill>
                      <a:srgbClr val="FFFF00"/>
                    </a:solidFill>
                  </a:tcPr>
                </a:tc>
                <a:tc>
                  <a:txBody>
                    <a:bodyPr/>
                    <a:lstStyle/>
                    <a:p>
                      <a:pPr algn="ctr"/>
                      <a:r>
                        <a:rPr lang="en-GB" b="1" dirty="0" smtClean="0"/>
                        <a:t>Year </a:t>
                      </a:r>
                      <a:r>
                        <a:rPr lang="en-GB" b="1" baseline="0" dirty="0" smtClean="0"/>
                        <a:t>6</a:t>
                      </a:r>
                      <a:endParaRPr lang="en-GB" b="1" dirty="0"/>
                    </a:p>
                  </a:txBody>
                  <a:tcPr/>
                </a:tc>
                <a:tc>
                  <a:txBody>
                    <a:bodyPr/>
                    <a:lstStyle/>
                    <a:p>
                      <a:pPr algn="ctr"/>
                      <a:r>
                        <a:rPr lang="en-GB" b="1" dirty="0" smtClean="0"/>
                        <a:t>Spring</a:t>
                      </a:r>
                      <a:r>
                        <a:rPr lang="en-GB" b="1" baseline="0" dirty="0" smtClean="0"/>
                        <a:t> </a:t>
                      </a:r>
                      <a:endParaRPr lang="en-GB" b="1" dirty="0"/>
                    </a:p>
                  </a:txBody>
                  <a:tcPr/>
                </a:tc>
                <a:extLst>
                  <a:ext uri="{0D108BD9-81ED-4DB2-BD59-A6C34878D82A}">
                    <a16:rowId xmlns=""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248060709"/>
              </p:ext>
            </p:extLst>
          </p:nvPr>
        </p:nvGraphicFramePr>
        <p:xfrm>
          <a:off x="100209" y="7051447"/>
          <a:ext cx="3382181" cy="2754084"/>
        </p:xfrm>
        <a:graphic>
          <a:graphicData uri="http://schemas.openxmlformats.org/drawingml/2006/table">
            <a:tbl>
              <a:tblPr firstRow="1" bandRow="1">
                <a:tableStyleId>{5940675A-B579-460E-94D1-54222C63F5DA}</a:tableStyleId>
              </a:tblPr>
              <a:tblGrid>
                <a:gridCol w="3382181">
                  <a:extLst>
                    <a:ext uri="{9D8B030D-6E8A-4147-A177-3AD203B41FA5}">
                      <a16:colId xmlns="" xmlns:a16="http://schemas.microsoft.com/office/drawing/2014/main" val="754516515"/>
                    </a:ext>
                  </a:extLst>
                </a:gridCol>
              </a:tblGrid>
              <a:tr h="364999">
                <a:tc>
                  <a:txBody>
                    <a:bodyPr/>
                    <a:lstStyle/>
                    <a:p>
                      <a:pPr algn="ctr"/>
                      <a:r>
                        <a:rPr lang="en-GB" b="1" dirty="0" smtClean="0"/>
                        <a:t>Diagrams and Symbols</a:t>
                      </a:r>
                      <a:endParaRPr lang="en-GB"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2389085">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124088438"/>
              </p:ext>
            </p:extLst>
          </p:nvPr>
        </p:nvGraphicFramePr>
        <p:xfrm>
          <a:off x="3537994" y="1067313"/>
          <a:ext cx="2999279" cy="5813472"/>
        </p:xfrm>
        <a:graphic>
          <a:graphicData uri="http://schemas.openxmlformats.org/drawingml/2006/table">
            <a:tbl>
              <a:tblPr firstRow="1" bandRow="1">
                <a:tableStyleId>{5940675A-B579-460E-94D1-54222C63F5DA}</a:tableStyleId>
              </a:tblPr>
              <a:tblGrid>
                <a:gridCol w="1061544">
                  <a:extLst>
                    <a:ext uri="{9D8B030D-6E8A-4147-A177-3AD203B41FA5}">
                      <a16:colId xmlns="" xmlns:a16="http://schemas.microsoft.com/office/drawing/2014/main" val="754516515"/>
                    </a:ext>
                  </a:extLst>
                </a:gridCol>
                <a:gridCol w="1937735">
                  <a:extLst>
                    <a:ext uri="{9D8B030D-6E8A-4147-A177-3AD203B41FA5}">
                      <a16:colId xmlns=""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 xmlns:a16="http://schemas.microsoft.com/office/drawing/2014/main" val="1208927862"/>
                  </a:ext>
                </a:extLst>
              </a:tr>
              <a:tr h="436028">
                <a:tc>
                  <a:txBody>
                    <a:bodyPr/>
                    <a:lstStyle/>
                    <a:p>
                      <a:pPr algn="l"/>
                      <a:r>
                        <a:rPr lang="en-GB" sz="1100" dirty="0" smtClean="0"/>
                        <a:t>Tsunami</a:t>
                      </a:r>
                      <a:endParaRPr lang="en-GB" sz="1100" dirty="0"/>
                    </a:p>
                  </a:txBody>
                  <a:tcPr/>
                </a:tc>
                <a:tc>
                  <a:txBody>
                    <a:bodyPr/>
                    <a:lstStyle/>
                    <a:p>
                      <a:pPr algn="ctr"/>
                      <a:r>
                        <a:rPr lang="en-GB" sz="1100" dirty="0" smtClean="0"/>
                        <a:t>A large, fast</a:t>
                      </a:r>
                      <a:r>
                        <a:rPr lang="en-GB" sz="1100" baseline="0" dirty="0" smtClean="0"/>
                        <a:t> moving sea wave, often caused by earthquakes</a:t>
                      </a:r>
                      <a:endParaRPr lang="en-GB" sz="1100" dirty="0"/>
                    </a:p>
                  </a:txBody>
                  <a:tcPr/>
                </a:tc>
                <a:extLst>
                  <a:ext uri="{0D108BD9-81ED-4DB2-BD59-A6C34878D82A}">
                    <a16:rowId xmlns="" xmlns:a16="http://schemas.microsoft.com/office/drawing/2014/main" val="1862795563"/>
                  </a:ext>
                </a:extLst>
              </a:tr>
              <a:tr h="303662">
                <a:tc>
                  <a:txBody>
                    <a:bodyPr/>
                    <a:lstStyle/>
                    <a:p>
                      <a:pPr algn="l"/>
                      <a:r>
                        <a:rPr lang="en-GB" sz="1100" dirty="0" smtClean="0"/>
                        <a:t>Earthquake</a:t>
                      </a:r>
                      <a:endParaRPr lang="en-GB" sz="1100" dirty="0"/>
                    </a:p>
                  </a:txBody>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t>The movement</a:t>
                      </a:r>
                      <a:r>
                        <a:rPr lang="en-GB" sz="1100" baseline="0" dirty="0" smtClean="0"/>
                        <a:t> of the ground as a result of tectonic activity</a:t>
                      </a:r>
                      <a:endParaRPr lang="en-GB" sz="1100" dirty="0" smtClean="0"/>
                    </a:p>
                  </a:txBody>
                  <a:tcPr/>
                </a:tc>
                <a:extLst>
                  <a:ext uri="{0D108BD9-81ED-4DB2-BD59-A6C34878D82A}">
                    <a16:rowId xmlns="" xmlns:a16="http://schemas.microsoft.com/office/drawing/2014/main" val="1769763709"/>
                  </a:ext>
                </a:extLst>
              </a:tr>
              <a:tr h="391255">
                <a:tc>
                  <a:txBody>
                    <a:bodyPr/>
                    <a:lstStyle/>
                    <a:p>
                      <a:pPr algn="l"/>
                      <a:r>
                        <a:rPr lang="en-GB" sz="1100" dirty="0" smtClean="0"/>
                        <a:t>Epicentre</a:t>
                      </a:r>
                      <a:endParaRPr lang="en-GB" sz="1100" dirty="0"/>
                    </a:p>
                  </a:txBody>
                  <a:tcPr/>
                </a:tc>
                <a:tc>
                  <a:txBody>
                    <a:bodyPr/>
                    <a:lstStyle/>
                    <a:p>
                      <a:pPr algn="ctr"/>
                      <a:r>
                        <a:rPr lang="en-GB" sz="1100" dirty="0" smtClean="0"/>
                        <a:t>The location of the earthquake on the Earth’s surface</a:t>
                      </a:r>
                      <a:endParaRPr lang="en-GB" sz="1100" dirty="0"/>
                    </a:p>
                  </a:txBody>
                  <a:tcPr/>
                </a:tc>
                <a:extLst>
                  <a:ext uri="{0D108BD9-81ED-4DB2-BD59-A6C34878D82A}">
                    <a16:rowId xmlns="" xmlns:a16="http://schemas.microsoft.com/office/drawing/2014/main" val="1182001177"/>
                  </a:ext>
                </a:extLst>
              </a:tr>
              <a:tr h="391255">
                <a:tc>
                  <a:txBody>
                    <a:bodyPr/>
                    <a:lstStyle/>
                    <a:p>
                      <a:pPr algn="l"/>
                      <a:r>
                        <a:rPr lang="en-GB" sz="1100" dirty="0" smtClean="0"/>
                        <a:t>Focus</a:t>
                      </a:r>
                      <a:endParaRPr lang="en-GB" sz="1100" dirty="0"/>
                    </a:p>
                  </a:txBody>
                  <a:tcPr/>
                </a:tc>
                <a:tc>
                  <a:txBody>
                    <a:bodyPr/>
                    <a:lstStyle/>
                    <a:p>
                      <a:pPr algn="ctr"/>
                      <a:r>
                        <a:rPr lang="en-GB" sz="1100" dirty="0" smtClean="0"/>
                        <a:t>The location of the earthquake</a:t>
                      </a:r>
                      <a:r>
                        <a:rPr lang="en-GB" sz="1100" baseline="0" dirty="0" smtClean="0"/>
                        <a:t> below the Earth’s surface</a:t>
                      </a:r>
                      <a:endParaRPr lang="en-GB" sz="1100" dirty="0"/>
                    </a:p>
                  </a:txBody>
                  <a:tcPr/>
                </a:tc>
                <a:extLst>
                  <a:ext uri="{0D108BD9-81ED-4DB2-BD59-A6C34878D82A}">
                    <a16:rowId xmlns="" xmlns:a16="http://schemas.microsoft.com/office/drawing/2014/main" val="3954515062"/>
                  </a:ext>
                </a:extLst>
              </a:tr>
              <a:tr h="43602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t>Tectonic</a:t>
                      </a:r>
                      <a:r>
                        <a:rPr lang="en-GB" sz="1100" baseline="0" dirty="0" smtClean="0"/>
                        <a:t> Plates</a:t>
                      </a:r>
                      <a:endParaRPr lang="en-GB" sz="1100" dirty="0" smtClean="0"/>
                    </a:p>
                  </a:txBody>
                  <a:tcPr/>
                </a:tc>
                <a:tc>
                  <a:txBody>
                    <a:bodyPr/>
                    <a:lstStyle/>
                    <a:p>
                      <a:pPr algn="ctr"/>
                      <a:r>
                        <a:rPr lang="en-GB" sz="1100" dirty="0" smtClean="0"/>
                        <a:t>Sections of the Earth’s crust</a:t>
                      </a:r>
                      <a:r>
                        <a:rPr lang="en-GB" sz="1100" baseline="0" dirty="0" smtClean="0"/>
                        <a:t> which move slowly over the mantle</a:t>
                      </a:r>
                      <a:endParaRPr lang="en-GB" sz="1100" dirty="0"/>
                    </a:p>
                  </a:txBody>
                  <a:tcPr/>
                </a:tc>
                <a:extLst>
                  <a:ext uri="{0D108BD9-81ED-4DB2-BD59-A6C34878D82A}">
                    <a16:rowId xmlns="" xmlns:a16="http://schemas.microsoft.com/office/drawing/2014/main" val="3998611680"/>
                  </a:ext>
                </a:extLst>
              </a:tr>
              <a:tr h="391255">
                <a:tc>
                  <a:txBody>
                    <a:bodyPr/>
                    <a:lstStyle/>
                    <a:p>
                      <a:r>
                        <a:rPr lang="en-GB" sz="1100" dirty="0" smtClean="0"/>
                        <a:t>Crust</a:t>
                      </a:r>
                      <a:endParaRPr lang="en-GB" sz="1100" dirty="0"/>
                    </a:p>
                  </a:txBody>
                  <a:tcPr/>
                </a:tc>
                <a:tc>
                  <a:txBody>
                    <a:bodyPr/>
                    <a:lstStyle/>
                    <a:p>
                      <a:pPr algn="ctr"/>
                      <a:r>
                        <a:rPr lang="en-GB" sz="1100" dirty="0" smtClean="0"/>
                        <a:t>The hard rocky</a:t>
                      </a:r>
                      <a:r>
                        <a:rPr lang="en-GB" sz="1100" baseline="0" dirty="0" smtClean="0"/>
                        <a:t> layer of the earth</a:t>
                      </a:r>
                      <a:endParaRPr lang="en-GB" sz="1100" dirty="0"/>
                    </a:p>
                  </a:txBody>
                  <a:tcPr/>
                </a:tc>
                <a:extLst>
                  <a:ext uri="{0D108BD9-81ED-4DB2-BD59-A6C34878D82A}">
                    <a16:rowId xmlns="" xmlns:a16="http://schemas.microsoft.com/office/drawing/2014/main" val="636065029"/>
                  </a:ext>
                </a:extLst>
              </a:tr>
              <a:tr h="391255">
                <a:tc>
                  <a:txBody>
                    <a:bodyPr/>
                    <a:lstStyle/>
                    <a:p>
                      <a:r>
                        <a:rPr lang="en-GB" sz="1100" dirty="0" smtClean="0"/>
                        <a:t>Mantle</a:t>
                      </a:r>
                      <a:endParaRPr lang="en-GB" sz="1100" dirty="0"/>
                    </a:p>
                  </a:txBody>
                  <a:tcPr/>
                </a:tc>
                <a:tc>
                  <a:txBody>
                    <a:bodyPr/>
                    <a:lstStyle/>
                    <a:p>
                      <a:pPr algn="ctr"/>
                      <a:r>
                        <a:rPr lang="en-GB" sz="1100" dirty="0" smtClean="0"/>
                        <a:t>Th</a:t>
                      </a:r>
                      <a:r>
                        <a:rPr lang="en-GB" sz="1100" baseline="0" dirty="0" smtClean="0"/>
                        <a:t>e hot viscous layer of the earth made up of melted rock</a:t>
                      </a:r>
                      <a:endParaRPr lang="en-GB" sz="1100" dirty="0"/>
                    </a:p>
                  </a:txBody>
                  <a:tcPr/>
                </a:tc>
                <a:extLst>
                  <a:ext uri="{0D108BD9-81ED-4DB2-BD59-A6C34878D82A}">
                    <a16:rowId xmlns="" xmlns:a16="http://schemas.microsoft.com/office/drawing/2014/main" val="2147553757"/>
                  </a:ext>
                </a:extLst>
              </a:tr>
              <a:tr h="391255">
                <a:tc>
                  <a:txBody>
                    <a:bodyPr/>
                    <a:lstStyle/>
                    <a:p>
                      <a:r>
                        <a:rPr lang="en-GB" sz="1100" dirty="0" smtClean="0"/>
                        <a:t>Primary</a:t>
                      </a:r>
                      <a:r>
                        <a:rPr lang="en-GB" sz="1100" baseline="0" dirty="0" smtClean="0"/>
                        <a:t> effects</a:t>
                      </a:r>
                      <a:endParaRPr lang="en-GB" sz="1100" dirty="0"/>
                    </a:p>
                  </a:txBody>
                  <a:tcPr/>
                </a:tc>
                <a:tc>
                  <a:txBody>
                    <a:bodyPr/>
                    <a:lstStyle/>
                    <a:p>
                      <a:pPr algn="ctr"/>
                      <a:r>
                        <a:rPr lang="en-GB" sz="1100" dirty="0" smtClean="0"/>
                        <a:t>The</a:t>
                      </a:r>
                      <a:r>
                        <a:rPr lang="en-GB" sz="1100" baseline="0" dirty="0" smtClean="0"/>
                        <a:t> direct impact of an event. </a:t>
                      </a:r>
                      <a:r>
                        <a:rPr lang="en-GB" sz="1100" baseline="0" dirty="0" err="1" smtClean="0"/>
                        <a:t>Eg</a:t>
                      </a:r>
                      <a:r>
                        <a:rPr lang="en-GB" sz="1100" baseline="0" dirty="0" smtClean="0"/>
                        <a:t> buildings collapsed</a:t>
                      </a:r>
                      <a:endParaRPr lang="en-GB" sz="1100" dirty="0"/>
                    </a:p>
                  </a:txBody>
                  <a:tcPr/>
                </a:tc>
                <a:extLst>
                  <a:ext uri="{0D108BD9-81ED-4DB2-BD59-A6C34878D82A}">
                    <a16:rowId xmlns="" xmlns:a16="http://schemas.microsoft.com/office/drawing/2014/main" val="1972178587"/>
                  </a:ext>
                </a:extLst>
              </a:tr>
              <a:tr h="391255">
                <a:tc>
                  <a:txBody>
                    <a:bodyPr/>
                    <a:lstStyle/>
                    <a:p>
                      <a:r>
                        <a:rPr lang="en-GB" sz="1100" dirty="0" smtClean="0"/>
                        <a:t>Secondary effects</a:t>
                      </a:r>
                      <a:endParaRPr lang="en-GB" sz="1100" dirty="0"/>
                    </a:p>
                  </a:txBody>
                  <a:tcPr/>
                </a:tc>
                <a:tc>
                  <a:txBody>
                    <a:bodyPr/>
                    <a:lstStyle/>
                    <a:p>
                      <a:pPr algn="ctr"/>
                      <a:r>
                        <a:rPr lang="en-GB" sz="1100" dirty="0" smtClean="0"/>
                        <a:t>The knock</a:t>
                      </a:r>
                      <a:r>
                        <a:rPr lang="en-GB" sz="1100" baseline="0" dirty="0" smtClean="0"/>
                        <a:t> on effects of an event.</a:t>
                      </a:r>
                    </a:p>
                    <a:p>
                      <a:pPr algn="ctr"/>
                      <a:r>
                        <a:rPr lang="en-GB" sz="1100" baseline="0" dirty="0" err="1" smtClean="0"/>
                        <a:t>Eg</a:t>
                      </a:r>
                      <a:r>
                        <a:rPr lang="en-GB" sz="1100" baseline="0" dirty="0" smtClean="0"/>
                        <a:t> schools closed, tsunamis </a:t>
                      </a:r>
                      <a:endParaRPr lang="en-GB" sz="1100" dirty="0"/>
                    </a:p>
                  </a:txBody>
                  <a:tcPr/>
                </a:tc>
                <a:extLst>
                  <a:ext uri="{0D108BD9-81ED-4DB2-BD59-A6C34878D82A}">
                    <a16:rowId xmlns="" xmlns:a16="http://schemas.microsoft.com/office/drawing/2014/main" val="570531886"/>
                  </a:ext>
                </a:extLst>
              </a:tr>
              <a:tr h="391255">
                <a:tc>
                  <a:txBody>
                    <a:bodyPr/>
                    <a:lstStyle/>
                    <a:p>
                      <a:r>
                        <a:rPr lang="en-GB" sz="1100" dirty="0" smtClean="0"/>
                        <a:t>Richter scale</a:t>
                      </a:r>
                      <a:endParaRPr lang="en-GB" sz="1100" dirty="0"/>
                    </a:p>
                  </a:txBody>
                  <a:tcPr/>
                </a:tc>
                <a:tc>
                  <a:txBody>
                    <a:bodyPr/>
                    <a:lstStyle/>
                    <a:p>
                      <a:pPr algn="ctr"/>
                      <a:r>
                        <a:rPr lang="en-GB" sz="1100" dirty="0" smtClean="0"/>
                        <a:t>The way</a:t>
                      </a:r>
                      <a:r>
                        <a:rPr lang="en-GB" sz="1100" baseline="0" dirty="0" smtClean="0"/>
                        <a:t> in which the magnitude of earthquakes are measured</a:t>
                      </a:r>
                      <a:endParaRPr lang="en-GB" sz="1100" dirty="0"/>
                    </a:p>
                  </a:txBody>
                  <a:tcPr/>
                </a:tc>
                <a:extLst>
                  <a:ext uri="{0D108BD9-81ED-4DB2-BD59-A6C34878D82A}">
                    <a16:rowId xmlns="" xmlns:a16="http://schemas.microsoft.com/office/drawing/2014/main" val="1571292875"/>
                  </a:ext>
                </a:extLst>
              </a:tr>
              <a:tr h="391255">
                <a:tc>
                  <a:txBody>
                    <a:bodyPr/>
                    <a:lstStyle/>
                    <a:p>
                      <a:r>
                        <a:rPr lang="en-GB" sz="1100" dirty="0" smtClean="0"/>
                        <a:t>Fault</a:t>
                      </a:r>
                      <a:r>
                        <a:rPr lang="en-GB" sz="1100" baseline="0" dirty="0" smtClean="0"/>
                        <a:t> line</a:t>
                      </a:r>
                      <a:endParaRPr lang="en-GB" sz="1100" dirty="0"/>
                    </a:p>
                  </a:txBody>
                  <a:tcPr/>
                </a:tc>
                <a:tc>
                  <a:txBody>
                    <a:bodyPr/>
                    <a:lstStyle/>
                    <a:p>
                      <a:pPr algn="ctr"/>
                      <a:r>
                        <a:rPr lang="en-GB" sz="1100" dirty="0" smtClean="0"/>
                        <a:t>Where</a:t>
                      </a:r>
                      <a:r>
                        <a:rPr lang="en-GB" sz="1100" baseline="0" dirty="0" smtClean="0"/>
                        <a:t> two or more tectonic plates meet. </a:t>
                      </a:r>
                      <a:endParaRPr lang="en-GB" sz="1100" dirty="0"/>
                    </a:p>
                  </a:txBody>
                  <a:tcPr/>
                </a:tc>
                <a:extLst>
                  <a:ext uri="{0D108BD9-81ED-4DB2-BD59-A6C34878D82A}">
                    <a16:rowId xmlns="" xmlns:a16="http://schemas.microsoft.com/office/drawing/2014/main" val="285010142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413654729"/>
              </p:ext>
            </p:extLst>
          </p:nvPr>
        </p:nvGraphicFramePr>
        <p:xfrm>
          <a:off x="100209" y="1067585"/>
          <a:ext cx="3322260" cy="5863860"/>
        </p:xfrm>
        <a:graphic>
          <a:graphicData uri="http://schemas.openxmlformats.org/drawingml/2006/table">
            <a:tbl>
              <a:tblPr firstRow="1" bandRow="1">
                <a:tableStyleId>{5940675A-B579-460E-94D1-54222C63F5DA}</a:tableStyleId>
              </a:tblPr>
              <a:tblGrid>
                <a:gridCol w="790745">
                  <a:extLst>
                    <a:ext uri="{9D8B030D-6E8A-4147-A177-3AD203B41FA5}">
                      <a16:colId xmlns="" xmlns:a16="http://schemas.microsoft.com/office/drawing/2014/main" val="754516515"/>
                    </a:ext>
                  </a:extLst>
                </a:gridCol>
                <a:gridCol w="2531515">
                  <a:extLst>
                    <a:ext uri="{9D8B030D-6E8A-4147-A177-3AD203B41FA5}">
                      <a16:colId xmlns="" xmlns:a16="http://schemas.microsoft.com/office/drawing/2014/main" val="751772659"/>
                    </a:ext>
                  </a:extLst>
                </a:gridCol>
              </a:tblGrid>
              <a:tr h="284049">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2170423">
                <a:tc>
                  <a:txBody>
                    <a:bodyPr/>
                    <a:lstStyle/>
                    <a:p>
                      <a:pPr algn="ctr"/>
                      <a:r>
                        <a:rPr lang="en-GB" sz="1050" dirty="0" smtClean="0"/>
                        <a:t>What causes </a:t>
                      </a:r>
                      <a:r>
                        <a:rPr lang="en-GB" sz="1050" baseline="0" dirty="0" smtClean="0"/>
                        <a:t> them?</a:t>
                      </a:r>
                      <a:endParaRPr lang="en-GB" sz="1050" dirty="0"/>
                    </a:p>
                  </a:txBody>
                  <a:tcPr/>
                </a:tc>
                <a:tc>
                  <a:txBody>
                    <a:bodyPr/>
                    <a:lstStyle/>
                    <a:p>
                      <a:pPr algn="l"/>
                      <a:r>
                        <a:rPr lang="en-GB" sz="1100" baseline="0" dirty="0" smtClean="0"/>
                        <a:t>Earthquakes are caused by the movement of tectonic plates along either normal, reverse or strike-slip faults. Due to the pressure, movement is not continues but in short sharp bursts (earthquakes). This is stick slip motion.  They can vary in magnitude, and are measured on the Richter scale. They can occur close to the surface, or deep in the ground. An earthquakes with a shallower focus will generally be more violent as more energy is transmitted to the surface. </a:t>
                      </a:r>
                    </a:p>
                  </a:txBody>
                  <a:tcPr/>
                </a:tc>
                <a:extLst>
                  <a:ext uri="{0D108BD9-81ED-4DB2-BD59-A6C34878D82A}">
                    <a16:rowId xmlns="" xmlns:a16="http://schemas.microsoft.com/office/drawing/2014/main" val="1862795563"/>
                  </a:ext>
                </a:extLst>
              </a:tr>
              <a:tr h="728330">
                <a:tc>
                  <a:txBody>
                    <a:bodyPr/>
                    <a:lstStyle/>
                    <a:p>
                      <a:pPr algn="ctr"/>
                      <a:r>
                        <a:rPr lang="en-GB" sz="1100" dirty="0" smtClean="0"/>
                        <a:t>Primary</a:t>
                      </a:r>
                      <a:r>
                        <a:rPr lang="en-GB" sz="1100" baseline="0" dirty="0" smtClean="0"/>
                        <a:t> effects</a:t>
                      </a:r>
                      <a:endParaRPr lang="en-GB" sz="1100" dirty="0"/>
                    </a:p>
                  </a:txBody>
                  <a:tcPr/>
                </a:tc>
                <a:tc>
                  <a:txBody>
                    <a:bodyPr/>
                    <a:lstStyle/>
                    <a:p>
                      <a:pPr algn="l"/>
                      <a:r>
                        <a:rPr lang="en-GB" sz="1100" dirty="0" smtClean="0"/>
                        <a:t>The</a:t>
                      </a:r>
                      <a:r>
                        <a:rPr lang="en-GB" sz="1100" baseline="0" dirty="0" smtClean="0"/>
                        <a:t>se are a direct consequence of the earthquake. The ground shaking, buildings collapsing, roads being destroyed. </a:t>
                      </a:r>
                      <a:endParaRPr lang="en-GB" sz="1100" dirty="0" smtClean="0"/>
                    </a:p>
                  </a:txBody>
                  <a:tcPr/>
                </a:tc>
                <a:extLst>
                  <a:ext uri="{0D108BD9-81ED-4DB2-BD59-A6C34878D82A}">
                    <a16:rowId xmlns="" xmlns:a16="http://schemas.microsoft.com/office/drawing/2014/main" val="1769763709"/>
                  </a:ext>
                </a:extLst>
              </a:tr>
              <a:tr h="1049784">
                <a:tc>
                  <a:txBody>
                    <a:bodyPr/>
                    <a:lstStyle/>
                    <a:p>
                      <a:pPr algn="ctr"/>
                      <a:r>
                        <a:rPr lang="en-GB" sz="1100" dirty="0" smtClean="0"/>
                        <a:t>Secondary</a:t>
                      </a:r>
                      <a:r>
                        <a:rPr lang="en-GB" sz="1100" baseline="0" dirty="0" smtClean="0"/>
                        <a:t> effects</a:t>
                      </a:r>
                      <a:endParaRPr lang="en-GB" sz="1100" dirty="0"/>
                    </a:p>
                  </a:txBody>
                  <a:tcPr/>
                </a:tc>
                <a:tc>
                  <a:txBody>
                    <a:bodyPr/>
                    <a:lstStyle/>
                    <a:p>
                      <a:pPr algn="l"/>
                      <a:r>
                        <a:rPr lang="en-GB" sz="1100" dirty="0" smtClean="0"/>
                        <a:t>These</a:t>
                      </a:r>
                      <a:r>
                        <a:rPr lang="en-GB" sz="1100" baseline="0" dirty="0" smtClean="0"/>
                        <a:t> are knock on effects. Fires, landslides, tsunamis, disease, infection, loss of education and business. Often the secondary effects cause more devastation. These can also be sorted into long and short term impacts. </a:t>
                      </a:r>
                      <a:endParaRPr lang="en-GB" sz="1100" dirty="0" smtClean="0"/>
                    </a:p>
                  </a:txBody>
                  <a:tcPr/>
                </a:tc>
                <a:extLst>
                  <a:ext uri="{0D108BD9-81ED-4DB2-BD59-A6C34878D82A}">
                    <a16:rowId xmlns="" xmlns:a16="http://schemas.microsoft.com/office/drawing/2014/main" val="2751736532"/>
                  </a:ext>
                </a:extLst>
              </a:tr>
              <a:tr h="728330">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100" dirty="0" smtClean="0"/>
                        <a:t>Tsunami</a:t>
                      </a:r>
                    </a:p>
                  </a:txBody>
                  <a:tcPr/>
                </a:tc>
                <a:tc>
                  <a:txBody>
                    <a:bodyPr/>
                    <a:lstStyle/>
                    <a:p>
                      <a:pPr algn="l"/>
                      <a:r>
                        <a:rPr lang="en-GB" sz="1100" dirty="0" smtClean="0"/>
                        <a:t>A tsunami</a:t>
                      </a:r>
                      <a:r>
                        <a:rPr lang="en-GB" sz="1100" baseline="0" dirty="0" smtClean="0"/>
                        <a:t> is caused by an earthquake in the ocean. The land moves causing large amounts of water to displace. This generates a large, fast moving wave. </a:t>
                      </a:r>
                      <a:endParaRPr lang="en-GB" sz="1100" dirty="0"/>
                    </a:p>
                  </a:txBody>
                  <a:tcPr/>
                </a:tc>
                <a:extLst>
                  <a:ext uri="{0D108BD9-81ED-4DB2-BD59-A6C34878D82A}">
                    <a16:rowId xmlns="" xmlns:a16="http://schemas.microsoft.com/office/drawing/2014/main" val="3998611680"/>
                  </a:ext>
                </a:extLst>
              </a:tr>
              <a:tr h="674640">
                <a:tc>
                  <a:txBody>
                    <a:bodyPr/>
                    <a:lstStyle/>
                    <a:p>
                      <a:pPr algn="ctr"/>
                      <a:r>
                        <a:rPr lang="en-GB" sz="1100" dirty="0" smtClean="0"/>
                        <a:t>Case study</a:t>
                      </a:r>
                      <a:endParaRPr lang="en-GB" sz="1100" dirty="0"/>
                    </a:p>
                  </a:txBody>
                  <a:tcPr/>
                </a:tc>
                <a:tc>
                  <a:txBody>
                    <a:bodyPr/>
                    <a:lstStyle/>
                    <a:p>
                      <a:pPr algn="l"/>
                      <a:r>
                        <a:rPr lang="en-GB" sz="1100" baseline="0" dirty="0" smtClean="0"/>
                        <a:t>Children should know the details of a recent earthquake. </a:t>
                      </a:r>
                    </a:p>
                  </a:txBody>
                  <a:tcPr/>
                </a:tc>
                <a:extLst>
                  <a:ext uri="{0D108BD9-81ED-4DB2-BD59-A6C34878D82A}">
                    <a16:rowId xmlns="" xmlns:a16="http://schemas.microsoft.com/office/drawing/2014/main" val="3211347320"/>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520524314"/>
              </p:ext>
            </p:extLst>
          </p:nvPr>
        </p:nvGraphicFramePr>
        <p:xfrm>
          <a:off x="3537994" y="6931445"/>
          <a:ext cx="2999280" cy="2874087"/>
        </p:xfrm>
        <a:graphic>
          <a:graphicData uri="http://schemas.openxmlformats.org/drawingml/2006/table">
            <a:tbl>
              <a:tblPr firstRow="1" bandRow="1">
                <a:tableStyleId>{5940675A-B579-460E-94D1-54222C63F5DA}</a:tableStyleId>
              </a:tblPr>
              <a:tblGrid>
                <a:gridCol w="2999280">
                  <a:extLst>
                    <a:ext uri="{9D8B030D-6E8A-4147-A177-3AD203B41FA5}">
                      <a16:colId xmlns="" xmlns:a16="http://schemas.microsoft.com/office/drawing/2014/main" val="754516515"/>
                    </a:ext>
                  </a:extLst>
                </a:gridCol>
              </a:tblGrid>
              <a:tr h="373336">
                <a:tc>
                  <a:txBody>
                    <a:bodyPr/>
                    <a:lstStyle/>
                    <a:p>
                      <a:pPr algn="ctr"/>
                      <a:r>
                        <a:rPr lang="en-GB" sz="1350" b="1" dirty="0" smtClean="0"/>
                        <a:t>Possible</a:t>
                      </a:r>
                      <a:r>
                        <a:rPr lang="en-GB" sz="1350" b="1" baseline="0" dirty="0" smtClean="0"/>
                        <a:t> experiences</a:t>
                      </a:r>
                      <a:endParaRPr lang="en-GB" sz="1350"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2500751">
                <a:tc>
                  <a:txBody>
                    <a:bodyPr/>
                    <a:lstStyle/>
                    <a:p>
                      <a:r>
                        <a:rPr lang="en-GB" sz="1100" dirty="0" smtClean="0"/>
                        <a:t>Complete an</a:t>
                      </a:r>
                      <a:r>
                        <a:rPr lang="en-GB" sz="1100" baseline="0" dirty="0" smtClean="0"/>
                        <a:t> earthquake drill within their class. How could you better survive?</a:t>
                      </a:r>
                    </a:p>
                    <a:p>
                      <a:endParaRPr lang="en-GB" sz="1100" baseline="0" dirty="0" smtClean="0"/>
                    </a:p>
                    <a:p>
                      <a:r>
                        <a:rPr lang="en-GB" sz="1100" baseline="0" dirty="0" smtClean="0"/>
                        <a:t>Create earthquake proof structures. Test with shaking tables</a:t>
                      </a:r>
                    </a:p>
                    <a:p>
                      <a:endParaRPr lang="en-GB" sz="1100" baseline="0" dirty="0" smtClean="0"/>
                    </a:p>
                    <a:p>
                      <a:r>
                        <a:rPr lang="en-GB" sz="1100" baseline="0" dirty="0" smtClean="0"/>
                        <a:t>Look at a case study of an earthquake. Children to identify primary and secondary effects.</a:t>
                      </a:r>
                    </a:p>
                    <a:p>
                      <a:endParaRPr lang="en-GB" sz="1100" baseline="0" dirty="0" smtClean="0"/>
                    </a:p>
                    <a:p>
                      <a:r>
                        <a:rPr lang="en-GB" sz="1100" baseline="0" dirty="0" smtClean="0"/>
                        <a:t>Compare case studies of earthquakes in different countries (HIC vs LIC, high income county vs low income) Which was more damaging, why?</a:t>
                      </a:r>
                    </a:p>
                    <a:p>
                      <a:endParaRPr lang="en-GB" sz="1100" baseline="0" dirty="0" smtClean="0"/>
                    </a:p>
                    <a:p>
                      <a:r>
                        <a:rPr lang="en-GB" sz="1100" baseline="0" dirty="0" smtClean="0"/>
                        <a:t>To make a tsunami </a:t>
                      </a:r>
                      <a:r>
                        <a:rPr lang="en-GB" sz="1100" baseline="0" smtClean="0"/>
                        <a:t>in the classroom. </a:t>
                      </a:r>
                      <a:endParaRPr lang="en-GB" sz="1100" baseline="0" dirty="0" smtClean="0"/>
                    </a:p>
                  </a:txBody>
                  <a:tcPr/>
                </a:tc>
                <a:extLst>
                  <a:ext uri="{0D108BD9-81ED-4DB2-BD59-A6C34878D82A}">
                    <a16:rowId xmlns="" xmlns:a16="http://schemas.microsoft.com/office/drawing/2014/main" val="1208927862"/>
                  </a:ext>
                </a:extLst>
              </a:tr>
            </a:tbl>
          </a:graphicData>
        </a:graphic>
      </p:graphicFrame>
      <p:sp>
        <p:nvSpPr>
          <p:cNvPr id="8" name="AutoShape 4" descr="Image result for fold mountains diagr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Image result for tectonic plates ma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786" y="7527491"/>
            <a:ext cx="1522619" cy="930063"/>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12" descr="Image result for os map with mountain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4" descr="Image result for os map with mountain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Image result for earthquake diagra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2819" y="7518640"/>
            <a:ext cx="1561396" cy="87817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Image result for tsunami diagr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975" y="8577556"/>
            <a:ext cx="1332126" cy="1100452"/>
          </a:xfrm>
          <a:prstGeom prst="rect">
            <a:avLst/>
          </a:prstGeom>
          <a:noFill/>
          <a:extLst>
            <a:ext uri="{909E8E84-426E-40DD-AFC4-6F175D3DCCD1}">
              <a14:hiddenFill xmlns:a14="http://schemas.microsoft.com/office/drawing/2010/main">
                <a:solidFill>
                  <a:srgbClr val="FFFFFF"/>
                </a:solidFill>
              </a14:hiddenFill>
            </a:ext>
          </a:extLst>
        </p:spPr>
      </p:pic>
      <p:sp>
        <p:nvSpPr>
          <p:cNvPr id="15" name="AutoShape 8" descr="Image result for earthquake richter scal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10" descr="Image result for earthquake richter scal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p:cNvPicPr>
            <a:picLocks noChangeAspect="1"/>
          </p:cNvPicPr>
          <p:nvPr/>
        </p:nvPicPr>
        <p:blipFill rotWithShape="1">
          <a:blip r:embed="rId5"/>
          <a:srcRect l="1" r="2911"/>
          <a:stretch/>
        </p:blipFill>
        <p:spPr>
          <a:xfrm>
            <a:off x="1847867" y="8516819"/>
            <a:ext cx="1382975" cy="1274845"/>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70" y="97696"/>
            <a:ext cx="6647290" cy="430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399</TotalTime>
  <Words>432</Words>
  <Application>Microsoft Office PowerPoint</Application>
  <PresentationFormat>A4 Paper (210x297 mm)</PresentationFormat>
  <Paragraphs>59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Liam Frost</cp:lastModifiedBy>
  <cp:revision>39</cp:revision>
  <cp:lastPrinted>2020-03-27T08:54:40Z</cp:lastPrinted>
  <dcterms:created xsi:type="dcterms:W3CDTF">2019-07-07T18:53:37Z</dcterms:created>
  <dcterms:modified xsi:type="dcterms:W3CDTF">2020-04-07T11:29:06Z</dcterms:modified>
</cp:coreProperties>
</file>