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57" r:id="rId2"/>
    <p:sldId id="258" r:id="rId3"/>
    <p:sldId id="260" r:id="rId4"/>
    <p:sldId id="262" r:id="rId5"/>
    <p:sldId id="264" r:id="rId6"/>
    <p:sldId id="266" r:id="rId7"/>
    <p:sldId id="268" r:id="rId8"/>
    <p:sldId id="269" r:id="rId9"/>
    <p:sldId id="272" r:id="rId10"/>
    <p:sldId id="274" r:id="rId11"/>
    <p:sldId id="276" r:id="rId12"/>
    <p:sldId id="278" r:id="rId13"/>
    <p:sldId id="280" r:id="rId14"/>
    <p:sldId id="282" r:id="rId15"/>
    <p:sldId id="284" r:id="rId16"/>
    <p:sldId id="286" r:id="rId17"/>
    <p:sldId id="288" r:id="rId18"/>
    <p:sldId id="290" r:id="rId19"/>
    <p:sldId id="292" r:id="rId20"/>
    <p:sldId id="294" r:id="rId21"/>
    <p:sldId id="296" r:id="rId22"/>
    <p:sldId id="298" r:id="rId23"/>
    <p:sldId id="300" r:id="rId24"/>
    <p:sldId id="302" r:id="rId25"/>
    <p:sldId id="304" r:id="rId26"/>
    <p:sldId id="306" r:id="rId27"/>
    <p:sldId id="313" r:id="rId28"/>
    <p:sldId id="314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41"/>
    <p:restoredTop sz="94674"/>
  </p:normalViewPr>
  <p:slideViewPr>
    <p:cSldViewPr snapToGrid="0" snapToObjects="1">
      <p:cViewPr varScale="1">
        <p:scale>
          <a:sx n="69" d="100"/>
          <a:sy n="69" d="100"/>
        </p:scale>
        <p:origin x="-11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2A9FF0-B216-B74E-8EC3-367BBBA3680D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2055A-8B79-7442-8A92-755E31BCC65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12432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1FC32-5270-1045-A05E-A3CBDAD12E0F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9EB4-22C0-7D4F-8857-70C0359088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3462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1FC32-5270-1045-A05E-A3CBDAD12E0F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9EB4-22C0-7D4F-8857-70C0359088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2747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1FC32-5270-1045-A05E-A3CBDAD12E0F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9EB4-22C0-7D4F-8857-70C0359088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60622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1FC32-5270-1045-A05E-A3CBDAD12E0F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9EB4-22C0-7D4F-8857-70C0359088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73826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1FC32-5270-1045-A05E-A3CBDAD12E0F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9EB4-22C0-7D4F-8857-70C0359088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22010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1FC32-5270-1045-A05E-A3CBDAD12E0F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9EB4-22C0-7D4F-8857-70C0359088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1094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1FC32-5270-1045-A05E-A3CBDAD12E0F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9EB4-22C0-7D4F-8857-70C0359088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6778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1FC32-5270-1045-A05E-A3CBDAD12E0F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9EB4-22C0-7D4F-8857-70C0359088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45844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1FC32-5270-1045-A05E-A3CBDAD12E0F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9EB4-22C0-7D4F-8857-70C0359088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99434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1FC32-5270-1045-A05E-A3CBDAD12E0F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9EB4-22C0-7D4F-8857-70C0359088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45859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1FC32-5270-1045-A05E-A3CBDAD12E0F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9EB4-22C0-7D4F-8857-70C0359088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95120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1FC32-5270-1045-A05E-A3CBDAD12E0F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D9EB4-22C0-7D4F-8857-70C0359088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8285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489623"/>
            <a:ext cx="9144000" cy="1495331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accent2"/>
                </a:solidFill>
              </a:rPr>
              <a:t>Problem Solving and Reasoning </a:t>
            </a:r>
            <a:r>
              <a:rPr lang="en-GB" b="1" dirty="0" smtClean="0">
                <a:solidFill>
                  <a:schemeClr val="accent2"/>
                </a:solidFill>
              </a:rPr>
              <a:t>Questions and Answers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Measurement</a:t>
            </a:r>
            <a:endParaRPr lang="en-US" sz="4900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933700" y="5170953"/>
            <a:ext cx="6324600" cy="1000125"/>
          </a:xfrm>
          <a:prstGeom prst="rect">
            <a:avLst/>
          </a:prstGeom>
          <a:solidFill>
            <a:srgbClr val="FFFFFF"/>
          </a:solidFill>
          <a:ln w="38100" cmpd="dbl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algn="just" fontAlgn="base">
              <a:spcBef>
                <a:spcPts val="0"/>
              </a:spcBef>
              <a:spcAft>
                <a:spcPts val="0"/>
              </a:spcAft>
            </a:pPr>
            <a:r>
              <a:rPr lang="en-GB" sz="1000" kern="1200">
                <a:solidFill>
                  <a:srgbClr val="000000"/>
                </a:solidFill>
                <a:effectLst/>
                <a:latin typeface="Arial" charset="0"/>
                <a:ea typeface="Times New Roman" charset="0"/>
              </a:rPr>
              <a:t>This resource is strictly for the use of member schools for as long as they remain members of The PiXL Club. It may not be copied, sold nor transferred to a third party or used by the school after membership ceases. Until such time it may be freely used within the member school.</a:t>
            </a:r>
            <a:endParaRPr lang="en-US" sz="1200">
              <a:effectLst/>
              <a:latin typeface="Times New Roman" charset="0"/>
              <a:ea typeface="Times New Roman" charset="0"/>
            </a:endParaRPr>
          </a:p>
          <a:p>
            <a:pPr marL="0" marR="0" algn="just" fontAlgn="base">
              <a:spcBef>
                <a:spcPts val="0"/>
              </a:spcBef>
              <a:spcAft>
                <a:spcPts val="0"/>
              </a:spcAft>
            </a:pPr>
            <a:r>
              <a:rPr lang="en-GB" sz="1000" kern="1200">
                <a:solidFill>
                  <a:srgbClr val="000000"/>
                </a:solidFill>
                <a:effectLst/>
                <a:latin typeface="Arial" charset="0"/>
                <a:ea typeface="Times New Roman" charset="0"/>
              </a:rPr>
              <a:t>All opinions and contributions are those of the authors. The contents of this resource are not connected with nor endorsed by any other company, organisation or institution.</a:t>
            </a:r>
            <a:endParaRPr lang="en-US" sz="1200">
              <a:effectLst/>
              <a:latin typeface="Times New Roman" charset="0"/>
              <a:ea typeface="Times New Roman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56847" y="4444712"/>
            <a:ext cx="34783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Commissioned by The </a:t>
            </a:r>
            <a:r>
              <a:rPr lang="en-US" sz="1600" dirty="0" err="1" smtClean="0"/>
              <a:t>PiXL</a:t>
            </a:r>
            <a:r>
              <a:rPr lang="en-US" sz="1600" dirty="0" smtClean="0"/>
              <a:t> Club Ltd.</a:t>
            </a:r>
          </a:p>
          <a:p>
            <a:pPr algn="ctr"/>
            <a:r>
              <a:rPr lang="en-US" sz="1600" dirty="0" smtClean="0"/>
              <a:t>June 2017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4204447" y="6239435"/>
            <a:ext cx="3783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© Copyright The </a:t>
            </a:r>
            <a:r>
              <a:rPr lang="en-GB" sz="1600" dirty="0" err="1"/>
              <a:t>PiXL</a:t>
            </a:r>
            <a:r>
              <a:rPr lang="en-GB" sz="1600" dirty="0"/>
              <a:t> Club Limited, 2017</a:t>
            </a:r>
            <a:r>
              <a:rPr lang="en-US" sz="1600" dirty="0" smtClean="0">
                <a:effectLst/>
              </a:rPr>
              <a:t> </a:t>
            </a:r>
            <a:endParaRPr lang="en-US" sz="1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7741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67636" y="468529"/>
            <a:ext cx="52174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accent2"/>
                </a:solidFill>
              </a:rPr>
              <a:t>Guidance</a:t>
            </a:r>
            <a:endParaRPr lang="en-US" sz="6000" b="1" dirty="0">
              <a:solidFill>
                <a:schemeClr val="accent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79494" y="2707341"/>
            <a:ext cx="8193741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These problem solving and reasoning </a:t>
            </a:r>
            <a:r>
              <a:rPr lang="en-GB" sz="2800" b="1" dirty="0" smtClean="0"/>
              <a:t>questions and answers </a:t>
            </a:r>
            <a:r>
              <a:rPr lang="en-GB" sz="2800" b="1" dirty="0"/>
              <a:t>have been taken from our therapies. They have been grouped according to subject for your convenience. However, when sharing them with </a:t>
            </a:r>
            <a:r>
              <a:rPr lang="en-GB" sz="2800" b="1" dirty="0" smtClean="0"/>
              <a:t>pupils, </a:t>
            </a:r>
            <a:r>
              <a:rPr lang="en-GB" sz="2800" b="1" dirty="0"/>
              <a:t>it is important to mix the problems so that pupils have to decipher which area of maths they will have to use to solve the problems.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5014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84732" y="1797803"/>
            <a:ext cx="938326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accent2"/>
                </a:solidFill>
              </a:rPr>
              <a:t>How many cups holding 125ml can be filled from a 4.5l jug</a:t>
            </a:r>
            <a:r>
              <a:rPr lang="en-GB" sz="4400" dirty="0" smtClean="0">
                <a:solidFill>
                  <a:schemeClr val="accent2"/>
                </a:solidFill>
              </a:rPr>
              <a:t>?</a:t>
            </a:r>
          </a:p>
          <a:p>
            <a:pPr algn="ctr"/>
            <a:r>
              <a:rPr lang="en-US" sz="4400" dirty="0" smtClean="0"/>
              <a:t>4.5l = 4500ml</a:t>
            </a:r>
          </a:p>
          <a:p>
            <a:pPr algn="ctr"/>
            <a:r>
              <a:rPr lang="en-US" sz="4400" dirty="0" smtClean="0"/>
              <a:t>4500ml ÷ 125 =</a:t>
            </a:r>
            <a:endParaRPr lang="en-US" sz="4400" dirty="0"/>
          </a:p>
          <a:p>
            <a:pPr algn="ctr"/>
            <a:r>
              <a:rPr lang="en-GB" sz="4400" b="1" dirty="0" smtClean="0">
                <a:solidFill>
                  <a:srgbClr val="0070C0"/>
                </a:solidFill>
              </a:rPr>
              <a:t>36 cups</a:t>
            </a:r>
            <a:endParaRPr lang="en-US" sz="4400" b="1" dirty="0">
              <a:solidFill>
                <a:srgbClr val="0070C0"/>
              </a:solidFill>
            </a:endParaRPr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xmlns="" val="1044090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84732" y="1589640"/>
            <a:ext cx="938326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accent2"/>
                </a:solidFill>
              </a:rPr>
              <a:t>How many 30g blocks of chocolate will weigh 1.5kg</a:t>
            </a:r>
            <a:r>
              <a:rPr lang="en-GB" sz="5400" dirty="0" smtClean="0">
                <a:solidFill>
                  <a:schemeClr val="accent2"/>
                </a:solidFill>
              </a:rPr>
              <a:t>?</a:t>
            </a:r>
          </a:p>
          <a:p>
            <a:pPr algn="ctr"/>
            <a:r>
              <a:rPr lang="en-US" sz="5400" dirty="0" smtClean="0"/>
              <a:t>1.5kg = 1500g</a:t>
            </a:r>
          </a:p>
          <a:p>
            <a:pPr algn="ctr"/>
            <a:r>
              <a:rPr lang="en-US" sz="5400" dirty="0" smtClean="0"/>
              <a:t>1500g ÷ 30g =</a:t>
            </a:r>
            <a:endParaRPr lang="en-US" sz="5400" dirty="0"/>
          </a:p>
          <a:p>
            <a:pPr algn="ctr"/>
            <a:r>
              <a:rPr lang="en-GB" sz="5400" b="1" dirty="0" smtClean="0">
                <a:solidFill>
                  <a:srgbClr val="0070C0"/>
                </a:solidFill>
              </a:rPr>
              <a:t>50 blocks</a:t>
            </a:r>
            <a:endParaRPr lang="en-US" sz="5400" b="1" dirty="0">
              <a:solidFill>
                <a:srgbClr val="0070C0"/>
              </a:solidFill>
            </a:endParaRPr>
          </a:p>
          <a:p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xmlns="" val="382811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22074" y="1598453"/>
            <a:ext cx="985692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2"/>
                </a:solidFill>
              </a:rPr>
              <a:t>Work out approximately how many kilometres are equivalent to 20 miles</a:t>
            </a:r>
            <a:r>
              <a:rPr lang="en-GB" sz="4800" dirty="0" smtClean="0">
                <a:solidFill>
                  <a:schemeClr val="accent2"/>
                </a:solidFill>
              </a:rPr>
              <a:t>.</a:t>
            </a:r>
          </a:p>
          <a:p>
            <a:pPr algn="ctr"/>
            <a:r>
              <a:rPr lang="en-US" sz="4800" dirty="0" smtClean="0"/>
              <a:t>5 miles = 8 </a:t>
            </a:r>
            <a:r>
              <a:rPr lang="en-US" sz="4800" dirty="0" err="1" smtClean="0"/>
              <a:t>kilometres</a:t>
            </a:r>
            <a:endParaRPr lang="en-US" sz="4800" dirty="0" smtClean="0"/>
          </a:p>
          <a:p>
            <a:pPr algn="ctr"/>
            <a:r>
              <a:rPr lang="en-US" sz="4800" dirty="0" smtClean="0"/>
              <a:t>20 ÷ 5 = 4</a:t>
            </a:r>
          </a:p>
          <a:p>
            <a:pPr algn="ctr"/>
            <a:r>
              <a:rPr lang="en-US" sz="4800" dirty="0" smtClean="0"/>
              <a:t>4 x 8 =</a:t>
            </a:r>
            <a:endParaRPr lang="en-US" sz="4800" dirty="0"/>
          </a:p>
          <a:p>
            <a:pPr algn="ctr"/>
            <a:r>
              <a:rPr lang="en-GB" sz="4800" b="1" dirty="0">
                <a:solidFill>
                  <a:srgbClr val="0070C0"/>
                </a:solidFill>
              </a:rPr>
              <a:t>32km</a:t>
            </a:r>
            <a:endParaRPr lang="en-US" sz="4800" b="1" dirty="0">
              <a:solidFill>
                <a:srgbClr val="0070C0"/>
              </a:solidFill>
            </a:endParaRPr>
          </a:p>
          <a:p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xmlns="" val="1794139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84732" y="1751308"/>
            <a:ext cx="957958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accent2"/>
                </a:solidFill>
              </a:rPr>
              <a:t>How many pint glasses can be filled from a 3 litre bottle? </a:t>
            </a:r>
            <a:endParaRPr lang="en-GB" sz="5400" dirty="0" smtClean="0">
              <a:solidFill>
                <a:schemeClr val="accent2"/>
              </a:solidFill>
            </a:endParaRPr>
          </a:p>
          <a:p>
            <a:pPr algn="ctr"/>
            <a:r>
              <a:rPr lang="en-GB" sz="4000" b="1" dirty="0" smtClean="0"/>
              <a:t>1 pint is roughly ½ a litre</a:t>
            </a:r>
          </a:p>
          <a:p>
            <a:pPr algn="ctr"/>
            <a:r>
              <a:rPr lang="en-GB" sz="4000" b="1" dirty="0" smtClean="0"/>
              <a:t>So we can fill </a:t>
            </a:r>
            <a:r>
              <a:rPr lang="en-GB" sz="4000" b="1" dirty="0" smtClean="0">
                <a:solidFill>
                  <a:srgbClr val="0070C0"/>
                </a:solidFill>
              </a:rPr>
              <a:t>6 pint glasses </a:t>
            </a:r>
            <a:r>
              <a:rPr lang="en-GB" sz="4000" b="1" dirty="0" smtClean="0"/>
              <a:t>from a 3 litre bottle</a:t>
            </a:r>
            <a:endParaRPr lang="en-US" sz="4000" b="1" dirty="0"/>
          </a:p>
          <a:p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xmlns="" val="1422973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49831" y="1704814"/>
            <a:ext cx="9118169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accent2"/>
                </a:solidFill>
              </a:rPr>
              <a:t>A baby weighs 2.2kg. What is the baby’s weight in pounds</a:t>
            </a:r>
            <a:r>
              <a:rPr lang="en-GB" sz="5400" dirty="0" smtClean="0">
                <a:solidFill>
                  <a:schemeClr val="accent2"/>
                </a:solidFill>
              </a:rPr>
              <a:t>?</a:t>
            </a:r>
          </a:p>
          <a:p>
            <a:pPr algn="ctr"/>
            <a:r>
              <a:rPr lang="en-GB" sz="4000" b="1" dirty="0" smtClean="0">
                <a:effectLst/>
              </a:rPr>
              <a:t>1kg is roughly 2lb.</a:t>
            </a:r>
          </a:p>
          <a:p>
            <a:pPr algn="ctr"/>
            <a:r>
              <a:rPr lang="en-GB" sz="4000" b="1" dirty="0" smtClean="0"/>
              <a:t>The baby’s weight in pounds would roughly be </a:t>
            </a:r>
            <a:r>
              <a:rPr lang="en-GB" sz="4000" b="1" dirty="0" smtClean="0">
                <a:solidFill>
                  <a:srgbClr val="0070C0"/>
                </a:solidFill>
              </a:rPr>
              <a:t>4 ½ pounds</a:t>
            </a:r>
            <a:r>
              <a:rPr lang="en-US" sz="4000" b="1" dirty="0" smtClean="0">
                <a:solidFill>
                  <a:srgbClr val="0070C0"/>
                </a:solidFill>
                <a:effectLst/>
              </a:rPr>
              <a:t> </a:t>
            </a:r>
            <a:endParaRPr lang="en-US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989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84732" y="624201"/>
            <a:ext cx="91456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On this scale, the arrow shows the weight of a pineapple.</a:t>
            </a:r>
            <a:r>
              <a:rPr lang="en-US" sz="3600" dirty="0" smtClean="0">
                <a:effectLst/>
              </a:rPr>
              <a:t> </a:t>
            </a:r>
            <a:endParaRPr lang="en-US" sz="3600" dirty="0"/>
          </a:p>
        </p:txBody>
      </p:sp>
      <p:pic>
        <p:nvPicPr>
          <p:cNvPr id="6" name="Picture 5" descr="A weighing scale with an arrow pointing to one point four kg.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9136" y="1824530"/>
            <a:ext cx="2556817" cy="1837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42366" y="3661886"/>
            <a:ext cx="108418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Here is a different scale. Mark with an arrow the weight of the same pineapple.</a:t>
            </a:r>
            <a:r>
              <a:rPr lang="en-US" sz="3600" dirty="0" smtClean="0">
                <a:effectLst/>
              </a:rPr>
              <a:t> </a:t>
            </a:r>
            <a:endParaRPr lang="en-US" sz="3600" dirty="0"/>
          </a:p>
        </p:txBody>
      </p:sp>
      <p:pic>
        <p:nvPicPr>
          <p:cNvPr id="7" name="Picture 6" descr="A weighing scale showing zero to four kg with markers in increments of 20 kg.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9136" y="5019152"/>
            <a:ext cx="3182731" cy="1429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Up Arrow 9"/>
          <p:cNvSpPr/>
          <p:nvPr/>
        </p:nvSpPr>
        <p:spPr>
          <a:xfrm>
            <a:off x="5417127" y="6276109"/>
            <a:ext cx="221673" cy="581891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085106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84732" y="1704814"/>
            <a:ext cx="93832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2"/>
                </a:solidFill>
              </a:rPr>
              <a:t>The carpet in Walt’s living room is square, and has an area of </a:t>
            </a:r>
            <a:r>
              <a:rPr lang="en-GB" sz="3600" dirty="0" smtClean="0">
                <a:solidFill>
                  <a:schemeClr val="accent2"/>
                </a:solidFill>
              </a:rPr>
              <a:t>4m</a:t>
            </a:r>
            <a:r>
              <a:rPr lang="en-GB" sz="2800" dirty="0" smtClean="0">
                <a:solidFill>
                  <a:schemeClr val="accent2"/>
                </a:solidFill>
              </a:rPr>
              <a:t>²</a:t>
            </a:r>
            <a:r>
              <a:rPr lang="en-GB" sz="3600" dirty="0" smtClean="0">
                <a:solidFill>
                  <a:schemeClr val="accent2"/>
                </a:solidFill>
              </a:rPr>
              <a:t>. </a:t>
            </a:r>
            <a:r>
              <a:rPr lang="en-GB" sz="3600" dirty="0">
                <a:solidFill>
                  <a:schemeClr val="accent2"/>
                </a:solidFill>
              </a:rPr>
              <a:t>The carpet in his hall has the same perimeter as the living room carpet, but only 75% of the area. What are the dimensions of the hall carpet</a:t>
            </a:r>
            <a:r>
              <a:rPr lang="en-GB" sz="3600" dirty="0" smtClean="0">
                <a:solidFill>
                  <a:schemeClr val="accent2"/>
                </a:solidFill>
              </a:rPr>
              <a:t>?</a:t>
            </a:r>
          </a:p>
          <a:p>
            <a:pPr algn="ctr"/>
            <a:endParaRPr lang="en-US" sz="3600" dirty="0"/>
          </a:p>
          <a:p>
            <a:pPr algn="ctr"/>
            <a:r>
              <a:rPr lang="en-GB" sz="3600" b="1" dirty="0">
                <a:solidFill>
                  <a:srgbClr val="0070C0"/>
                </a:solidFill>
              </a:rPr>
              <a:t> 3m, 3m, 1m, 1m</a:t>
            </a:r>
            <a:endParaRPr lang="en-US" sz="3600" b="1" dirty="0">
              <a:solidFill>
                <a:srgbClr val="0070C0"/>
              </a:solidFill>
            </a:endParaRP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xmlns="" val="176033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67905" y="1751308"/>
            <a:ext cx="950046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accent2"/>
                </a:solidFill>
              </a:rPr>
              <a:t>A square has a perimeter of 64 cm. How long is each side</a:t>
            </a:r>
            <a:r>
              <a:rPr lang="en-GB" sz="5400" dirty="0" smtClean="0">
                <a:solidFill>
                  <a:schemeClr val="accent2"/>
                </a:solidFill>
              </a:rPr>
              <a:t>?</a:t>
            </a:r>
          </a:p>
          <a:p>
            <a:pPr algn="ctr"/>
            <a:r>
              <a:rPr lang="en-US" sz="5400" dirty="0" smtClean="0"/>
              <a:t>64 ÷ 4 =</a:t>
            </a:r>
            <a:endParaRPr lang="en-US" sz="5400" dirty="0"/>
          </a:p>
          <a:p>
            <a:pPr algn="ctr"/>
            <a:r>
              <a:rPr lang="en-GB" sz="5400" b="1" dirty="0">
                <a:solidFill>
                  <a:srgbClr val="0070C0"/>
                </a:solidFill>
              </a:rPr>
              <a:t>16cm</a:t>
            </a:r>
            <a:endParaRPr lang="en-US" sz="5400" b="1" dirty="0">
              <a:solidFill>
                <a:srgbClr val="0070C0"/>
              </a:solidFill>
            </a:endParaRPr>
          </a:p>
          <a:p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xmlns="" val="1826093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10346" y="1720312"/>
            <a:ext cx="9144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accent2"/>
                </a:solidFill>
              </a:rPr>
              <a:t>The perimeter of a rectangle is 72 cm. The shortest side is 9 cm. What is the length of the longest side? </a:t>
            </a:r>
            <a:endParaRPr lang="en-GB" sz="4400" dirty="0" smtClean="0">
              <a:solidFill>
                <a:schemeClr val="accent2"/>
              </a:solidFill>
            </a:endParaRPr>
          </a:p>
          <a:p>
            <a:pPr algn="ctr"/>
            <a:r>
              <a:rPr lang="en-US" sz="4400" dirty="0" smtClean="0"/>
              <a:t>9 x 2 = 18</a:t>
            </a:r>
          </a:p>
          <a:p>
            <a:pPr algn="ctr"/>
            <a:r>
              <a:rPr lang="en-US" sz="4400" dirty="0" smtClean="0"/>
              <a:t>72 – 18 = 54</a:t>
            </a:r>
          </a:p>
          <a:p>
            <a:pPr algn="ctr"/>
            <a:r>
              <a:rPr lang="en-US" sz="4400" dirty="0" smtClean="0"/>
              <a:t>54 ÷ 2 =</a:t>
            </a:r>
            <a:endParaRPr lang="en-US" sz="4400" dirty="0"/>
          </a:p>
          <a:p>
            <a:pPr algn="ctr"/>
            <a:r>
              <a:rPr lang="en-GB" sz="4400" b="1" dirty="0">
                <a:solidFill>
                  <a:srgbClr val="0070C0"/>
                </a:solidFill>
              </a:rPr>
              <a:t>27cm</a:t>
            </a:r>
            <a:endParaRPr lang="en-US" sz="4400" b="1" dirty="0">
              <a:solidFill>
                <a:srgbClr val="0070C0"/>
              </a:solidFill>
            </a:endParaRPr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xmlns="" val="471358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84881" y="1589640"/>
            <a:ext cx="958311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2"/>
                </a:solidFill>
              </a:rPr>
              <a:t>An oblong has a perimeter of 24 cm. What length could the sides be</a:t>
            </a:r>
            <a:r>
              <a:rPr lang="en-GB" sz="4000" dirty="0" smtClean="0">
                <a:solidFill>
                  <a:schemeClr val="accent2"/>
                </a:solidFill>
              </a:rPr>
              <a:t>?</a:t>
            </a:r>
          </a:p>
          <a:p>
            <a:pPr algn="ctr"/>
            <a:endParaRPr lang="en-US" sz="4000" dirty="0"/>
          </a:p>
          <a:p>
            <a:pPr algn="ctr"/>
            <a:r>
              <a:rPr lang="en-GB" sz="4000" b="1" dirty="0">
                <a:solidFill>
                  <a:srgbClr val="0070C0"/>
                </a:solidFill>
              </a:rPr>
              <a:t>8cm, 8cm, 4cm, </a:t>
            </a:r>
            <a:r>
              <a:rPr lang="en-GB" sz="4000" b="1" dirty="0" smtClean="0">
                <a:solidFill>
                  <a:srgbClr val="0070C0"/>
                </a:solidFill>
              </a:rPr>
              <a:t>4cm</a:t>
            </a:r>
          </a:p>
          <a:p>
            <a:pPr algn="ctr"/>
            <a:endParaRPr lang="en-US" sz="4000" b="1" dirty="0">
              <a:solidFill>
                <a:srgbClr val="0070C0"/>
              </a:solidFill>
            </a:endParaRPr>
          </a:p>
          <a:p>
            <a:pPr algn="ctr"/>
            <a:r>
              <a:rPr lang="en-GB" sz="4000" b="1" dirty="0">
                <a:solidFill>
                  <a:srgbClr val="0070C0"/>
                </a:solidFill>
              </a:rPr>
              <a:t>What other possibilities are there?</a:t>
            </a:r>
            <a:endParaRPr lang="en-US" sz="4000" b="1" dirty="0">
              <a:solidFill>
                <a:srgbClr val="0070C0"/>
              </a:solidFill>
            </a:endParaRPr>
          </a:p>
          <a:p>
            <a:pPr algn="ctr"/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xmlns="" val="1233754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74915" y="1481690"/>
            <a:ext cx="98930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2"/>
                </a:solidFill>
              </a:rPr>
              <a:t>If the length of each square is 8 cm, what is the area and what is the perimeter of the whole shape?</a:t>
            </a:r>
            <a:br>
              <a:rPr lang="en-GB" sz="3600" dirty="0">
                <a:solidFill>
                  <a:schemeClr val="accent2"/>
                </a:solidFill>
              </a:rPr>
            </a:br>
            <a:endParaRPr lang="en-US" sz="3600" dirty="0">
              <a:solidFill>
                <a:schemeClr val="accent2"/>
              </a:solidFill>
            </a:endParaRPr>
          </a:p>
        </p:txBody>
      </p:sp>
      <p:pic>
        <p:nvPicPr>
          <p:cNvPr id="6" name="Picture 5" descr="An image of a rectangle.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5016" y="2634013"/>
            <a:ext cx="2912881" cy="2526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425125" y="5377912"/>
            <a:ext cx="50679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0070C0"/>
                </a:solidFill>
              </a:rPr>
              <a:t>Area = 832cm²</a:t>
            </a:r>
          </a:p>
          <a:p>
            <a:pPr algn="ctr"/>
            <a:r>
              <a:rPr lang="en-GB" sz="3600" b="1" dirty="0" smtClean="0">
                <a:solidFill>
                  <a:srgbClr val="0070C0"/>
                </a:solidFill>
              </a:rPr>
              <a:t> Perimeter = 208cm </a:t>
            </a:r>
            <a:endParaRPr lang="en-US" sz="3600" b="1" dirty="0">
              <a:solidFill>
                <a:srgbClr val="0070C0"/>
              </a:solidFill>
            </a:endParaRPr>
          </a:p>
          <a:p>
            <a:pPr algn="ctr"/>
            <a:endParaRPr lang="en-US" sz="3600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8672945" y="3236016"/>
            <a:ext cx="2743200" cy="1924920"/>
          </a:xfrm>
          <a:prstGeom prst="wedgeRoundRectCallout">
            <a:avLst>
              <a:gd name="adj1" fmla="val -93561"/>
              <a:gd name="adj2" fmla="val 6897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1 square is 8 x 8 = 64 </a:t>
            </a:r>
            <a:r>
              <a:rPr lang="en-GB" sz="2400" b="1" dirty="0" smtClean="0">
                <a:solidFill>
                  <a:schemeClr val="bg1"/>
                </a:solidFill>
              </a:rPr>
              <a:t>cm²</a:t>
            </a:r>
          </a:p>
          <a:p>
            <a:pPr algn="ctr"/>
            <a:r>
              <a:rPr lang="en-GB" sz="2400" b="1" dirty="0" smtClean="0">
                <a:solidFill>
                  <a:schemeClr val="bg1"/>
                </a:solidFill>
              </a:rPr>
              <a:t>There are 13 squares so 13 x 64 = 832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942109" y="4156364"/>
            <a:ext cx="2483016" cy="1759527"/>
          </a:xfrm>
          <a:prstGeom prst="wedgeRoundRectCallout">
            <a:avLst>
              <a:gd name="adj1" fmla="val 73464"/>
              <a:gd name="adj2" fmla="val 6879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There are 26 edges and each edge is 8cm.</a:t>
            </a:r>
          </a:p>
          <a:p>
            <a:pPr algn="ctr"/>
            <a:r>
              <a:rPr lang="en-GB" sz="2400" b="1" dirty="0" smtClean="0"/>
              <a:t>8 x 26 = 208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xmlns="" val="1532108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25844" y="1782305"/>
            <a:ext cx="93609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2"/>
                </a:solidFill>
              </a:rPr>
              <a:t>My rectangular garden is </a:t>
            </a:r>
            <a:r>
              <a:rPr lang="en-GB" sz="4800" dirty="0" smtClean="0">
                <a:solidFill>
                  <a:schemeClr val="accent2"/>
                </a:solidFill>
              </a:rPr>
              <a:t>11m </a:t>
            </a:r>
            <a:r>
              <a:rPr lang="en-GB" sz="4800" dirty="0">
                <a:solidFill>
                  <a:schemeClr val="accent2"/>
                </a:solidFill>
              </a:rPr>
              <a:t>by </a:t>
            </a:r>
            <a:r>
              <a:rPr lang="en-GB" sz="4800" dirty="0" smtClean="0">
                <a:solidFill>
                  <a:schemeClr val="accent2"/>
                </a:solidFill>
              </a:rPr>
              <a:t>12m</a:t>
            </a:r>
            <a:r>
              <a:rPr lang="en-GB" sz="4800" dirty="0">
                <a:solidFill>
                  <a:schemeClr val="accent2"/>
                </a:solidFill>
              </a:rPr>
              <a:t>. What is its area? </a:t>
            </a:r>
            <a:endParaRPr lang="en-GB" sz="4800" dirty="0" smtClean="0">
              <a:solidFill>
                <a:schemeClr val="accent2"/>
              </a:solidFill>
            </a:endParaRPr>
          </a:p>
          <a:p>
            <a:pPr algn="ctr"/>
            <a:r>
              <a:rPr lang="en-US" sz="4800" b="1" dirty="0" smtClean="0">
                <a:solidFill>
                  <a:schemeClr val="accent1"/>
                </a:solidFill>
              </a:rPr>
              <a:t>11 x 12 =</a:t>
            </a:r>
            <a:endParaRPr lang="en-US" sz="4800" b="1" dirty="0">
              <a:solidFill>
                <a:schemeClr val="accent1"/>
              </a:solidFill>
            </a:endParaRPr>
          </a:p>
          <a:p>
            <a:pPr algn="ctr"/>
            <a:r>
              <a:rPr lang="en-GB" sz="4800" b="1" dirty="0">
                <a:solidFill>
                  <a:schemeClr val="accent1"/>
                </a:solidFill>
              </a:rPr>
              <a:t>132m²</a:t>
            </a:r>
            <a:endParaRPr lang="en-US" sz="4800" b="1" dirty="0">
              <a:solidFill>
                <a:schemeClr val="accent1"/>
              </a:solidFill>
            </a:endParaRPr>
          </a:p>
          <a:p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xmlns="" val="1333704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84732" y="1828800"/>
            <a:ext cx="938326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accent2"/>
                </a:solidFill>
              </a:rPr>
              <a:t>The base of a rectangular swimming pool has an area of </a:t>
            </a:r>
            <a:br>
              <a:rPr lang="en-GB" sz="4400" dirty="0">
                <a:solidFill>
                  <a:schemeClr val="accent2"/>
                </a:solidFill>
              </a:rPr>
            </a:br>
            <a:r>
              <a:rPr lang="en-GB" sz="4400" dirty="0">
                <a:solidFill>
                  <a:schemeClr val="accent2"/>
                </a:solidFill>
              </a:rPr>
              <a:t>275 m</a:t>
            </a:r>
            <a:r>
              <a:rPr lang="en-GB" sz="4400" baseline="30000" dirty="0">
                <a:solidFill>
                  <a:schemeClr val="accent2"/>
                </a:solidFill>
              </a:rPr>
              <a:t>2</a:t>
            </a:r>
            <a:r>
              <a:rPr lang="en-GB" sz="4400" dirty="0">
                <a:solidFill>
                  <a:schemeClr val="accent2"/>
                </a:solidFill>
              </a:rPr>
              <a:t>. It is 25 m long. How wide is it</a:t>
            </a:r>
            <a:r>
              <a:rPr lang="en-GB" sz="4400" dirty="0" smtClean="0">
                <a:solidFill>
                  <a:schemeClr val="accent2"/>
                </a:solidFill>
              </a:rPr>
              <a:t>?</a:t>
            </a:r>
          </a:p>
          <a:p>
            <a:pPr algn="ctr"/>
            <a:r>
              <a:rPr lang="en-US" sz="4400" b="1" dirty="0" smtClean="0">
                <a:solidFill>
                  <a:schemeClr val="accent1"/>
                </a:solidFill>
              </a:rPr>
              <a:t>275 ÷ 25 = 11</a:t>
            </a:r>
            <a:endParaRPr lang="en-US" sz="4400" b="1" dirty="0">
              <a:solidFill>
                <a:schemeClr val="accent1"/>
              </a:solidFill>
            </a:endParaRPr>
          </a:p>
          <a:p>
            <a:pPr algn="ctr"/>
            <a:r>
              <a:rPr lang="en-GB" sz="4400" b="1" dirty="0">
                <a:solidFill>
                  <a:schemeClr val="accent1"/>
                </a:solidFill>
              </a:rPr>
              <a:t>11m</a:t>
            </a:r>
            <a:endParaRPr lang="en-US" sz="4400" b="1" dirty="0">
              <a:solidFill>
                <a:schemeClr val="accent1"/>
              </a:solidFill>
            </a:endParaRPr>
          </a:p>
          <a:p>
            <a:pPr algn="ctr"/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xmlns="" val="141599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84732" y="1589640"/>
            <a:ext cx="938326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2"/>
                </a:solidFill>
              </a:rPr>
              <a:t>I want to rent an allotment and have two to choose from. One is 20 m by 15 m and the other is 10 m by 32 m. If I want the largest amount of space possible, which should I choose and why</a:t>
            </a:r>
            <a:r>
              <a:rPr lang="en-GB" sz="3600" dirty="0" smtClean="0">
                <a:solidFill>
                  <a:schemeClr val="accent2"/>
                </a:solidFill>
              </a:rPr>
              <a:t>?</a:t>
            </a:r>
          </a:p>
          <a:p>
            <a:pPr algn="ctr"/>
            <a:endParaRPr lang="en-US" sz="3600" dirty="0"/>
          </a:p>
          <a:p>
            <a:pPr algn="ctr"/>
            <a:r>
              <a:rPr lang="en-GB" sz="3600" dirty="0"/>
              <a:t>The first </a:t>
            </a:r>
            <a:r>
              <a:rPr lang="en-GB" sz="3600" dirty="0" smtClean="0"/>
              <a:t>allotment is </a:t>
            </a:r>
            <a:r>
              <a:rPr lang="en-GB" sz="3600" b="1" dirty="0">
                <a:solidFill>
                  <a:schemeClr val="accent1"/>
                </a:solidFill>
              </a:rPr>
              <a:t>300m²</a:t>
            </a:r>
            <a:r>
              <a:rPr lang="en-GB" sz="3600" dirty="0"/>
              <a:t> and the second is </a:t>
            </a:r>
            <a:r>
              <a:rPr lang="en-GB" sz="3600" b="1" dirty="0">
                <a:solidFill>
                  <a:schemeClr val="accent1"/>
                </a:solidFill>
              </a:rPr>
              <a:t>320m²</a:t>
            </a:r>
            <a:r>
              <a:rPr lang="en-GB" sz="3600" dirty="0"/>
              <a:t> so I should buy the </a:t>
            </a:r>
            <a:r>
              <a:rPr lang="en-GB" sz="3600" b="1" dirty="0">
                <a:solidFill>
                  <a:schemeClr val="accent1"/>
                </a:solidFill>
              </a:rPr>
              <a:t>second plot measuring 10m by 32m</a:t>
            </a:r>
            <a:endParaRPr lang="en-US" sz="3600" b="1" dirty="0">
              <a:solidFill>
                <a:schemeClr val="accent1"/>
              </a:solidFill>
            </a:endParaRP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xmlns="" val="1181341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84732" y="1766807"/>
            <a:ext cx="93832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2"/>
                </a:solidFill>
              </a:rPr>
              <a:t>A square has an area of 64 cm². I cut it in half from one corner to the other to form two right angled triangles. Calculate the area of one triangle. </a:t>
            </a:r>
            <a:endParaRPr lang="en-GB" sz="3600" dirty="0" smtClean="0">
              <a:solidFill>
                <a:schemeClr val="accent2"/>
              </a:solidFill>
            </a:endParaRPr>
          </a:p>
          <a:p>
            <a:pPr algn="ctr"/>
            <a:endParaRPr lang="en-US" sz="3600" dirty="0"/>
          </a:p>
          <a:p>
            <a:pPr algn="ctr"/>
            <a:r>
              <a:rPr lang="en-GB" sz="3600" b="1" dirty="0">
                <a:solidFill>
                  <a:schemeClr val="accent1"/>
                </a:solidFill>
              </a:rPr>
              <a:t>32cm²</a:t>
            </a:r>
            <a:endParaRPr lang="en-US" sz="3600" b="1" dirty="0">
              <a:solidFill>
                <a:schemeClr val="accent1"/>
              </a:solidFill>
            </a:endParaRP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xmlns="" val="1059830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84732" y="1589640"/>
            <a:ext cx="93832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2"/>
                </a:solidFill>
              </a:rPr>
              <a:t>The area of a rectangle is 72 cm². I cut it into two equal right angled triangles. What is the area of one triangle</a:t>
            </a:r>
            <a:r>
              <a:rPr lang="en-GB" sz="4000" dirty="0" smtClean="0">
                <a:solidFill>
                  <a:schemeClr val="accent2"/>
                </a:solidFill>
              </a:rPr>
              <a:t>?</a:t>
            </a:r>
          </a:p>
          <a:p>
            <a:pPr algn="ctr"/>
            <a:endParaRPr lang="en-US" sz="4000" dirty="0"/>
          </a:p>
          <a:p>
            <a:pPr algn="ctr"/>
            <a:r>
              <a:rPr lang="en-GB" sz="4000" b="1" dirty="0">
                <a:solidFill>
                  <a:schemeClr val="accent1"/>
                </a:solidFill>
              </a:rPr>
              <a:t>36cm²</a:t>
            </a:r>
            <a:endParaRPr lang="en-US" sz="4000" b="1" dirty="0">
              <a:solidFill>
                <a:schemeClr val="accent1"/>
              </a:solidFill>
            </a:endParaRP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xmlns="" val="792842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84732" y="1589640"/>
            <a:ext cx="911463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accent2"/>
                </a:solidFill>
              </a:rPr>
              <a:t>A cube has an area of 125 cm³. How long is each </a:t>
            </a:r>
            <a:r>
              <a:rPr lang="en-GB" sz="5400" dirty="0" smtClean="0">
                <a:solidFill>
                  <a:schemeClr val="accent2"/>
                </a:solidFill>
              </a:rPr>
              <a:t>edge?</a:t>
            </a:r>
          </a:p>
          <a:p>
            <a:pPr algn="ctr"/>
            <a:endParaRPr lang="en-GB" sz="5400" dirty="0"/>
          </a:p>
          <a:p>
            <a:pPr algn="ctr"/>
            <a:r>
              <a:rPr lang="en-GB" sz="5400" b="1" dirty="0" smtClean="0">
                <a:solidFill>
                  <a:schemeClr val="accent1"/>
                </a:solidFill>
              </a:rPr>
              <a:t>5cm</a:t>
            </a:r>
            <a:endParaRPr lang="en-US" sz="5400" b="1" dirty="0">
              <a:solidFill>
                <a:schemeClr val="accent1"/>
              </a:solidFill>
            </a:endParaRPr>
          </a:p>
          <a:p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xmlns="" val="616224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15878" y="1589640"/>
            <a:ext cx="970193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2"/>
                </a:solidFill>
              </a:rPr>
              <a:t>The volume of a cuboid is 36 cm³. The longest edge is 6 cm. What are the lengths of the other two edges? Is there more than one possibility</a:t>
            </a:r>
            <a:r>
              <a:rPr lang="en-GB" sz="3600" dirty="0" smtClean="0">
                <a:solidFill>
                  <a:schemeClr val="accent2"/>
                </a:solidFill>
              </a:rPr>
              <a:t>?</a:t>
            </a:r>
          </a:p>
          <a:p>
            <a:pPr algn="ctr"/>
            <a:endParaRPr lang="en-US" sz="3600" dirty="0"/>
          </a:p>
          <a:p>
            <a:pPr algn="ctr"/>
            <a:r>
              <a:rPr lang="en-GB" sz="3600" b="1" dirty="0">
                <a:solidFill>
                  <a:schemeClr val="accent1"/>
                </a:solidFill>
              </a:rPr>
              <a:t>2cm and 3cm or 4cm and 1.5cm</a:t>
            </a:r>
            <a:endParaRPr lang="en-US" sz="3600" b="1" dirty="0">
              <a:solidFill>
                <a:schemeClr val="accent1"/>
              </a:solidFill>
            </a:endParaRP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xmlns="" val="1437013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94847" y="1797803"/>
            <a:ext cx="927315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>
                <a:solidFill>
                  <a:schemeClr val="accent2"/>
                </a:solidFill>
              </a:rPr>
              <a:t>A </a:t>
            </a:r>
            <a:r>
              <a:rPr lang="en-GB" sz="4000" smtClean="0">
                <a:solidFill>
                  <a:schemeClr val="accent2"/>
                </a:solidFill>
              </a:rPr>
              <a:t>rectangle has </a:t>
            </a:r>
            <a:r>
              <a:rPr lang="en-GB" sz="4000" dirty="0">
                <a:solidFill>
                  <a:schemeClr val="accent2"/>
                </a:solidFill>
              </a:rPr>
              <a:t>an area of 24 m³. What length could the edges be</a:t>
            </a:r>
            <a:r>
              <a:rPr lang="en-GB" sz="4000" dirty="0" smtClean="0">
                <a:solidFill>
                  <a:schemeClr val="accent2"/>
                </a:solidFill>
              </a:rPr>
              <a:t>?</a:t>
            </a:r>
          </a:p>
          <a:p>
            <a:pPr algn="ctr"/>
            <a:endParaRPr lang="en-US" sz="4000" dirty="0"/>
          </a:p>
          <a:p>
            <a:pPr algn="ctr"/>
            <a:r>
              <a:rPr lang="en-GB" sz="4000" b="1" dirty="0">
                <a:solidFill>
                  <a:schemeClr val="accent1"/>
                </a:solidFill>
              </a:rPr>
              <a:t>8m x 3m or 6m x 4m or 12m x 2m</a:t>
            </a:r>
            <a:endParaRPr lang="en-US" sz="4000" b="1" dirty="0">
              <a:solidFill>
                <a:schemeClr val="accent1"/>
              </a:solidFill>
            </a:endParaRP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xmlns="" val="613218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56841" y="1589640"/>
            <a:ext cx="921115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accent2"/>
                </a:solidFill>
              </a:rPr>
              <a:t>My swimming pool is 11 m by 12 m with a depth of 3m. What is its volume? </a:t>
            </a:r>
            <a:endParaRPr lang="en-GB" sz="4400" dirty="0" smtClean="0">
              <a:solidFill>
                <a:schemeClr val="accent2"/>
              </a:solidFill>
            </a:endParaRPr>
          </a:p>
          <a:p>
            <a:pPr algn="ctr"/>
            <a:endParaRPr lang="en-US" sz="4400" dirty="0"/>
          </a:p>
          <a:p>
            <a:pPr algn="ctr"/>
            <a:r>
              <a:rPr lang="en-GB" sz="4400" b="1" dirty="0">
                <a:solidFill>
                  <a:schemeClr val="accent1"/>
                </a:solidFill>
              </a:rPr>
              <a:t>396m³</a:t>
            </a:r>
            <a:endParaRPr lang="en-US" sz="4400" b="1" dirty="0">
              <a:solidFill>
                <a:schemeClr val="accent1"/>
              </a:solidFill>
            </a:endParaRPr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xmlns="" val="172391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84732" y="1481690"/>
            <a:ext cx="938326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accent2"/>
                </a:solidFill>
              </a:rPr>
              <a:t>The base of a rectangular swimming pool has an area of </a:t>
            </a:r>
            <a:br>
              <a:rPr lang="en-GB" sz="4400" dirty="0">
                <a:solidFill>
                  <a:schemeClr val="accent2"/>
                </a:solidFill>
              </a:rPr>
            </a:br>
            <a:r>
              <a:rPr lang="en-GB" sz="4400" dirty="0">
                <a:solidFill>
                  <a:schemeClr val="accent2"/>
                </a:solidFill>
              </a:rPr>
              <a:t>275 m</a:t>
            </a:r>
            <a:r>
              <a:rPr lang="en-GB" sz="4400" baseline="30000" dirty="0">
                <a:solidFill>
                  <a:schemeClr val="accent2"/>
                </a:solidFill>
              </a:rPr>
              <a:t>2</a:t>
            </a:r>
            <a:r>
              <a:rPr lang="en-GB" sz="4400" dirty="0">
                <a:solidFill>
                  <a:schemeClr val="accent2"/>
                </a:solidFill>
              </a:rPr>
              <a:t>. It is 2.5m deep. What is its volume</a:t>
            </a:r>
            <a:r>
              <a:rPr lang="en-GB" sz="4400" dirty="0" smtClean="0">
                <a:solidFill>
                  <a:schemeClr val="accent2"/>
                </a:solidFill>
              </a:rPr>
              <a:t>?</a:t>
            </a:r>
          </a:p>
          <a:p>
            <a:pPr algn="ctr"/>
            <a:endParaRPr lang="en-US" sz="4400" dirty="0"/>
          </a:p>
          <a:p>
            <a:pPr algn="ctr"/>
            <a:r>
              <a:rPr lang="en-GB" sz="4400" b="1" dirty="0">
                <a:solidFill>
                  <a:schemeClr val="accent1"/>
                </a:solidFill>
              </a:rPr>
              <a:t>687.5m³</a:t>
            </a:r>
            <a:endParaRPr lang="en-US" sz="4400" b="1" dirty="0">
              <a:solidFill>
                <a:schemeClr val="accent1"/>
              </a:solidFill>
            </a:endParaRPr>
          </a:p>
          <a:p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xmlns="" val="1953272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84732" y="1589640"/>
            <a:ext cx="9192122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2"/>
                </a:solidFill>
              </a:rPr>
              <a:t>I need a large storage box. Box A has the dimensions 125cm, 50cm and 30cm. Box B has the dimensions 100cm, 60cm and 25cm. Which box will hold the most</a:t>
            </a:r>
            <a:r>
              <a:rPr lang="en-GB" sz="3600" dirty="0" smtClean="0">
                <a:solidFill>
                  <a:schemeClr val="accent2"/>
                </a:solidFill>
              </a:rPr>
              <a:t>?</a:t>
            </a:r>
          </a:p>
          <a:p>
            <a:pPr algn="ctr"/>
            <a:endParaRPr lang="en-US" sz="3600" dirty="0"/>
          </a:p>
          <a:p>
            <a:pPr algn="ctr"/>
            <a:r>
              <a:rPr lang="en-GB" sz="3600" dirty="0"/>
              <a:t>Box a = 187500cm³  Box b = 150000cm³ </a:t>
            </a:r>
            <a:endParaRPr lang="en-GB" sz="3600" dirty="0" smtClean="0"/>
          </a:p>
          <a:p>
            <a:pPr algn="ctr"/>
            <a:r>
              <a:rPr lang="en-GB" sz="3600" dirty="0" smtClean="0"/>
              <a:t>so </a:t>
            </a:r>
            <a:r>
              <a:rPr lang="en-GB" sz="3600" b="1" dirty="0">
                <a:solidFill>
                  <a:schemeClr val="accent1"/>
                </a:solidFill>
              </a:rPr>
              <a:t>Box A will hold the most</a:t>
            </a:r>
            <a:endParaRPr lang="en-US" sz="3600" b="1" dirty="0">
              <a:solidFill>
                <a:schemeClr val="accent1"/>
              </a:solidFill>
            </a:endParaRP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xmlns="" val="1669836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84732" y="1782305"/>
            <a:ext cx="926961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2"/>
                </a:solidFill>
              </a:rPr>
              <a:t>A film starts at 6.45pm. It lasts 2 hours and 35 minutes. What time will the film finish</a:t>
            </a:r>
            <a:r>
              <a:rPr lang="en-GB" sz="4000" dirty="0" smtClean="0">
                <a:solidFill>
                  <a:schemeClr val="accent2"/>
                </a:solidFill>
              </a:rPr>
              <a:t>?</a:t>
            </a:r>
          </a:p>
          <a:p>
            <a:pPr algn="ctr"/>
            <a:endParaRPr lang="en-US" sz="4000" dirty="0"/>
          </a:p>
          <a:p>
            <a:pPr algn="ctr"/>
            <a:r>
              <a:rPr lang="en-GB" sz="4000" b="1" dirty="0">
                <a:solidFill>
                  <a:schemeClr val="accent1"/>
                </a:solidFill>
              </a:rPr>
              <a:t>9.20pm</a:t>
            </a:r>
            <a:endParaRPr lang="en-US" sz="4000" b="1" dirty="0">
              <a:solidFill>
                <a:schemeClr val="accent1"/>
              </a:solidFill>
            </a:endParaRP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xmlns="" val="204319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94847" y="1813302"/>
            <a:ext cx="912850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2"/>
                </a:solidFill>
              </a:rPr>
              <a:t>My train leaves at 18.15. It is 1.35pm. How long have I got until my train departs</a:t>
            </a:r>
            <a:r>
              <a:rPr lang="en-GB" sz="4000" dirty="0" smtClean="0">
                <a:solidFill>
                  <a:schemeClr val="accent2"/>
                </a:solidFill>
              </a:rPr>
              <a:t>?</a:t>
            </a:r>
          </a:p>
          <a:p>
            <a:pPr algn="ctr"/>
            <a:endParaRPr lang="en-US" sz="4000" dirty="0"/>
          </a:p>
          <a:p>
            <a:pPr algn="ctr"/>
            <a:r>
              <a:rPr lang="en-GB" sz="4000" b="1" dirty="0">
                <a:solidFill>
                  <a:schemeClr val="accent1"/>
                </a:solidFill>
              </a:rPr>
              <a:t>4 hours and 40 minutes</a:t>
            </a:r>
            <a:endParaRPr lang="en-US" sz="4000" b="1" dirty="0">
              <a:solidFill>
                <a:schemeClr val="accent1"/>
              </a:solidFill>
            </a:endParaRP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xmlns="" val="1829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64750" y="173323"/>
            <a:ext cx="4423232" cy="2719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704814" y="2893090"/>
            <a:ext cx="915949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2"/>
                </a:solidFill>
              </a:rPr>
              <a:t>This graph shows the temperature in a greenhouse. </a:t>
            </a:r>
            <a:endParaRPr lang="en-US" sz="2800" dirty="0">
              <a:solidFill>
                <a:schemeClr val="accent2"/>
              </a:solidFill>
            </a:endParaRPr>
          </a:p>
          <a:p>
            <a:pPr algn="ctr"/>
            <a:r>
              <a:rPr lang="en-GB" sz="2800" dirty="0">
                <a:solidFill>
                  <a:schemeClr val="accent2"/>
                </a:solidFill>
              </a:rPr>
              <a:t>Use the graph to find the time when the temperature was 25</a:t>
            </a:r>
            <a:r>
              <a:rPr lang="en-GB" sz="2800" baseline="30000" dirty="0">
                <a:solidFill>
                  <a:schemeClr val="accent2"/>
                </a:solidFill>
              </a:rPr>
              <a:t>o</a:t>
            </a:r>
            <a:r>
              <a:rPr lang="en-GB" sz="2800" dirty="0">
                <a:solidFill>
                  <a:schemeClr val="accent2"/>
                </a:solidFill>
              </a:rPr>
              <a:t>C. </a:t>
            </a:r>
            <a:endParaRPr lang="en-GB" sz="2800" dirty="0" smtClean="0">
              <a:solidFill>
                <a:schemeClr val="accent2"/>
              </a:solidFill>
            </a:endParaRPr>
          </a:p>
          <a:p>
            <a:pPr algn="ctr"/>
            <a:endParaRPr lang="en-GB" sz="1400" dirty="0">
              <a:solidFill>
                <a:schemeClr val="accent2"/>
              </a:solidFill>
            </a:endParaRPr>
          </a:p>
          <a:p>
            <a:pPr algn="ctr"/>
            <a:r>
              <a:rPr lang="en-GB" sz="2800" b="1" dirty="0" smtClean="0">
                <a:solidFill>
                  <a:schemeClr val="accent1"/>
                </a:solidFill>
              </a:rPr>
              <a:t>3.15pm</a:t>
            </a:r>
          </a:p>
          <a:p>
            <a:pPr algn="ctr"/>
            <a:endParaRPr lang="en-GB" sz="2800" dirty="0">
              <a:solidFill>
                <a:schemeClr val="accent2"/>
              </a:solidFill>
            </a:endParaRPr>
          </a:p>
          <a:p>
            <a:pPr algn="ctr"/>
            <a:endParaRPr lang="en-US" sz="2800" dirty="0"/>
          </a:p>
          <a:p>
            <a:endParaRPr 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2216258" y="4920359"/>
            <a:ext cx="8451742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2"/>
                </a:solidFill>
              </a:rPr>
              <a:t>Use the graph to find the difference between the temperature at 2 pm and the temperature at 4 pm</a:t>
            </a:r>
            <a:r>
              <a:rPr lang="en-GB" sz="2800" dirty="0" smtClean="0">
                <a:solidFill>
                  <a:schemeClr val="accent2"/>
                </a:solidFill>
              </a:rPr>
              <a:t>.</a:t>
            </a:r>
          </a:p>
          <a:p>
            <a:pPr algn="ctr"/>
            <a:endParaRPr lang="en-GB" sz="1100" dirty="0" smtClean="0">
              <a:solidFill>
                <a:schemeClr val="accent2"/>
              </a:solidFill>
            </a:endParaRPr>
          </a:p>
          <a:p>
            <a:pPr algn="ctr"/>
            <a:r>
              <a:rPr lang="en-GB" sz="2800" b="1" dirty="0" smtClean="0">
                <a:solidFill>
                  <a:schemeClr val="accent1"/>
                </a:solidFill>
              </a:rPr>
              <a:t>14 degrees </a:t>
            </a:r>
            <a:endParaRPr lang="en-US" sz="2800" b="1" dirty="0">
              <a:solidFill>
                <a:schemeClr val="accent1"/>
              </a:solidFill>
            </a:endParaRP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145114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46829" y="178416"/>
            <a:ext cx="4459073" cy="2578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200759" y="2756705"/>
            <a:ext cx="8152109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2"/>
                </a:solidFill>
              </a:rPr>
              <a:t>This graph shows the height of a candle as it </a:t>
            </a:r>
            <a:r>
              <a:rPr lang="en-GB" sz="2800" dirty="0" smtClean="0">
                <a:solidFill>
                  <a:schemeClr val="accent2"/>
                </a:solidFill>
              </a:rPr>
              <a:t>burns</a:t>
            </a:r>
          </a:p>
          <a:p>
            <a:pPr algn="ctr"/>
            <a:r>
              <a:rPr lang="en-GB" sz="2800" dirty="0" smtClean="0">
                <a:solidFill>
                  <a:schemeClr val="accent2"/>
                </a:solidFill>
              </a:rPr>
              <a:t>What </a:t>
            </a:r>
            <a:r>
              <a:rPr lang="en-GB" sz="2800" dirty="0">
                <a:solidFill>
                  <a:schemeClr val="accent2"/>
                </a:solidFill>
              </a:rPr>
              <a:t>is the height of the candle after two hours</a:t>
            </a:r>
            <a:r>
              <a:rPr lang="en-GB" sz="2800" dirty="0" smtClean="0">
                <a:solidFill>
                  <a:schemeClr val="accent2"/>
                </a:solidFill>
              </a:rPr>
              <a:t>?</a:t>
            </a:r>
          </a:p>
          <a:p>
            <a:pPr algn="ctr"/>
            <a:endParaRPr lang="en-US" sz="1200" dirty="0" smtClean="0">
              <a:solidFill>
                <a:schemeClr val="accent2"/>
              </a:solidFill>
            </a:endParaRPr>
          </a:p>
          <a:p>
            <a:pPr algn="ctr"/>
            <a:r>
              <a:rPr lang="en-US" sz="2800" b="1" dirty="0" smtClean="0">
                <a:solidFill>
                  <a:schemeClr val="accent1"/>
                </a:solidFill>
              </a:rPr>
              <a:t>7.5cm</a:t>
            </a:r>
            <a:endParaRPr lang="en-US" sz="2800" b="1" dirty="0">
              <a:solidFill>
                <a:schemeClr val="accent1"/>
              </a:solidFill>
            </a:endParaRPr>
          </a:p>
          <a:p>
            <a:pPr algn="ctr"/>
            <a:endParaRPr lang="en-US" sz="2800" dirty="0" smtClean="0">
              <a:solidFill>
                <a:schemeClr val="accent2"/>
              </a:solidFill>
            </a:endParaRPr>
          </a:p>
          <a:p>
            <a:pPr algn="ctr"/>
            <a:r>
              <a:rPr lang="en-GB" sz="2800" dirty="0">
                <a:solidFill>
                  <a:schemeClr val="accent2"/>
                </a:solidFill>
              </a:rPr>
              <a:t>How long does it take for the candle to burn down from 16cm to 4cm?</a:t>
            </a:r>
            <a:endParaRPr lang="en-US" sz="2800" dirty="0">
              <a:solidFill>
                <a:schemeClr val="accent2"/>
              </a:solidFill>
            </a:endParaRPr>
          </a:p>
          <a:p>
            <a:pPr algn="ctr"/>
            <a:endParaRPr lang="en-US" sz="1200" dirty="0" smtClean="0"/>
          </a:p>
          <a:p>
            <a:pPr algn="ctr"/>
            <a:r>
              <a:rPr lang="en-US" sz="2800" b="1" dirty="0" smtClean="0">
                <a:solidFill>
                  <a:schemeClr val="accent1"/>
                </a:solidFill>
              </a:rPr>
              <a:t>3 and 3 quarter hours</a:t>
            </a:r>
            <a:endParaRPr lang="en-US" sz="2800" b="1" dirty="0">
              <a:solidFill>
                <a:schemeClr val="accent1"/>
              </a:solidFill>
            </a:endParaRPr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61364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5479</TotalTime>
  <Words>1004</Words>
  <Application>Microsoft Office PowerPoint</Application>
  <PresentationFormat>Custom</PresentationFormat>
  <Paragraphs>108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Problem Solving and Reasoning Questions and Answers  Measurement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Solving and Reasoning Questions  Measurement</dc:title>
  <dc:creator>Microsoft Office User</dc:creator>
  <cp:lastModifiedBy>User</cp:lastModifiedBy>
  <cp:revision>12</cp:revision>
  <dcterms:created xsi:type="dcterms:W3CDTF">2017-06-01T14:01:24Z</dcterms:created>
  <dcterms:modified xsi:type="dcterms:W3CDTF">2017-09-17T09:40:53Z</dcterms:modified>
</cp:coreProperties>
</file>