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7" d="100"/>
          <a:sy n="77" d="100"/>
        </p:scale>
        <p:origin x="-2237" y="-13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7681"/>
            <a:ext cx="6598765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St Mary Cray</a:t>
            </a:r>
            <a:r>
              <a:rPr lang="en-GB" dirty="0" smtClean="0"/>
              <a:t> </a:t>
            </a:r>
            <a:r>
              <a:rPr lang="en-GB" dirty="0" smtClean="0"/>
              <a:t>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560608"/>
              </p:ext>
            </p:extLst>
          </p:nvPr>
        </p:nvGraphicFramePr>
        <p:xfrm>
          <a:off x="100209" y="518128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xmlns="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Geography</a:t>
                      </a:r>
                      <a:r>
                        <a:rPr lang="en-GB" b="1" baseline="0" dirty="0" smtClean="0"/>
                        <a:t>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Cities </a:t>
                      </a:r>
                      <a:r>
                        <a:rPr lang="en-GB" b="1" baseline="0" dirty="0" smtClean="0"/>
                        <a:t>and Populations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Summer</a:t>
                      </a:r>
                      <a:r>
                        <a:rPr lang="en-GB" b="1" baseline="0" dirty="0" smtClean="0"/>
                        <a:t> </a:t>
                      </a:r>
                      <a:r>
                        <a:rPr lang="en-GB" b="1" baseline="0" dirty="0" smtClean="0"/>
                        <a:t>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520664"/>
              </p:ext>
            </p:extLst>
          </p:nvPr>
        </p:nvGraphicFramePr>
        <p:xfrm>
          <a:off x="100209" y="7152362"/>
          <a:ext cx="3707703" cy="265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07703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270867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 and Symbols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233362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101139"/>
              </p:ext>
            </p:extLst>
          </p:nvPr>
        </p:nvGraphicFramePr>
        <p:xfrm>
          <a:off x="3372700" y="1117417"/>
          <a:ext cx="3316199" cy="58432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774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  <a:gridCol w="2129425">
                  <a:extLst>
                    <a:ext uri="{9D8B030D-6E8A-4147-A177-3AD203B41FA5}">
                      <a16:colId xmlns:a16="http://schemas.microsoft.com/office/drawing/2014/main" xmlns="" val="751772659"/>
                    </a:ext>
                  </a:extLst>
                </a:gridCol>
              </a:tblGrid>
              <a:tr h="308688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30868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  <a:tr h="44324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Population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number of people living in an area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2795563"/>
                  </a:ext>
                </a:extLst>
              </a:tr>
              <a:tr h="52239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Settlement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aseline="0" dirty="0" smtClean="0"/>
                        <a:t>A place where people live and establish a community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9411962"/>
                  </a:ext>
                </a:extLst>
              </a:tr>
              <a:tr h="43378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Migrants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 who moves from one place to another to live or work. 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9763709"/>
                  </a:ext>
                </a:extLst>
              </a:tr>
              <a:tr h="43378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urbanisation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An area/</a:t>
                      </a:r>
                      <a:r>
                        <a:rPr lang="en-GB" sz="1100" baseline="0" dirty="0" smtClean="0"/>
                        <a:t> country becoming more urban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82001177"/>
                  </a:ext>
                </a:extLst>
              </a:tr>
              <a:tr h="28444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Urban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Towns</a:t>
                      </a:r>
                      <a:r>
                        <a:rPr lang="en-GB" sz="1100" baseline="0" dirty="0" smtClean="0"/>
                        <a:t> or cities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98611680"/>
                  </a:ext>
                </a:extLst>
              </a:tr>
              <a:tr h="29960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Rural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</a:t>
                      </a:r>
                      <a:r>
                        <a:rPr lang="en-GB" sz="1100" baseline="0" dirty="0" smtClean="0"/>
                        <a:t> countryside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91053345"/>
                  </a:ext>
                </a:extLst>
              </a:tr>
              <a:tr h="43378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Population</a:t>
                      </a:r>
                      <a:r>
                        <a:rPr lang="en-GB" sz="1100" baseline="0" dirty="0" smtClean="0"/>
                        <a:t> density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Number</a:t>
                      </a:r>
                      <a:r>
                        <a:rPr lang="en-GB" sz="1100" baseline="0" dirty="0" smtClean="0"/>
                        <a:t> of people divided by the land area.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75472341"/>
                  </a:ext>
                </a:extLst>
              </a:tr>
              <a:tr h="43378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Immigrants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person who moves from one country to another to live</a:t>
                      </a:r>
                      <a:r>
                        <a:rPr lang="en-GB" sz="1100" baseline="0" dirty="0" smtClean="0"/>
                        <a:t> or work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69329593"/>
                  </a:ext>
                </a:extLst>
              </a:tr>
              <a:tr h="31404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Land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way land is used by people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01739907"/>
                  </a:ext>
                </a:extLst>
              </a:tr>
              <a:tr h="39773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CBD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Central</a:t>
                      </a:r>
                      <a:r>
                        <a:rPr lang="en-GB" sz="1100" baseline="0" dirty="0" smtClean="0"/>
                        <a:t> Business District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12778261"/>
                  </a:ext>
                </a:extLst>
              </a:tr>
              <a:tr h="39773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Death rate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number of deaths per year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18094728"/>
                  </a:ext>
                </a:extLst>
              </a:tr>
              <a:tr h="39773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Birth rate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number of</a:t>
                      </a:r>
                      <a:r>
                        <a:rPr lang="en-GB" sz="1100" baseline="0" dirty="0" smtClean="0"/>
                        <a:t> births per year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94689715"/>
                  </a:ext>
                </a:extLst>
              </a:tr>
              <a:tr h="43378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Multicultural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An area made up</a:t>
                      </a:r>
                      <a:r>
                        <a:rPr lang="en-GB" sz="1100" baseline="0" dirty="0" smtClean="0"/>
                        <a:t> of many cultures, religions or ethnicities.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9264518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413052"/>
              </p:ext>
            </p:extLst>
          </p:nvPr>
        </p:nvGraphicFramePr>
        <p:xfrm>
          <a:off x="100209" y="1104892"/>
          <a:ext cx="3155795" cy="58557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xmlns="" val="751772659"/>
                    </a:ext>
                  </a:extLst>
                </a:gridCol>
              </a:tblGrid>
              <a:tr h="26348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75667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How</a:t>
                      </a:r>
                      <a:r>
                        <a:rPr lang="en-GB" sz="1100" baseline="0" dirty="0" smtClean="0"/>
                        <a:t> does population change</a:t>
                      </a:r>
                      <a:r>
                        <a:rPr lang="en-GB" sz="1100" dirty="0" smtClean="0"/>
                        <a:t>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Population changes as a result</a:t>
                      </a:r>
                      <a:r>
                        <a:rPr lang="en-GB" sz="1100" baseline="0" dirty="0" smtClean="0"/>
                        <a:t> of natural increase/ decrease (the difference between the number of births and deaths) and migration.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2795563"/>
                  </a:ext>
                </a:extLst>
              </a:tr>
              <a:tr h="229705">
                <a:tc rowSpan="2">
                  <a:txBody>
                    <a:bodyPr/>
                    <a:lstStyle/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r>
                        <a:rPr lang="en-GB" sz="1100" dirty="0" smtClean="0"/>
                        <a:t>Know</a:t>
                      </a:r>
                      <a:r>
                        <a:rPr lang="en-GB" sz="1100" baseline="0" dirty="0" smtClean="0"/>
                        <a:t> the push and pull factors of urbanisation and immigration. </a:t>
                      </a:r>
                      <a:endParaRPr lang="en-GB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Pull</a:t>
                      </a:r>
                      <a:r>
                        <a:rPr lang="en-GB" sz="1100" baseline="0" dirty="0" smtClean="0"/>
                        <a:t> factors: </a:t>
                      </a:r>
                    </a:p>
                    <a:p>
                      <a:pPr algn="l"/>
                      <a:r>
                        <a:rPr lang="en-GB" sz="1100" baseline="0" dirty="0" smtClean="0"/>
                        <a:t>More facilities, more jobs, better education and health services, improved living conditions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9411962"/>
                  </a:ext>
                </a:extLst>
              </a:tr>
              <a:tr h="67560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Push factors:</a:t>
                      </a:r>
                    </a:p>
                    <a:p>
                      <a:pPr algn="l"/>
                      <a:r>
                        <a:rPr lang="en-GB" sz="1100" dirty="0" smtClean="0"/>
                        <a:t>Unemployment,</a:t>
                      </a:r>
                      <a:r>
                        <a:rPr lang="en-GB" sz="1100" baseline="0" dirty="0" smtClean="0"/>
                        <a:t> crop failure, few facilities, poor education. 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35031041"/>
                  </a:ext>
                </a:extLst>
              </a:tr>
              <a:tr h="90530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Settlement locations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aseline="0" dirty="0" smtClean="0"/>
                        <a:t>Originally settlements are situated near drinking water, resources, fertile lands, and defensive locations, trade ports.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9763709"/>
                  </a:ext>
                </a:extLst>
              </a:tr>
              <a:tr h="90530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How are settlements</a:t>
                      </a:r>
                      <a:r>
                        <a:rPr lang="en-GB" sz="1100" baseline="0" dirty="0" smtClean="0"/>
                        <a:t> organised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Smaller</a:t>
                      </a:r>
                      <a:r>
                        <a:rPr lang="en-GB" sz="1100" baseline="0" dirty="0" smtClean="0"/>
                        <a:t> settlements can be categorised by shape (linear, nucleated and dispersed)</a:t>
                      </a:r>
                    </a:p>
                    <a:p>
                      <a:pPr algn="l"/>
                      <a:r>
                        <a:rPr lang="en-GB" sz="1100" baseline="0" dirty="0" smtClean="0"/>
                        <a:t>Larger settlements are organised through land use.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51736532"/>
                  </a:ext>
                </a:extLst>
              </a:tr>
              <a:tr h="61344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are settlements called and what are they like?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Hamlet,</a:t>
                      </a:r>
                      <a:r>
                        <a:rPr lang="en-GB" sz="1100" baseline="0" dirty="0" smtClean="0"/>
                        <a:t> village, town, city, mega city. Larger settlements have more facilities, opportunities and populations/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98611680"/>
                  </a:ext>
                </a:extLst>
              </a:tr>
              <a:tr h="45450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How</a:t>
                      </a:r>
                      <a:r>
                        <a:rPr lang="en-GB" sz="1100" baseline="0" dirty="0" smtClean="0"/>
                        <a:t> do cities change across the world?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Cities</a:t>
                      </a:r>
                      <a:r>
                        <a:rPr lang="en-GB" sz="1100" baseline="0" dirty="0" smtClean="0"/>
                        <a:t> in less developed countries are less organised, with slums and have greater inequality.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11347320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6036" y="7572527"/>
            <a:ext cx="1586798" cy="982750"/>
          </a:xfrm>
          <a:prstGeom prst="rect">
            <a:avLst/>
          </a:prstGeom>
        </p:spPr>
      </p:pic>
      <p:pic>
        <p:nvPicPr>
          <p:cNvPr id="3" name="Picture 2" descr="settlement models - learning about settlement patterns in geograph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7487947"/>
            <a:ext cx="1610595" cy="118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4" descr="Settlement geography | settlement patterns | CE geography settlements | KS3 geograph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93" y="8869047"/>
            <a:ext cx="1295357" cy="814000"/>
          </a:xfrm>
          <a:prstGeom prst="rect">
            <a:avLst/>
          </a:prstGeom>
        </p:spPr>
      </p:pic>
      <p:pic>
        <p:nvPicPr>
          <p:cNvPr id="1032" name="Picture 8" descr="Image result for settlement diagram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233" y="8656505"/>
            <a:ext cx="1548313" cy="104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271867"/>
              </p:ext>
            </p:extLst>
          </p:nvPr>
        </p:nvGraphicFramePr>
        <p:xfrm>
          <a:off x="3920230" y="7159168"/>
          <a:ext cx="2768670" cy="265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8670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270867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Homework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233362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</TotalTime>
  <Words>326</Words>
  <Application>Microsoft Office PowerPoint</Application>
  <PresentationFormat>A4 Paper (210x297 mm)</PresentationFormat>
  <Paragraphs>73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Lucy McLean</cp:lastModifiedBy>
  <cp:revision>15</cp:revision>
  <dcterms:created xsi:type="dcterms:W3CDTF">2019-07-07T18:53:37Z</dcterms:created>
  <dcterms:modified xsi:type="dcterms:W3CDTF">2020-04-21T08:13:49Z</dcterms:modified>
</cp:coreProperties>
</file>