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8"/>
  </p:notesMasterIdLst>
  <p:sldIdLst>
    <p:sldId id="256" r:id="rId2"/>
    <p:sldId id="257" r:id="rId3"/>
    <p:sldId id="258" r:id="rId4"/>
    <p:sldId id="259" r:id="rId5"/>
    <p:sldId id="260" r:id="rId6"/>
    <p:sldId id="261" r:id="rId7"/>
  </p:sldIdLst>
  <p:sldSz cx="6858000" cy="9906000" type="A4"/>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5AA1DBC-FA75-429A-B29C-6F2FDC3A0DC4}">
  <a:tblStyle styleId="{F5AA1DBC-FA75-429A-B29C-6F2FDC3A0DC4}" styleName="Table_0">
    <a:wholeTbl>
      <a:tcTxStyle b="off" i="off">
        <a:font>
          <a:latin typeface="Calibri"/>
          <a:ea typeface="Calibri"/>
          <a:cs typeface="Calibri"/>
        </a:font>
        <a:schemeClr val="dk1"/>
      </a:tcTxStyle>
      <a:tcStyle>
        <a:tcBdr>
          <a:left>
            <a:ln w="12700" cap="flat" cmpd="sng">
              <a:solidFill>
                <a:schemeClr val="accent5"/>
              </a:solidFill>
              <a:prstDash val="solid"/>
              <a:round/>
              <a:headEnd type="none" w="sm" len="sm"/>
              <a:tailEnd type="none" w="sm" len="sm"/>
            </a:ln>
          </a:left>
          <a:right>
            <a:ln w="12700" cap="flat" cmpd="sng">
              <a:solidFill>
                <a:schemeClr val="accent5"/>
              </a:solidFill>
              <a:prstDash val="solid"/>
              <a:round/>
              <a:headEnd type="none" w="sm" len="sm"/>
              <a:tailEnd type="none" w="sm" len="sm"/>
            </a:ln>
          </a:right>
          <a:top>
            <a:ln w="12700" cap="flat" cmpd="sng">
              <a:solidFill>
                <a:schemeClr val="accent5"/>
              </a:solidFill>
              <a:prstDash val="solid"/>
              <a:round/>
              <a:headEnd type="none" w="sm" len="sm"/>
              <a:tailEnd type="none" w="sm" len="sm"/>
            </a:ln>
          </a:top>
          <a:bottom>
            <a:ln w="12700" cap="flat" cmpd="sng">
              <a:solidFill>
                <a:schemeClr val="accent5"/>
              </a:solidFill>
              <a:prstDash val="solid"/>
              <a:round/>
              <a:headEnd type="none" w="sm" len="sm"/>
              <a:tailEnd type="none" w="sm" len="sm"/>
            </a:ln>
          </a:bottom>
          <a:insideH>
            <a:ln w="12700" cap="flat" cmpd="sng">
              <a:solidFill>
                <a:schemeClr val="accent5"/>
              </a:solidFill>
              <a:prstDash val="solid"/>
              <a:round/>
              <a:headEnd type="none" w="sm" len="sm"/>
              <a:tailEnd type="none" w="sm" len="sm"/>
            </a:ln>
          </a:insideH>
          <a:insideV>
            <a:ln w="12700" cap="flat" cmpd="sng">
              <a:solidFill>
                <a:schemeClr val="accent5"/>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tcStyle>
        <a:tcBdr/>
      </a:tcStyle>
    </a:lastCol>
    <a:firstCol>
      <a:tcTxStyle b="on" i="off"/>
      <a:tcStyle>
        <a:tcBdr/>
      </a:tcStyle>
    </a:firstCol>
    <a:lastRow>
      <a:tcTxStyle b="on" i="off"/>
      <a:tcStyle>
        <a:tcBdr>
          <a:top>
            <a:ln w="25400" cap="flat" cmpd="sng">
              <a:solidFill>
                <a:schemeClr val="accent5"/>
              </a:solidFill>
              <a:prstDash val="solid"/>
              <a:round/>
              <a:headEnd type="none" w="sm" len="sm"/>
              <a:tailEnd type="none" w="sm" len="sm"/>
            </a:ln>
          </a:top>
        </a:tcBdr>
        <a:fill>
          <a:solidFill>
            <a:srgbClr val="E8EBF5"/>
          </a:solidFill>
        </a:fill>
      </a:tcStyle>
    </a:lastRow>
    <a:seCell>
      <a:tcTxStyle/>
      <a:tcStyle>
        <a:tcBdr/>
      </a:tcStyle>
    </a:seCell>
    <a:swCell>
      <a:tcTxStyle/>
      <a:tcStyle>
        <a:tcBdr/>
      </a:tcStyle>
    </a:swCell>
    <a:firstRow>
      <a:tcTxStyle b="on" i="off"/>
      <a:tcStyle>
        <a:tcBdr/>
        <a:fill>
          <a:solidFill>
            <a:srgbClr val="E8EBF5"/>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1" d="100"/>
          <a:sy n="51" d="100"/>
        </p:scale>
        <p:origin x="2525" y="43"/>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74c2be7278_0_40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74c2be7278_0_4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74c2be7278_0_41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74c2be7278_0_4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74c2be7278_0_42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74c2be7278_0_4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74c2be7278_0_43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74c2be7278_0_4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74c2be7278_0_44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74c2be7278_0_4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74c2be7278_0_45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74c2be7278_0_4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514350" y="1621191"/>
            <a:ext cx="5829300" cy="3448756"/>
          </a:xfrm>
          <a:prstGeom prst="rect">
            <a:avLst/>
          </a:prstGeom>
          <a:noFill/>
          <a:ln>
            <a:noFill/>
          </a:ln>
        </p:spPr>
        <p:txBody>
          <a:bodyPr spcFirstLastPara="1" wrap="square" lIns="91425" tIns="45700" rIns="91425" bIns="45700" anchor="b" anchorCtr="0">
            <a:no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857250" y="5202944"/>
            <a:ext cx="5143500" cy="2391656"/>
          </a:xfrm>
          <a:prstGeom prst="rect">
            <a:avLst/>
          </a:prstGeom>
          <a:noFill/>
          <a:ln>
            <a:noFill/>
          </a:ln>
        </p:spPr>
        <p:txBody>
          <a:bodyPr spcFirstLastPara="1" wrap="square" lIns="91425" tIns="45700" rIns="91425" bIns="45700" anchor="t" anchorCtr="0">
            <a:no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
        <p:nvSpPr>
          <p:cNvPr id="14" name="Google Shape;14;p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0" name="Google Shape;20;p3"/>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467916" y="2469624"/>
            <a:ext cx="5915025" cy="412062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467916" y="6629226"/>
            <a:ext cx="5915025" cy="216693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750"/>
              </a:spcBef>
              <a:spcAft>
                <a:spcPts val="0"/>
              </a:spcAft>
              <a:buClr>
                <a:schemeClr val="dk1"/>
              </a:buClr>
              <a:buSzPts val="1800"/>
              <a:buNone/>
              <a:defRPr sz="1800">
                <a:solidFill>
                  <a:schemeClr val="dk1"/>
                </a:solidFill>
              </a:defRPr>
            </a:lvl1pPr>
            <a:lvl2pPr marL="914400" lvl="1" indent="-228600" algn="l">
              <a:lnSpc>
                <a:spcPct val="90000"/>
              </a:lnSpc>
              <a:spcBef>
                <a:spcPts val="375"/>
              </a:spcBef>
              <a:spcAft>
                <a:spcPts val="0"/>
              </a:spcAft>
              <a:buClr>
                <a:srgbClr val="888888"/>
              </a:buClr>
              <a:buSzPts val="1500"/>
              <a:buNone/>
              <a:defRPr sz="1500">
                <a:solidFill>
                  <a:srgbClr val="888888"/>
                </a:solidFill>
              </a:defRPr>
            </a:lvl2pPr>
            <a:lvl3pPr marL="1371600" lvl="2" indent="-228600" algn="l">
              <a:lnSpc>
                <a:spcPct val="90000"/>
              </a:lnSpc>
              <a:spcBef>
                <a:spcPts val="375"/>
              </a:spcBef>
              <a:spcAft>
                <a:spcPts val="0"/>
              </a:spcAft>
              <a:buClr>
                <a:srgbClr val="888888"/>
              </a:buClr>
              <a:buSzPts val="1350"/>
              <a:buNone/>
              <a:defRPr sz="1350">
                <a:solidFill>
                  <a:srgbClr val="888888"/>
                </a:solidFill>
              </a:defRPr>
            </a:lvl3pPr>
            <a:lvl4pPr marL="1828800" lvl="3" indent="-228600" algn="l">
              <a:lnSpc>
                <a:spcPct val="90000"/>
              </a:lnSpc>
              <a:spcBef>
                <a:spcPts val="375"/>
              </a:spcBef>
              <a:spcAft>
                <a:spcPts val="0"/>
              </a:spcAft>
              <a:buClr>
                <a:srgbClr val="888888"/>
              </a:buClr>
              <a:buSzPts val="1200"/>
              <a:buNone/>
              <a:defRPr sz="1200">
                <a:solidFill>
                  <a:srgbClr val="888888"/>
                </a:solidFill>
              </a:defRPr>
            </a:lvl4pPr>
            <a:lvl5pPr marL="2286000" lvl="4" indent="-228600" algn="l">
              <a:lnSpc>
                <a:spcPct val="90000"/>
              </a:lnSpc>
              <a:spcBef>
                <a:spcPts val="375"/>
              </a:spcBef>
              <a:spcAft>
                <a:spcPts val="0"/>
              </a:spcAft>
              <a:buClr>
                <a:srgbClr val="888888"/>
              </a:buClr>
              <a:buSzPts val="1200"/>
              <a:buNone/>
              <a:defRPr sz="1200">
                <a:solidFill>
                  <a:srgbClr val="888888"/>
                </a:solidFill>
              </a:defRPr>
            </a:lvl5pPr>
            <a:lvl6pPr marL="2743200" lvl="5" indent="-228600" algn="l">
              <a:lnSpc>
                <a:spcPct val="90000"/>
              </a:lnSpc>
              <a:spcBef>
                <a:spcPts val="375"/>
              </a:spcBef>
              <a:spcAft>
                <a:spcPts val="0"/>
              </a:spcAft>
              <a:buClr>
                <a:srgbClr val="888888"/>
              </a:buClr>
              <a:buSzPts val="1200"/>
              <a:buNone/>
              <a:defRPr sz="1200">
                <a:solidFill>
                  <a:srgbClr val="888888"/>
                </a:solidFill>
              </a:defRPr>
            </a:lvl6pPr>
            <a:lvl7pPr marL="3200400" lvl="6" indent="-228600" algn="l">
              <a:lnSpc>
                <a:spcPct val="90000"/>
              </a:lnSpc>
              <a:spcBef>
                <a:spcPts val="375"/>
              </a:spcBef>
              <a:spcAft>
                <a:spcPts val="0"/>
              </a:spcAft>
              <a:buClr>
                <a:srgbClr val="888888"/>
              </a:buClr>
              <a:buSzPts val="1200"/>
              <a:buNone/>
              <a:defRPr sz="1200">
                <a:solidFill>
                  <a:srgbClr val="888888"/>
                </a:solidFill>
              </a:defRPr>
            </a:lvl7pPr>
            <a:lvl8pPr marL="3657600" lvl="7" indent="-228600" algn="l">
              <a:lnSpc>
                <a:spcPct val="90000"/>
              </a:lnSpc>
              <a:spcBef>
                <a:spcPts val="375"/>
              </a:spcBef>
              <a:spcAft>
                <a:spcPts val="0"/>
              </a:spcAft>
              <a:buClr>
                <a:srgbClr val="888888"/>
              </a:buClr>
              <a:buSzPts val="1200"/>
              <a:buNone/>
              <a:defRPr sz="1200">
                <a:solidFill>
                  <a:srgbClr val="888888"/>
                </a:solidFill>
              </a:defRPr>
            </a:lvl8pPr>
            <a:lvl9pPr marL="4114800" lvl="8" indent="-228600" algn="l">
              <a:lnSpc>
                <a:spcPct val="90000"/>
              </a:lnSpc>
              <a:spcBef>
                <a:spcPts val="375"/>
              </a:spcBef>
              <a:spcAft>
                <a:spcPts val="0"/>
              </a:spcAft>
              <a:buClr>
                <a:srgbClr val="888888"/>
              </a:buClr>
              <a:buSzPts val="1200"/>
              <a:buNone/>
              <a:defRPr sz="1200">
                <a:solidFill>
                  <a:srgbClr val="888888"/>
                </a:solidFill>
              </a:defRPr>
            </a:lvl9pPr>
          </a:lstStyle>
          <a:p>
            <a:endParaRPr/>
          </a:p>
        </p:txBody>
      </p:sp>
      <p:sp>
        <p:nvSpPr>
          <p:cNvPr id="26" name="Google Shape;26;p4"/>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
          <p:cNvSpPr txBox="1">
            <a:spLocks noGrp="1"/>
          </p:cNvSpPr>
          <p:nvPr>
            <p:ph type="body" idx="1"/>
          </p:nvPr>
        </p:nvSpPr>
        <p:spPr>
          <a:xfrm>
            <a:off x="471488" y="2637014"/>
            <a:ext cx="2914650" cy="6285266"/>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2" name="Google Shape;32;p5"/>
          <p:cNvSpPr txBox="1">
            <a:spLocks noGrp="1"/>
          </p:cNvSpPr>
          <p:nvPr>
            <p:ph type="body" idx="2"/>
          </p:nvPr>
        </p:nvSpPr>
        <p:spPr>
          <a:xfrm>
            <a:off x="3471863" y="2637014"/>
            <a:ext cx="2914650" cy="6285266"/>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3" name="Google Shape;33;p5"/>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472381" y="527405"/>
            <a:ext cx="5915025" cy="1914702"/>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472381" y="2428347"/>
            <a:ext cx="2901255" cy="1190095"/>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39" name="Google Shape;39;p6"/>
          <p:cNvSpPr txBox="1">
            <a:spLocks noGrp="1"/>
          </p:cNvSpPr>
          <p:nvPr>
            <p:ph type="body" idx="2"/>
          </p:nvPr>
        </p:nvSpPr>
        <p:spPr>
          <a:xfrm>
            <a:off x="472381" y="3618442"/>
            <a:ext cx="2901255" cy="5322183"/>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0" name="Google Shape;40;p6"/>
          <p:cNvSpPr txBox="1">
            <a:spLocks noGrp="1"/>
          </p:cNvSpPr>
          <p:nvPr>
            <p:ph type="body" idx="3"/>
          </p:nvPr>
        </p:nvSpPr>
        <p:spPr>
          <a:xfrm>
            <a:off x="3471863" y="2428347"/>
            <a:ext cx="2915543" cy="1190095"/>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1" name="Google Shape;41;p6"/>
          <p:cNvSpPr txBox="1">
            <a:spLocks noGrp="1"/>
          </p:cNvSpPr>
          <p:nvPr>
            <p:ph type="body" idx="4"/>
          </p:nvPr>
        </p:nvSpPr>
        <p:spPr>
          <a:xfrm>
            <a:off x="3471863" y="3618442"/>
            <a:ext cx="2915543" cy="5322183"/>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2" name="Google Shape;42;p6"/>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7"/>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2915543" y="1426283"/>
            <a:ext cx="3471863" cy="7039681"/>
          </a:xfrm>
          <a:prstGeom prst="rect">
            <a:avLst/>
          </a:prstGeom>
          <a:noFill/>
          <a:ln>
            <a:noFill/>
          </a:ln>
        </p:spPr>
        <p:txBody>
          <a:bodyPr spcFirstLastPara="1" wrap="square" lIns="91425" tIns="45700" rIns="91425" bIns="45700" anchor="t" anchorCtr="0">
            <a:noAutofit/>
          </a:bodyPr>
          <a:lstStyle>
            <a:lvl1pPr marL="457200" lvl="0" indent="-381000" algn="l">
              <a:lnSpc>
                <a:spcPct val="90000"/>
              </a:lnSpc>
              <a:spcBef>
                <a:spcPts val="750"/>
              </a:spcBef>
              <a:spcAft>
                <a:spcPts val="0"/>
              </a:spcAft>
              <a:buClr>
                <a:schemeClr val="dk1"/>
              </a:buClr>
              <a:buSzPts val="2400"/>
              <a:buChar char="•"/>
              <a:defRPr sz="2400"/>
            </a:lvl1pPr>
            <a:lvl2pPr marL="914400" lvl="1" indent="-361950" algn="l">
              <a:lnSpc>
                <a:spcPct val="90000"/>
              </a:lnSpc>
              <a:spcBef>
                <a:spcPts val="375"/>
              </a:spcBef>
              <a:spcAft>
                <a:spcPts val="0"/>
              </a:spcAft>
              <a:buClr>
                <a:schemeClr val="dk1"/>
              </a:buClr>
              <a:buSzPts val="2100"/>
              <a:buChar char="•"/>
              <a:defRPr sz="2100"/>
            </a:lvl2pPr>
            <a:lvl3pPr marL="1371600" lvl="2" indent="-342900" algn="l">
              <a:lnSpc>
                <a:spcPct val="90000"/>
              </a:lnSpc>
              <a:spcBef>
                <a:spcPts val="375"/>
              </a:spcBef>
              <a:spcAft>
                <a:spcPts val="0"/>
              </a:spcAft>
              <a:buClr>
                <a:schemeClr val="dk1"/>
              </a:buClr>
              <a:buSzPts val="1800"/>
              <a:buChar char="•"/>
              <a:defRPr sz="1800"/>
            </a:lvl3pPr>
            <a:lvl4pPr marL="1828800" lvl="3" indent="-323850" algn="l">
              <a:lnSpc>
                <a:spcPct val="90000"/>
              </a:lnSpc>
              <a:spcBef>
                <a:spcPts val="375"/>
              </a:spcBef>
              <a:spcAft>
                <a:spcPts val="0"/>
              </a:spcAft>
              <a:buClr>
                <a:schemeClr val="dk1"/>
              </a:buClr>
              <a:buSzPts val="1500"/>
              <a:buChar char="•"/>
              <a:defRPr sz="1500"/>
            </a:lvl4pPr>
            <a:lvl5pPr marL="2286000" lvl="4" indent="-323850" algn="l">
              <a:lnSpc>
                <a:spcPct val="90000"/>
              </a:lnSpc>
              <a:spcBef>
                <a:spcPts val="375"/>
              </a:spcBef>
              <a:spcAft>
                <a:spcPts val="0"/>
              </a:spcAft>
              <a:buClr>
                <a:schemeClr val="dk1"/>
              </a:buClr>
              <a:buSzPts val="1500"/>
              <a:buChar char="•"/>
              <a:defRPr sz="15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9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57" name="Google Shape;57;p9"/>
          <p:cNvSpPr txBox="1">
            <a:spLocks noGrp="1"/>
          </p:cNvSpPr>
          <p:nvPr>
            <p:ph type="body" idx="2"/>
          </p:nvPr>
        </p:nvSpPr>
        <p:spPr>
          <a:xfrm>
            <a:off x="472381" y="2971800"/>
            <a:ext cx="2211884" cy="550562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58" name="Google Shape;58;p9"/>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2915543" y="1426283"/>
            <a:ext cx="3471863" cy="7039681"/>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75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R="0" lvl="1" algn="l" rtl="0">
              <a:lnSpc>
                <a:spcPct val="90000"/>
              </a:lnSpc>
              <a:spcBef>
                <a:spcPts val="375"/>
              </a:spcBef>
              <a:spcAft>
                <a:spcPts val="0"/>
              </a:spcAft>
              <a:buClr>
                <a:schemeClr val="dk1"/>
              </a:buClr>
              <a:buSzPts val="2100"/>
              <a:buFont typeface="Arial"/>
              <a:buNone/>
              <a:defRPr sz="2100" b="0" i="0" u="none" strike="noStrike" cap="none">
                <a:solidFill>
                  <a:schemeClr val="dk1"/>
                </a:solidFill>
                <a:latin typeface="Calibri"/>
                <a:ea typeface="Calibri"/>
                <a:cs typeface="Calibri"/>
                <a:sym typeface="Calibri"/>
              </a:defRPr>
            </a:lvl2pPr>
            <a:lvl3pPr marR="0" lvl="2" algn="l" rtl="0">
              <a:lnSpc>
                <a:spcPct val="90000"/>
              </a:lnSpc>
              <a:spcBef>
                <a:spcPts val="375"/>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4pPr>
            <a:lvl5pPr marR="0" lvl="4"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5pPr>
            <a:lvl6pPr marR="0" lvl="5"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64" name="Google Shape;64;p10"/>
          <p:cNvSpPr txBox="1">
            <a:spLocks noGrp="1"/>
          </p:cNvSpPr>
          <p:nvPr>
            <p:ph type="body" idx="1"/>
          </p:nvPr>
        </p:nvSpPr>
        <p:spPr>
          <a:xfrm>
            <a:off x="472381" y="2971800"/>
            <a:ext cx="2211884" cy="550562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5" name="Google Shape;65;p10"/>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86367" y="2822135"/>
            <a:ext cx="6285266" cy="5915025"/>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1449696" y="3985464"/>
            <a:ext cx="8394877" cy="1478756"/>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1550679" y="2549570"/>
            <a:ext cx="8394877" cy="4350544"/>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rgbClr val="888888"/>
                </a:solidFill>
                <a:latin typeface="Calibri"/>
                <a:ea typeface="Calibri"/>
                <a:cs typeface="Calibri"/>
                <a:sym typeface="Calibri"/>
              </a:defRPr>
            </a:lvl1pPr>
            <a:lvl2pPr marL="0" marR="0" lvl="1" indent="0" algn="r" rtl="0">
              <a:spcBef>
                <a:spcPts val="0"/>
              </a:spcBef>
              <a:buNone/>
              <a:defRPr sz="900" b="0" i="0" u="none" strike="noStrike" cap="none">
                <a:solidFill>
                  <a:srgbClr val="888888"/>
                </a:solidFill>
                <a:latin typeface="Calibri"/>
                <a:ea typeface="Calibri"/>
                <a:cs typeface="Calibri"/>
                <a:sym typeface="Calibri"/>
              </a:defRPr>
            </a:lvl2pPr>
            <a:lvl3pPr marL="0" marR="0" lvl="2" indent="0" algn="r" rtl="0">
              <a:spcBef>
                <a:spcPts val="0"/>
              </a:spcBef>
              <a:buNone/>
              <a:defRPr sz="900" b="0" i="0" u="none" strike="noStrike" cap="none">
                <a:solidFill>
                  <a:srgbClr val="888888"/>
                </a:solidFill>
                <a:latin typeface="Calibri"/>
                <a:ea typeface="Calibri"/>
                <a:cs typeface="Calibri"/>
                <a:sym typeface="Calibri"/>
              </a:defRPr>
            </a:lvl3pPr>
            <a:lvl4pPr marL="0" marR="0" lvl="3" indent="0" algn="r" rtl="0">
              <a:spcBef>
                <a:spcPts val="0"/>
              </a:spcBef>
              <a:buNone/>
              <a:defRPr sz="900" b="0" i="0" u="none" strike="noStrike" cap="none">
                <a:solidFill>
                  <a:srgbClr val="888888"/>
                </a:solidFill>
                <a:latin typeface="Calibri"/>
                <a:ea typeface="Calibri"/>
                <a:cs typeface="Calibri"/>
                <a:sym typeface="Calibri"/>
              </a:defRPr>
            </a:lvl4pPr>
            <a:lvl5pPr marL="0" marR="0" lvl="4" indent="0" algn="r" rtl="0">
              <a:spcBef>
                <a:spcPts val="0"/>
              </a:spcBef>
              <a:buNone/>
              <a:defRPr sz="900" b="0" i="0" u="none" strike="noStrike" cap="none">
                <a:solidFill>
                  <a:srgbClr val="888888"/>
                </a:solidFill>
                <a:latin typeface="Calibri"/>
                <a:ea typeface="Calibri"/>
                <a:cs typeface="Calibri"/>
                <a:sym typeface="Calibri"/>
              </a:defRPr>
            </a:lvl5pPr>
            <a:lvl6pPr marL="0" marR="0" lvl="5" indent="0" algn="r" rtl="0">
              <a:spcBef>
                <a:spcPts val="0"/>
              </a:spcBef>
              <a:buNone/>
              <a:defRPr sz="900" b="0" i="0" u="none" strike="noStrike" cap="none">
                <a:solidFill>
                  <a:srgbClr val="888888"/>
                </a:solidFill>
                <a:latin typeface="Calibri"/>
                <a:ea typeface="Calibri"/>
                <a:cs typeface="Calibri"/>
                <a:sym typeface="Calibri"/>
              </a:defRPr>
            </a:lvl6pPr>
            <a:lvl7pPr marL="0" marR="0" lvl="6" indent="0" algn="r" rtl="0">
              <a:spcBef>
                <a:spcPts val="0"/>
              </a:spcBef>
              <a:buNone/>
              <a:defRPr sz="900" b="0" i="0" u="none" strike="noStrike" cap="none">
                <a:solidFill>
                  <a:srgbClr val="888888"/>
                </a:solidFill>
                <a:latin typeface="Calibri"/>
                <a:ea typeface="Calibri"/>
                <a:cs typeface="Calibri"/>
                <a:sym typeface="Calibri"/>
              </a:defRPr>
            </a:lvl7pPr>
            <a:lvl8pPr marL="0" marR="0" lvl="7" indent="0" algn="r" rtl="0">
              <a:spcBef>
                <a:spcPts val="0"/>
              </a:spcBef>
              <a:buNone/>
              <a:defRPr sz="900" b="0" i="0" u="none" strike="noStrike" cap="none">
                <a:solidFill>
                  <a:srgbClr val="888888"/>
                </a:solidFill>
                <a:latin typeface="Calibri"/>
                <a:ea typeface="Calibri"/>
                <a:cs typeface="Calibri"/>
                <a:sym typeface="Calibri"/>
              </a:defRPr>
            </a:lvl8pPr>
            <a:lvl9pPr marL="0" marR="0" lvl="8" indent="0" algn="r" rtl="0">
              <a:spcBef>
                <a:spcPts val="0"/>
              </a:spcBef>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graphicFrame>
        <p:nvGraphicFramePr>
          <p:cNvPr id="84" name="Google Shape;84;p13"/>
          <p:cNvGraphicFramePr/>
          <p:nvPr/>
        </p:nvGraphicFramePr>
        <p:xfrm>
          <a:off x="3634661" y="1222361"/>
          <a:ext cx="3138000" cy="7868225"/>
        </p:xfrm>
        <a:graphic>
          <a:graphicData uri="http://schemas.openxmlformats.org/drawingml/2006/table">
            <a:tbl>
              <a:tblPr firstRow="1" bandRow="1">
                <a:noFill/>
                <a:tableStyleId>{F5AA1DBC-FA75-429A-B29C-6F2FDC3A0DC4}</a:tableStyleId>
              </a:tblPr>
              <a:tblGrid>
                <a:gridCol w="832400">
                  <a:extLst>
                    <a:ext uri="{9D8B030D-6E8A-4147-A177-3AD203B41FA5}">
                      <a16:colId xmlns:a16="http://schemas.microsoft.com/office/drawing/2014/main" val="20000"/>
                    </a:ext>
                  </a:extLst>
                </a:gridCol>
                <a:gridCol w="2305600">
                  <a:extLst>
                    <a:ext uri="{9D8B030D-6E8A-4147-A177-3AD203B41FA5}">
                      <a16:colId xmlns:a16="http://schemas.microsoft.com/office/drawing/2014/main" val="20001"/>
                    </a:ext>
                  </a:extLst>
                </a:gridCol>
              </a:tblGrid>
              <a:tr h="500725">
                <a:tc gridSpan="2">
                  <a:txBody>
                    <a:bodyPr/>
                    <a:lstStyle/>
                    <a:p>
                      <a:pPr marL="0" marR="0" lvl="0" indent="0" algn="ctr" rtl="0">
                        <a:spcBef>
                          <a:spcPts val="0"/>
                        </a:spcBef>
                        <a:spcAft>
                          <a:spcPts val="0"/>
                        </a:spcAft>
                        <a:buNone/>
                      </a:pPr>
                      <a:r>
                        <a:rPr lang="en-GB" sz="1350" b="1"/>
                        <a:t>Attainment targets</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0"/>
                  </a:ext>
                </a:extLst>
              </a:tr>
              <a:tr h="976300">
                <a:tc rowSpan="2" gridSpan="2">
                  <a:txBody>
                    <a:bodyPr/>
                    <a:lstStyle/>
                    <a:p>
                      <a:pPr marL="179999" lvl="0" indent="-140799" algn="l" rtl="0">
                        <a:lnSpc>
                          <a:spcPct val="115000"/>
                        </a:lnSpc>
                        <a:spcBef>
                          <a:spcPts val="375"/>
                        </a:spcBef>
                        <a:spcAft>
                          <a:spcPts val="0"/>
                        </a:spcAft>
                        <a:buClr>
                          <a:srgbClr val="0B0C0C"/>
                        </a:buClr>
                        <a:buSzPts val="800"/>
                        <a:buFont typeface="Arial"/>
                        <a:buChar char="●"/>
                      </a:pPr>
                      <a:r>
                        <a:rPr lang="en-GB" sz="800">
                          <a:solidFill>
                            <a:srgbClr val="0B0C0C"/>
                          </a:solidFill>
                          <a:latin typeface="Arial"/>
                          <a:ea typeface="Arial"/>
                          <a:cs typeface="Arial"/>
                          <a:sym typeface="Arial"/>
                        </a:rPr>
                        <a:t>use search technologies effectively, appreciate how results are selected and ranked, and be discerning in evaluating digital content</a:t>
                      </a:r>
                      <a:endParaRPr sz="800">
                        <a:solidFill>
                          <a:srgbClr val="0B0C0C"/>
                        </a:solidFill>
                        <a:latin typeface="Arial"/>
                        <a:ea typeface="Arial"/>
                        <a:cs typeface="Arial"/>
                        <a:sym typeface="Arial"/>
                      </a:endParaRPr>
                    </a:p>
                    <a:p>
                      <a:pPr marL="179999" lvl="0" indent="-140799" algn="l" rtl="0">
                        <a:lnSpc>
                          <a:spcPct val="115000"/>
                        </a:lnSpc>
                        <a:spcBef>
                          <a:spcPts val="0"/>
                        </a:spcBef>
                        <a:spcAft>
                          <a:spcPts val="0"/>
                        </a:spcAft>
                        <a:buClr>
                          <a:srgbClr val="0B0C0C"/>
                        </a:buClr>
                        <a:buSzPts val="800"/>
                        <a:buFont typeface="Arial"/>
                        <a:buChar char="●"/>
                      </a:pPr>
                      <a:r>
                        <a:rPr lang="en-GB" sz="800">
                          <a:solidFill>
                            <a:srgbClr val="0B0C0C"/>
                          </a:solidFill>
                          <a:latin typeface="Arial"/>
                          <a:ea typeface="Arial"/>
                          <a:cs typeface="Arial"/>
                          <a:sym typeface="Arial"/>
                        </a:rPr>
                        <a:t>select, use and combine a variety of software (including internet services) on a range of digital devices to design and create a range of programs, systems and content that accomplish given goals, including collecting, analysing, evaluating and presenting data and information</a:t>
                      </a:r>
                      <a:endParaRPr sz="800">
                        <a:solidFill>
                          <a:srgbClr val="0B0C0C"/>
                        </a:solidFill>
                        <a:latin typeface="Arial"/>
                        <a:ea typeface="Arial"/>
                        <a:cs typeface="Arial"/>
                        <a:sym typeface="Arial"/>
                      </a:endParaRPr>
                    </a:p>
                    <a:p>
                      <a:pPr marL="179999" lvl="0" indent="-140799" algn="l" rtl="0">
                        <a:lnSpc>
                          <a:spcPct val="115000"/>
                        </a:lnSpc>
                        <a:spcBef>
                          <a:spcPts val="0"/>
                        </a:spcBef>
                        <a:spcAft>
                          <a:spcPts val="0"/>
                        </a:spcAft>
                        <a:buClr>
                          <a:srgbClr val="0B0C0C"/>
                        </a:buClr>
                        <a:buSzPts val="800"/>
                        <a:buFont typeface="Arial"/>
                        <a:buChar char="●"/>
                      </a:pPr>
                      <a:r>
                        <a:rPr lang="en-GB" sz="800">
                          <a:solidFill>
                            <a:srgbClr val="0B0C0C"/>
                          </a:solidFill>
                          <a:latin typeface="Arial"/>
                          <a:ea typeface="Arial"/>
                          <a:cs typeface="Arial"/>
                          <a:sym typeface="Arial"/>
                        </a:rPr>
                        <a:t>use technology safely, respectfully and responsibly; recognise acceptable/unacceptable behaviour; identify a range of ways to report concerns about content and contact</a:t>
                      </a:r>
                      <a:endParaRPr sz="800">
                        <a:solidFill>
                          <a:srgbClr val="0B0C0C"/>
                        </a:solidFill>
                        <a:latin typeface="Arial"/>
                        <a:ea typeface="Arial"/>
                        <a:cs typeface="Arial"/>
                        <a:sym typeface="Arial"/>
                      </a:endParaRPr>
                    </a:p>
                  </a:txBody>
                  <a:tcPr marL="91450" marR="91450" marT="45725" marB="45725">
                    <a:solidFill>
                      <a:schemeClr val="lt1"/>
                    </a:solidFill>
                  </a:tcPr>
                </a:tc>
                <a:tc rowSpan="2" hMerge="1">
                  <a:txBody>
                    <a:bodyPr/>
                    <a:lstStyle/>
                    <a:p>
                      <a:endParaRPr lang="en-US"/>
                    </a:p>
                  </a:txBody>
                  <a:tcPr/>
                </a:tc>
                <a:extLst>
                  <a:ext uri="{0D108BD9-81ED-4DB2-BD59-A6C34878D82A}">
                    <a16:rowId xmlns:a16="http://schemas.microsoft.com/office/drawing/2014/main" val="10001"/>
                  </a:ext>
                </a:extLst>
              </a:tr>
              <a:tr h="114412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325875">
                <a:tc gridSpan="2">
                  <a:txBody>
                    <a:bodyPr/>
                    <a:lstStyle/>
                    <a:p>
                      <a:pPr marL="0" marR="0" lvl="0" indent="0" algn="ctr" rtl="0">
                        <a:spcBef>
                          <a:spcPts val="0"/>
                        </a:spcBef>
                        <a:spcAft>
                          <a:spcPts val="0"/>
                        </a:spcAft>
                        <a:buNone/>
                      </a:pPr>
                      <a:r>
                        <a:rPr lang="en-GB" sz="1100" b="1"/>
                        <a:t>Key Questions</a:t>
                      </a:r>
                      <a:endParaRPr sz="110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3"/>
                  </a:ext>
                </a:extLst>
              </a:tr>
              <a:tr h="1447450">
                <a:tc gridSpan="2">
                  <a:txBody>
                    <a:bodyPr/>
                    <a:lstStyle/>
                    <a:p>
                      <a:pPr marL="457200" marR="0" lvl="0" indent="-304800" algn="l" rtl="0">
                        <a:spcBef>
                          <a:spcPts val="0"/>
                        </a:spcBef>
                        <a:spcAft>
                          <a:spcPts val="0"/>
                        </a:spcAft>
                        <a:buSzPts val="1200"/>
                        <a:buChar char="●"/>
                      </a:pPr>
                      <a:r>
                        <a:rPr lang="en-GB" sz="1200"/>
                        <a:t>Why does privacy matter</a:t>
                      </a:r>
                      <a:endParaRPr sz="1200"/>
                    </a:p>
                    <a:p>
                      <a:pPr marL="457200" marR="0" lvl="0" indent="-304800" algn="l" rtl="0">
                        <a:spcBef>
                          <a:spcPts val="0"/>
                        </a:spcBef>
                        <a:spcAft>
                          <a:spcPts val="0"/>
                        </a:spcAft>
                        <a:buSzPts val="1200"/>
                        <a:buChar char="●"/>
                      </a:pPr>
                      <a:r>
                        <a:rPr lang="en-GB" sz="1200"/>
                        <a:t>How do we know what we (think we)know?</a:t>
                      </a:r>
                      <a:endParaRPr sz="1200"/>
                    </a:p>
                    <a:p>
                      <a:pPr marL="457200" marR="0" lvl="0" indent="-304800" algn="l" rtl="0">
                        <a:spcBef>
                          <a:spcPts val="0"/>
                        </a:spcBef>
                        <a:spcAft>
                          <a:spcPts val="0"/>
                        </a:spcAft>
                        <a:buSzPts val="1200"/>
                        <a:buChar char="●"/>
                      </a:pPr>
                      <a:r>
                        <a:rPr lang="en-GB" sz="1200"/>
                        <a:t>What steps can you take if you accidentally share something personal? </a:t>
                      </a:r>
                      <a:endParaRPr sz="1200"/>
                    </a:p>
                    <a:p>
                      <a:pPr marL="0" marR="0" lvl="0" indent="0" algn="l" rtl="0">
                        <a:spcBef>
                          <a:spcPts val="0"/>
                        </a:spcBef>
                        <a:spcAft>
                          <a:spcPts val="0"/>
                        </a:spcAft>
                        <a:buNone/>
                      </a:pPr>
                      <a:endParaRPr sz="1100"/>
                    </a:p>
                  </a:txBody>
                  <a:tcPr marL="91450" marR="91450" marT="45725" marB="45725">
                    <a:solidFill>
                      <a:schemeClr val="lt1"/>
                    </a:solidFill>
                  </a:tcPr>
                </a:tc>
                <a:tc hMerge="1">
                  <a:txBody>
                    <a:bodyPr/>
                    <a:lstStyle/>
                    <a:p>
                      <a:endParaRPr lang="en-US"/>
                    </a:p>
                  </a:txBody>
                  <a:tcPr/>
                </a:tc>
                <a:extLst>
                  <a:ext uri="{0D108BD9-81ED-4DB2-BD59-A6C34878D82A}">
                    <a16:rowId xmlns:a16="http://schemas.microsoft.com/office/drawing/2014/main" val="10004"/>
                  </a:ext>
                </a:extLst>
              </a:tr>
              <a:tr h="500725">
                <a:tc gridSpan="2">
                  <a:txBody>
                    <a:bodyPr/>
                    <a:lstStyle/>
                    <a:p>
                      <a:pPr marL="0" marR="0" lvl="0" indent="0" algn="ctr" rtl="0">
                        <a:spcBef>
                          <a:spcPts val="0"/>
                        </a:spcBef>
                        <a:spcAft>
                          <a:spcPts val="0"/>
                        </a:spcAft>
                        <a:buNone/>
                      </a:pPr>
                      <a:r>
                        <a:rPr lang="en-GB" sz="1350" b="1"/>
                        <a:t>What? (Key vocab)</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5"/>
                  </a:ext>
                </a:extLst>
              </a:tr>
              <a:tr h="500725">
                <a:tc>
                  <a:txBody>
                    <a:bodyPr/>
                    <a:lstStyle/>
                    <a:p>
                      <a:pPr marL="0" marR="0" lvl="0" indent="0" algn="ctr" rtl="0">
                        <a:spcBef>
                          <a:spcPts val="0"/>
                        </a:spcBef>
                        <a:spcAft>
                          <a:spcPts val="0"/>
                        </a:spcAft>
                        <a:buNone/>
                      </a:pPr>
                      <a:r>
                        <a:rPr lang="en-GB" sz="1350" b="1"/>
                        <a:t>Spelling </a:t>
                      </a:r>
                      <a:endParaRPr sz="1350" b="1"/>
                    </a:p>
                  </a:txBody>
                  <a:tcPr marL="91450" marR="91450" marT="45725" marB="45725">
                    <a:solidFill>
                      <a:srgbClr val="DDEAF6"/>
                    </a:solidFill>
                  </a:tcPr>
                </a:tc>
                <a:tc>
                  <a:txBody>
                    <a:bodyPr/>
                    <a:lstStyle/>
                    <a:p>
                      <a:pPr marL="0" marR="0" lvl="0" indent="0" algn="ctr" rtl="0">
                        <a:spcBef>
                          <a:spcPts val="0"/>
                        </a:spcBef>
                        <a:spcAft>
                          <a:spcPts val="0"/>
                        </a:spcAft>
                        <a:buNone/>
                      </a:pPr>
                      <a:r>
                        <a:rPr lang="en-GB" sz="1350" b="1"/>
                        <a:t>Definition</a:t>
                      </a:r>
                      <a:endParaRPr sz="1350" b="1"/>
                    </a:p>
                  </a:txBody>
                  <a:tcPr marL="91450" marR="91450" marT="45725" marB="45725">
                    <a:solidFill>
                      <a:srgbClr val="DDEAF6"/>
                    </a:solidFill>
                  </a:tcPr>
                </a:tc>
                <a:extLst>
                  <a:ext uri="{0D108BD9-81ED-4DB2-BD59-A6C34878D82A}">
                    <a16:rowId xmlns:a16="http://schemas.microsoft.com/office/drawing/2014/main" val="10006"/>
                  </a:ext>
                </a:extLst>
              </a:tr>
              <a:tr h="562000">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share</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222222"/>
                          </a:solidFill>
                          <a:latin typeface="Arial"/>
                          <a:ea typeface="Arial"/>
                          <a:cs typeface="Arial"/>
                          <a:sym typeface="Arial"/>
                        </a:rPr>
                        <a:t>To share is to allow someone else to use something </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07"/>
                  </a:ext>
                </a:extLst>
              </a:tr>
              <a:tr h="562000">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profile</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Profile is  to create an overview about a person or thing</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08"/>
                  </a:ext>
                </a:extLst>
              </a:tr>
              <a:tr h="562000">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private</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Private is something that is kept from sharing with others</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09"/>
                  </a:ext>
                </a:extLst>
              </a:tr>
              <a:tr h="786300">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respect</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To show consideration for; avoid intruding upon or interfering with: to respect others' privacy</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10"/>
                  </a:ext>
                </a:extLst>
              </a:tr>
            </a:tbl>
          </a:graphicData>
        </a:graphic>
      </p:graphicFrame>
      <p:graphicFrame>
        <p:nvGraphicFramePr>
          <p:cNvPr id="85" name="Google Shape;85;p13"/>
          <p:cNvGraphicFramePr/>
          <p:nvPr/>
        </p:nvGraphicFramePr>
        <p:xfrm>
          <a:off x="171461" y="1224786"/>
          <a:ext cx="3410950" cy="7727230"/>
        </p:xfrm>
        <a:graphic>
          <a:graphicData uri="http://schemas.openxmlformats.org/drawingml/2006/table">
            <a:tbl>
              <a:tblPr firstRow="1" bandRow="1">
                <a:noFill/>
                <a:tableStyleId>{F5AA1DBC-FA75-429A-B29C-6F2FDC3A0DC4}</a:tableStyleId>
              </a:tblPr>
              <a:tblGrid>
                <a:gridCol w="1010625">
                  <a:extLst>
                    <a:ext uri="{9D8B030D-6E8A-4147-A177-3AD203B41FA5}">
                      <a16:colId xmlns:a16="http://schemas.microsoft.com/office/drawing/2014/main" val="20000"/>
                    </a:ext>
                  </a:extLst>
                </a:gridCol>
                <a:gridCol w="2400325">
                  <a:extLst>
                    <a:ext uri="{9D8B030D-6E8A-4147-A177-3AD203B41FA5}">
                      <a16:colId xmlns:a16="http://schemas.microsoft.com/office/drawing/2014/main" val="20001"/>
                    </a:ext>
                  </a:extLst>
                </a:gridCol>
              </a:tblGrid>
              <a:tr h="287950">
                <a:tc gridSpan="2">
                  <a:txBody>
                    <a:bodyPr/>
                    <a:lstStyle/>
                    <a:p>
                      <a:pPr marL="0" marR="0" lvl="0" indent="0" algn="ctr" rtl="0">
                        <a:lnSpc>
                          <a:spcPct val="100000"/>
                        </a:lnSpc>
                        <a:spcBef>
                          <a:spcPts val="0"/>
                        </a:spcBef>
                        <a:spcAft>
                          <a:spcPts val="0"/>
                        </a:spcAft>
                        <a:buClr>
                          <a:schemeClr val="dk1"/>
                        </a:buClr>
                        <a:buSzPts val="1350"/>
                        <a:buFont typeface="Calibri"/>
                        <a:buNone/>
                      </a:pPr>
                      <a:r>
                        <a:rPr lang="en-GB" sz="1350" b="1"/>
                        <a:t>What? (Key Knowledge)</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0"/>
                  </a:ext>
                </a:extLst>
              </a:tr>
              <a:tr h="743550">
                <a:tc>
                  <a:txBody>
                    <a:bodyPr/>
                    <a:lstStyle/>
                    <a:p>
                      <a:pPr marL="0" lvl="0" indent="0" algn="l" rtl="0">
                        <a:spcBef>
                          <a:spcPts val="0"/>
                        </a:spcBef>
                        <a:spcAft>
                          <a:spcPts val="0"/>
                        </a:spcAft>
                        <a:buClr>
                          <a:schemeClr val="dk1"/>
                        </a:buClr>
                        <a:buFont typeface="Arial"/>
                        <a:buNone/>
                      </a:pPr>
                      <a:r>
                        <a:rPr lang="en-GB" sz="1200" b="1"/>
                        <a:t>Online privacy</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100"/>
                        <a:t>A broad term that usually means the ability to control what information you share about yourself online and who can see and share it</a:t>
                      </a:r>
                      <a:endParaRPr sz="1100"/>
                    </a:p>
                  </a:txBody>
                  <a:tcPr marL="91450" marR="91450" marT="45725" marB="45725">
                    <a:solidFill>
                      <a:schemeClr val="lt1"/>
                    </a:solidFill>
                  </a:tcPr>
                </a:tc>
                <a:extLst>
                  <a:ext uri="{0D108BD9-81ED-4DB2-BD59-A6C34878D82A}">
                    <a16:rowId xmlns:a16="http://schemas.microsoft.com/office/drawing/2014/main" val="10001"/>
                  </a:ext>
                </a:extLst>
              </a:tr>
              <a:tr h="1563600">
                <a:tc>
                  <a:txBody>
                    <a:bodyPr/>
                    <a:lstStyle/>
                    <a:p>
                      <a:pPr marL="0" marR="0" lvl="0" indent="0" algn="l" rtl="0">
                        <a:spcBef>
                          <a:spcPts val="0"/>
                        </a:spcBef>
                        <a:spcAft>
                          <a:spcPts val="0"/>
                        </a:spcAft>
                        <a:buNone/>
                      </a:pPr>
                      <a:r>
                        <a:rPr lang="en-GB" sz="1200" b="1"/>
                        <a:t>Digital footprint (or digital presence)</a:t>
                      </a:r>
                      <a:endParaRPr sz="1200" b="1"/>
                    </a:p>
                  </a:txBody>
                  <a:tcPr marL="91450" marR="91450" marT="45725" marB="45725">
                    <a:solidFill>
                      <a:schemeClr val="lt1"/>
                    </a:solidFill>
                  </a:tcPr>
                </a:tc>
                <a:tc>
                  <a:txBody>
                    <a:bodyPr/>
                    <a:lstStyle/>
                    <a:p>
                      <a:pPr marL="0" lvl="0" indent="0" algn="l" rtl="0">
                        <a:spcBef>
                          <a:spcPts val="0"/>
                        </a:spcBef>
                        <a:spcAft>
                          <a:spcPts val="0"/>
                        </a:spcAft>
                        <a:buNone/>
                      </a:pPr>
                      <a:r>
                        <a:rPr lang="en-GB" sz="1100"/>
                        <a:t>Your digital footprint is all the information about you that appears online. This can mean anything from photos, audio, videos, and texts to “likes” and comments you post on friendsʼ profiles. Just as your footsteps leave prints on the ground while you walk, what you post online leaves a trail as well.</a:t>
                      </a:r>
                      <a:endParaRPr sz="1100"/>
                    </a:p>
                  </a:txBody>
                  <a:tcPr marL="91450" marR="91450" marT="45725" marB="45725">
                    <a:solidFill>
                      <a:schemeClr val="lt1"/>
                    </a:solidFill>
                  </a:tcPr>
                </a:tc>
                <a:extLst>
                  <a:ext uri="{0D108BD9-81ED-4DB2-BD59-A6C34878D82A}">
                    <a16:rowId xmlns:a16="http://schemas.microsoft.com/office/drawing/2014/main" val="10002"/>
                  </a:ext>
                </a:extLst>
              </a:tr>
              <a:tr h="907550">
                <a:tc>
                  <a:txBody>
                    <a:bodyPr/>
                    <a:lstStyle/>
                    <a:p>
                      <a:pPr marL="0" lvl="0" indent="0" algn="l" rtl="0">
                        <a:spcBef>
                          <a:spcPts val="0"/>
                        </a:spcBef>
                        <a:spcAft>
                          <a:spcPts val="0"/>
                        </a:spcAft>
                        <a:buClr>
                          <a:schemeClr val="dk1"/>
                        </a:buClr>
                        <a:buFont typeface="Arial"/>
                        <a:buNone/>
                      </a:pPr>
                      <a:r>
                        <a:rPr lang="en-GB" sz="1200" b="1"/>
                        <a:t>Reputation</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100"/>
                        <a:t>The ideas, opinions, impressions, or beliefs that other people have about you; something that you can’t be totally sure about but that you usually want to be positive or good</a:t>
                      </a:r>
                      <a:endParaRPr sz="1100"/>
                    </a:p>
                  </a:txBody>
                  <a:tcPr marL="91450" marR="91450" marT="45725" marB="45725">
                    <a:solidFill>
                      <a:schemeClr val="lt1"/>
                    </a:solidFill>
                  </a:tcPr>
                </a:tc>
                <a:extLst>
                  <a:ext uri="{0D108BD9-81ED-4DB2-BD59-A6C34878D82A}">
                    <a16:rowId xmlns:a16="http://schemas.microsoft.com/office/drawing/2014/main" val="10003"/>
                  </a:ext>
                </a:extLst>
              </a:tr>
              <a:tr h="1235575">
                <a:tc>
                  <a:txBody>
                    <a:bodyPr/>
                    <a:lstStyle/>
                    <a:p>
                      <a:pPr marL="0" marR="0" lvl="0" indent="0" algn="l" rtl="0">
                        <a:spcBef>
                          <a:spcPts val="0"/>
                        </a:spcBef>
                        <a:spcAft>
                          <a:spcPts val="0"/>
                        </a:spcAft>
                        <a:buNone/>
                      </a:pPr>
                      <a:r>
                        <a:rPr lang="en-GB" sz="1200" b="1"/>
                        <a:t>Personal information:</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100"/>
                        <a:t>Information that identifies a specific person – for example, your name, street address, phone number, Social Security number, email address, etc. – is called personal (or sensitive) info. Really think carefully before sharing this kind of information online.</a:t>
                      </a:r>
                      <a:endParaRPr sz="1100"/>
                    </a:p>
                  </a:txBody>
                  <a:tcPr marL="91450" marR="91450" marT="45725" marB="45725">
                    <a:solidFill>
                      <a:schemeClr val="lt1"/>
                    </a:solidFill>
                  </a:tcPr>
                </a:tc>
                <a:extLst>
                  <a:ext uri="{0D108BD9-81ED-4DB2-BD59-A6C34878D82A}">
                    <a16:rowId xmlns:a16="http://schemas.microsoft.com/office/drawing/2014/main" val="10004"/>
                  </a:ext>
                </a:extLst>
              </a:tr>
              <a:tr h="907550">
                <a:tc>
                  <a:txBody>
                    <a:bodyPr/>
                    <a:lstStyle/>
                    <a:p>
                      <a:pPr marL="0" lvl="0" indent="0" algn="l" rtl="0">
                        <a:spcBef>
                          <a:spcPts val="0"/>
                        </a:spcBef>
                        <a:spcAft>
                          <a:spcPts val="0"/>
                        </a:spcAft>
                        <a:buClr>
                          <a:schemeClr val="dk1"/>
                        </a:buClr>
                        <a:buSzPts val="1100"/>
                        <a:buFont typeface="Arial"/>
                        <a:buNone/>
                      </a:pPr>
                      <a:r>
                        <a:rPr lang="en-GB" sz="1200" b="1"/>
                        <a:t>Oversharing</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100"/>
                        <a:t>Sharing too much online – usually this is about sharing too much personal information or just too</a:t>
                      </a:r>
                      <a:endParaRPr sz="1100"/>
                    </a:p>
                    <a:p>
                      <a:pPr marL="0" marR="0" lvl="0" indent="0" algn="l" rtl="0">
                        <a:spcBef>
                          <a:spcPts val="0"/>
                        </a:spcBef>
                        <a:spcAft>
                          <a:spcPts val="0"/>
                        </a:spcAft>
                        <a:buNone/>
                      </a:pPr>
                      <a:r>
                        <a:rPr lang="en-GB" sz="1100"/>
                        <a:t>much about yourself in a certain situation or conversation online.</a:t>
                      </a:r>
                      <a:endParaRPr sz="1100"/>
                    </a:p>
                  </a:txBody>
                  <a:tcPr marL="91450" marR="91450" marT="45725" marB="45725">
                    <a:solidFill>
                      <a:schemeClr val="lt1"/>
                    </a:solidFill>
                  </a:tcPr>
                </a:tc>
                <a:extLst>
                  <a:ext uri="{0D108BD9-81ED-4DB2-BD59-A6C34878D82A}">
                    <a16:rowId xmlns:a16="http://schemas.microsoft.com/office/drawing/2014/main" val="10005"/>
                  </a:ext>
                </a:extLst>
              </a:tr>
              <a:tr h="907550">
                <a:tc>
                  <a:txBody>
                    <a:bodyPr/>
                    <a:lstStyle/>
                    <a:p>
                      <a:pPr marL="0" lvl="0" indent="0" algn="l" rtl="0">
                        <a:spcBef>
                          <a:spcPts val="0"/>
                        </a:spcBef>
                        <a:spcAft>
                          <a:spcPts val="0"/>
                        </a:spcAft>
                        <a:buClr>
                          <a:schemeClr val="dk1"/>
                        </a:buClr>
                        <a:buSzPts val="1100"/>
                        <a:buFont typeface="Arial"/>
                        <a:buNone/>
                      </a:pPr>
                      <a:r>
                        <a:rPr lang="en-GB" sz="1200" b="1"/>
                        <a:t>Settings</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100"/>
                        <a:t>This is the area in any digital product, app, website, etc., where you can define or adjust what you share and how your account is handled – including your privacy settings.</a:t>
                      </a:r>
                      <a:endParaRPr sz="1100"/>
                    </a:p>
                  </a:txBody>
                  <a:tcPr marL="91450" marR="91450" marT="45725" marB="45725">
                    <a:solidFill>
                      <a:schemeClr val="lt1"/>
                    </a:solidFill>
                  </a:tcPr>
                </a:tc>
                <a:extLst>
                  <a:ext uri="{0D108BD9-81ED-4DB2-BD59-A6C34878D82A}">
                    <a16:rowId xmlns:a16="http://schemas.microsoft.com/office/drawing/2014/main" val="10006"/>
                  </a:ext>
                </a:extLst>
              </a:tr>
              <a:tr h="126625">
                <a:tc rowSpan="2" gridSpan="2">
                  <a:txBody>
                    <a:bodyPr/>
                    <a:lstStyle/>
                    <a:p>
                      <a:pPr marL="0" lvl="0" indent="0" algn="ctr" rtl="0">
                        <a:spcBef>
                          <a:spcPts val="0"/>
                        </a:spcBef>
                        <a:spcAft>
                          <a:spcPts val="0"/>
                        </a:spcAft>
                        <a:buNone/>
                      </a:pPr>
                      <a:r>
                        <a:rPr lang="en-GB" sz="1350" b="1"/>
                        <a:t>Possible experiences</a:t>
                      </a:r>
                      <a:endParaRPr sz="1200" b="1"/>
                    </a:p>
                  </a:txBody>
                  <a:tcPr marL="91450" marR="91450" marT="45725" marB="45725">
                    <a:solidFill>
                      <a:srgbClr val="CFE2F3"/>
                    </a:solidFill>
                  </a:tcPr>
                </a:tc>
                <a:tc rowSpan="2" hMerge="1">
                  <a:txBody>
                    <a:bodyPr/>
                    <a:lstStyle/>
                    <a:p>
                      <a:endParaRPr lang="en-US"/>
                    </a:p>
                  </a:txBody>
                  <a:tcPr/>
                </a:tc>
                <a:extLst>
                  <a:ext uri="{0D108BD9-81ED-4DB2-BD59-A6C34878D82A}">
                    <a16:rowId xmlns:a16="http://schemas.microsoft.com/office/drawing/2014/main" val="10007"/>
                  </a:ext>
                </a:extLst>
              </a:tr>
              <a:tr h="1613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8"/>
                  </a:ext>
                </a:extLst>
              </a:tr>
              <a:tr h="126625">
                <a:tc rowSpan="4" gridSpan="2">
                  <a:txBody>
                    <a:bodyPr/>
                    <a:lstStyle/>
                    <a:p>
                      <a:pPr marL="457200" lvl="0" indent="-304800" algn="l" rtl="0">
                        <a:spcBef>
                          <a:spcPts val="0"/>
                        </a:spcBef>
                        <a:spcAft>
                          <a:spcPts val="0"/>
                        </a:spcAft>
                        <a:buSzPts val="1200"/>
                        <a:buChar char="●"/>
                      </a:pPr>
                      <a:r>
                        <a:rPr lang="en-GB" sz="1200"/>
                        <a:t>develop understanding through group discussion</a:t>
                      </a:r>
                      <a:endParaRPr sz="1200"/>
                    </a:p>
                  </a:txBody>
                  <a:tcPr marL="91450" marR="91450" marT="45725" marB="45725">
                    <a:solidFill>
                      <a:schemeClr val="lt1"/>
                    </a:solidFill>
                  </a:tcPr>
                </a:tc>
                <a:tc rowSpan="4" hMerge="1">
                  <a:txBody>
                    <a:bodyPr/>
                    <a:lstStyle/>
                    <a:p>
                      <a:endParaRPr lang="en-US"/>
                    </a:p>
                  </a:txBody>
                  <a:tcPr/>
                </a:tc>
                <a:extLst>
                  <a:ext uri="{0D108BD9-81ED-4DB2-BD59-A6C34878D82A}">
                    <a16:rowId xmlns:a16="http://schemas.microsoft.com/office/drawing/2014/main" val="10009"/>
                  </a:ext>
                </a:extLst>
              </a:tr>
              <a:tr h="12662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10"/>
                  </a:ext>
                </a:extLst>
              </a:tr>
              <a:tr h="12662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11"/>
                  </a:ext>
                </a:extLst>
              </a:tr>
              <a:tr h="3368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12"/>
                  </a:ext>
                </a:extLst>
              </a:tr>
            </a:tbl>
          </a:graphicData>
        </a:graphic>
      </p:graphicFrame>
      <p:sp>
        <p:nvSpPr>
          <p:cNvPr id="86" name="Google Shape;86;p13"/>
          <p:cNvSpPr txBox="1"/>
          <p:nvPr/>
        </p:nvSpPr>
        <p:spPr>
          <a:xfrm>
            <a:off x="171450" y="9154350"/>
            <a:ext cx="6601200" cy="628800"/>
          </a:xfrm>
          <a:prstGeom prst="rect">
            <a:avLst/>
          </a:prstGeom>
          <a:noFill/>
          <a:ln w="9525" cap="flat" cmpd="sng">
            <a:solidFill>
              <a:srgbClr val="4A86E8"/>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p:txBody>
      </p:sp>
      <p:graphicFrame>
        <p:nvGraphicFramePr>
          <p:cNvPr id="87" name="Google Shape;87;p13"/>
          <p:cNvGraphicFramePr/>
          <p:nvPr/>
        </p:nvGraphicFramePr>
        <p:xfrm>
          <a:off x="171461" y="585592"/>
          <a:ext cx="6601200" cy="502930"/>
        </p:xfrm>
        <a:graphic>
          <a:graphicData uri="http://schemas.openxmlformats.org/drawingml/2006/table">
            <a:tbl>
              <a:tblPr firstRow="1" bandRow="1">
                <a:noFill/>
                <a:tableStyleId>{F5AA1DBC-FA75-429A-B29C-6F2FDC3A0DC4}</a:tableStyleId>
              </a:tblPr>
              <a:tblGrid>
                <a:gridCol w="1650300">
                  <a:extLst>
                    <a:ext uri="{9D8B030D-6E8A-4147-A177-3AD203B41FA5}">
                      <a16:colId xmlns:a16="http://schemas.microsoft.com/office/drawing/2014/main" val="20000"/>
                    </a:ext>
                  </a:extLst>
                </a:gridCol>
                <a:gridCol w="1607250">
                  <a:extLst>
                    <a:ext uri="{9D8B030D-6E8A-4147-A177-3AD203B41FA5}">
                      <a16:colId xmlns:a16="http://schemas.microsoft.com/office/drawing/2014/main" val="20001"/>
                    </a:ext>
                  </a:extLst>
                </a:gridCol>
                <a:gridCol w="1693350">
                  <a:extLst>
                    <a:ext uri="{9D8B030D-6E8A-4147-A177-3AD203B41FA5}">
                      <a16:colId xmlns:a16="http://schemas.microsoft.com/office/drawing/2014/main" val="20002"/>
                    </a:ext>
                  </a:extLst>
                </a:gridCol>
                <a:gridCol w="1650300">
                  <a:extLst>
                    <a:ext uri="{9D8B030D-6E8A-4147-A177-3AD203B41FA5}">
                      <a16:colId xmlns:a16="http://schemas.microsoft.com/office/drawing/2014/main" val="20003"/>
                    </a:ext>
                  </a:extLst>
                </a:gridCol>
              </a:tblGrid>
              <a:tr h="403975">
                <a:tc>
                  <a:txBody>
                    <a:bodyPr/>
                    <a:lstStyle/>
                    <a:p>
                      <a:pPr marL="0" marR="0" lvl="0" indent="0" algn="ctr" rtl="0">
                        <a:spcBef>
                          <a:spcPts val="0"/>
                        </a:spcBef>
                        <a:spcAft>
                          <a:spcPts val="0"/>
                        </a:spcAft>
                        <a:buNone/>
                      </a:pPr>
                      <a:r>
                        <a:rPr lang="en-GB" sz="1350"/>
                        <a:t>Computing</a:t>
                      </a:r>
                      <a:endParaRPr sz="1350"/>
                    </a:p>
                  </a:txBody>
                  <a:tcPr marL="91450" marR="91450" marT="45725" marB="45725">
                    <a:solidFill>
                      <a:schemeClr val="lt1"/>
                    </a:solidFill>
                  </a:tcPr>
                </a:tc>
                <a:tc>
                  <a:txBody>
                    <a:bodyPr/>
                    <a:lstStyle/>
                    <a:p>
                      <a:pPr marL="0" marR="0" lvl="0" indent="0" algn="ctr" rtl="0">
                        <a:spcBef>
                          <a:spcPts val="0"/>
                        </a:spcBef>
                        <a:spcAft>
                          <a:spcPts val="0"/>
                        </a:spcAft>
                        <a:buNone/>
                      </a:pPr>
                      <a:r>
                        <a:rPr lang="en-GB" sz="1350" b="1">
                          <a:solidFill>
                            <a:schemeClr val="dk1"/>
                          </a:solidFill>
                          <a:latin typeface="Calibri"/>
                          <a:ea typeface="Calibri"/>
                          <a:cs typeface="Calibri"/>
                          <a:sym typeface="Calibri"/>
                        </a:rPr>
                        <a:t>E-safety - I am internet a</a:t>
                      </a:r>
                      <a:r>
                        <a:rPr lang="en-GB" sz="1350"/>
                        <a:t>wesome</a:t>
                      </a:r>
                      <a:endParaRPr sz="1350"/>
                    </a:p>
                  </a:txBody>
                  <a:tcPr marL="91450" marR="91450" marT="45725" marB="45725">
                    <a:solidFill>
                      <a:schemeClr val="lt1"/>
                    </a:solidFill>
                  </a:tcPr>
                </a:tc>
                <a:tc>
                  <a:txBody>
                    <a:bodyPr/>
                    <a:lstStyle/>
                    <a:p>
                      <a:pPr marL="0" marR="0" lvl="0" indent="0" algn="ctr" rtl="0">
                        <a:spcBef>
                          <a:spcPts val="0"/>
                        </a:spcBef>
                        <a:spcAft>
                          <a:spcPts val="0"/>
                        </a:spcAft>
                        <a:buNone/>
                      </a:pPr>
                      <a:r>
                        <a:rPr lang="en-GB" sz="1350"/>
                        <a:t>Year 3</a:t>
                      </a:r>
                      <a:endParaRPr sz="1350"/>
                    </a:p>
                  </a:txBody>
                  <a:tcPr marL="91450" marR="91450" marT="45725" marB="45725">
                    <a:solidFill>
                      <a:schemeClr val="lt1"/>
                    </a:solidFill>
                  </a:tcPr>
                </a:tc>
                <a:tc>
                  <a:txBody>
                    <a:bodyPr/>
                    <a:lstStyle/>
                    <a:p>
                      <a:pPr marL="0" marR="0" lvl="0" indent="0" algn="ctr" rtl="0">
                        <a:spcBef>
                          <a:spcPts val="0"/>
                        </a:spcBef>
                        <a:spcAft>
                          <a:spcPts val="0"/>
                        </a:spcAft>
                        <a:buNone/>
                      </a:pPr>
                      <a:r>
                        <a:rPr lang="en-GB" sz="1350"/>
                        <a:t>Autumn 1</a:t>
                      </a:r>
                      <a:endParaRPr sz="1350"/>
                    </a:p>
                  </a:txBody>
                  <a:tcPr marL="91450" marR="91450" marT="45725" marB="45725">
                    <a:solidFill>
                      <a:schemeClr val="lt1"/>
                    </a:solidFill>
                  </a:tcPr>
                </a:tc>
                <a:extLst>
                  <a:ext uri="{0D108BD9-81ED-4DB2-BD59-A6C34878D82A}">
                    <a16:rowId xmlns:a16="http://schemas.microsoft.com/office/drawing/2014/main" val="10000"/>
                  </a:ext>
                </a:extLst>
              </a:tr>
            </a:tbl>
          </a:graphicData>
        </a:graphic>
      </p:graphicFrame>
      <p:grpSp>
        <p:nvGrpSpPr>
          <p:cNvPr id="88" name="Google Shape;88;p13"/>
          <p:cNvGrpSpPr/>
          <p:nvPr/>
        </p:nvGrpSpPr>
        <p:grpSpPr>
          <a:xfrm>
            <a:off x="171461" y="87681"/>
            <a:ext cx="6601200" cy="369300"/>
            <a:chOff x="171461" y="87681"/>
            <a:chExt cx="6601200" cy="369300"/>
          </a:xfrm>
        </p:grpSpPr>
        <p:sp>
          <p:nvSpPr>
            <p:cNvPr id="89" name="Google Shape;89;p13"/>
            <p:cNvSpPr txBox="1"/>
            <p:nvPr/>
          </p:nvSpPr>
          <p:spPr>
            <a:xfrm>
              <a:off x="171461" y="87681"/>
              <a:ext cx="6601200" cy="369300"/>
            </a:xfrm>
            <a:prstGeom prst="rect">
              <a:avLst/>
            </a:prstGeom>
            <a:noFill/>
            <a:ln w="38100" cap="flat" cmpd="sng">
              <a:solidFill>
                <a:schemeClr val="accent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i="0" u="none" strike="noStrike" cap="none">
                  <a:solidFill>
                    <a:schemeClr val="dk1"/>
                  </a:solidFill>
                  <a:latin typeface="Calibri"/>
                  <a:ea typeface="Calibri"/>
                  <a:cs typeface="Calibri"/>
                  <a:sym typeface="Calibri"/>
                </a:rPr>
                <a:t>St Mary Cray Primary – Knowledge Organiser</a:t>
              </a:r>
              <a:endParaRPr sz="1800" b="1" i="0" u="none" strike="noStrike" cap="none">
                <a:solidFill>
                  <a:schemeClr val="dk1"/>
                </a:solidFill>
                <a:latin typeface="Calibri"/>
                <a:ea typeface="Calibri"/>
                <a:cs typeface="Calibri"/>
                <a:sym typeface="Calibri"/>
              </a:endParaRPr>
            </a:p>
          </p:txBody>
        </p:sp>
        <p:pic>
          <p:nvPicPr>
            <p:cNvPr id="90" name="Google Shape;90;p13"/>
            <p:cNvPicPr preferRelativeResize="0"/>
            <p:nvPr/>
          </p:nvPicPr>
          <p:blipFill>
            <a:blip r:embed="rId3">
              <a:alphaModFix/>
            </a:blip>
            <a:stretch>
              <a:fillRect/>
            </a:stretch>
          </p:blipFill>
          <p:spPr>
            <a:xfrm>
              <a:off x="5977150" y="147250"/>
              <a:ext cx="444900" cy="270425"/>
            </a:xfrm>
            <a:prstGeom prst="rect">
              <a:avLst/>
            </a:prstGeom>
            <a:noFill/>
            <a:ln>
              <a:noFill/>
            </a:ln>
          </p:spPr>
        </p:pic>
      </p:grpSp>
      <p:pic>
        <p:nvPicPr>
          <p:cNvPr id="91" name="Google Shape;91;p13"/>
          <p:cNvPicPr preferRelativeResize="0"/>
          <p:nvPr/>
        </p:nvPicPr>
        <p:blipFill>
          <a:blip r:embed="rId4">
            <a:alphaModFix/>
          </a:blip>
          <a:stretch>
            <a:fillRect/>
          </a:stretch>
        </p:blipFill>
        <p:spPr>
          <a:xfrm>
            <a:off x="340564" y="9187962"/>
            <a:ext cx="749698" cy="561550"/>
          </a:xfrm>
          <a:prstGeom prst="rect">
            <a:avLst/>
          </a:prstGeom>
          <a:noFill/>
          <a:ln>
            <a:noFill/>
          </a:ln>
        </p:spPr>
      </p:pic>
      <p:pic>
        <p:nvPicPr>
          <p:cNvPr id="92" name="Google Shape;92;p13"/>
          <p:cNvPicPr preferRelativeResize="0"/>
          <p:nvPr/>
        </p:nvPicPr>
        <p:blipFill>
          <a:blip r:embed="rId5">
            <a:alphaModFix/>
          </a:blip>
          <a:stretch>
            <a:fillRect/>
          </a:stretch>
        </p:blipFill>
        <p:spPr>
          <a:xfrm>
            <a:off x="1700714" y="9179152"/>
            <a:ext cx="749700" cy="579173"/>
          </a:xfrm>
          <a:prstGeom prst="rect">
            <a:avLst/>
          </a:prstGeom>
          <a:noFill/>
          <a:ln>
            <a:noFill/>
          </a:ln>
        </p:spPr>
      </p:pic>
      <p:pic>
        <p:nvPicPr>
          <p:cNvPr id="93" name="Google Shape;93;p13"/>
          <p:cNvPicPr preferRelativeResize="0"/>
          <p:nvPr/>
        </p:nvPicPr>
        <p:blipFill>
          <a:blip r:embed="rId6">
            <a:alphaModFix/>
          </a:blip>
          <a:stretch>
            <a:fillRect/>
          </a:stretch>
        </p:blipFill>
        <p:spPr>
          <a:xfrm>
            <a:off x="3060862" y="9187963"/>
            <a:ext cx="842346" cy="561549"/>
          </a:xfrm>
          <a:prstGeom prst="rect">
            <a:avLst/>
          </a:prstGeom>
          <a:noFill/>
          <a:ln>
            <a:noFill/>
          </a:ln>
        </p:spPr>
      </p:pic>
      <p:pic>
        <p:nvPicPr>
          <p:cNvPr id="94" name="Google Shape;94;p13"/>
          <p:cNvPicPr preferRelativeResize="0"/>
          <p:nvPr/>
        </p:nvPicPr>
        <p:blipFill>
          <a:blip r:embed="rId7">
            <a:alphaModFix/>
          </a:blip>
          <a:stretch>
            <a:fillRect/>
          </a:stretch>
        </p:blipFill>
        <p:spPr>
          <a:xfrm>
            <a:off x="4513661" y="9218852"/>
            <a:ext cx="749700" cy="499800"/>
          </a:xfrm>
          <a:prstGeom prst="rect">
            <a:avLst/>
          </a:prstGeom>
          <a:noFill/>
          <a:ln>
            <a:noFill/>
          </a:ln>
        </p:spPr>
      </p:pic>
      <p:pic>
        <p:nvPicPr>
          <p:cNvPr id="95" name="Google Shape;95;p13"/>
          <p:cNvPicPr preferRelativeResize="0"/>
          <p:nvPr/>
        </p:nvPicPr>
        <p:blipFill>
          <a:blip r:embed="rId8">
            <a:alphaModFix/>
          </a:blip>
          <a:stretch>
            <a:fillRect/>
          </a:stretch>
        </p:blipFill>
        <p:spPr>
          <a:xfrm>
            <a:off x="5873811" y="9187964"/>
            <a:ext cx="729724" cy="5615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graphicFrame>
        <p:nvGraphicFramePr>
          <p:cNvPr id="100" name="Google Shape;100;p14"/>
          <p:cNvGraphicFramePr/>
          <p:nvPr/>
        </p:nvGraphicFramePr>
        <p:xfrm>
          <a:off x="3634661" y="1222361"/>
          <a:ext cx="3138000" cy="6159905"/>
        </p:xfrm>
        <a:graphic>
          <a:graphicData uri="http://schemas.openxmlformats.org/drawingml/2006/table">
            <a:tbl>
              <a:tblPr firstRow="1" bandRow="1">
                <a:noFill/>
                <a:tableStyleId>{F5AA1DBC-FA75-429A-B29C-6F2FDC3A0DC4}</a:tableStyleId>
              </a:tblPr>
              <a:tblGrid>
                <a:gridCol w="832400">
                  <a:extLst>
                    <a:ext uri="{9D8B030D-6E8A-4147-A177-3AD203B41FA5}">
                      <a16:colId xmlns:a16="http://schemas.microsoft.com/office/drawing/2014/main" val="20000"/>
                    </a:ext>
                  </a:extLst>
                </a:gridCol>
                <a:gridCol w="2305600">
                  <a:extLst>
                    <a:ext uri="{9D8B030D-6E8A-4147-A177-3AD203B41FA5}">
                      <a16:colId xmlns:a16="http://schemas.microsoft.com/office/drawing/2014/main" val="20001"/>
                    </a:ext>
                  </a:extLst>
                </a:gridCol>
              </a:tblGrid>
              <a:tr h="403975">
                <a:tc gridSpan="2">
                  <a:txBody>
                    <a:bodyPr/>
                    <a:lstStyle/>
                    <a:p>
                      <a:pPr marL="0" marR="0" lvl="0" indent="0" algn="ctr" rtl="0">
                        <a:spcBef>
                          <a:spcPts val="0"/>
                        </a:spcBef>
                        <a:spcAft>
                          <a:spcPts val="0"/>
                        </a:spcAft>
                        <a:buNone/>
                      </a:pPr>
                      <a:r>
                        <a:rPr lang="en-GB" sz="1350" b="1"/>
                        <a:t>Attainment targets</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0"/>
                  </a:ext>
                </a:extLst>
              </a:tr>
              <a:tr h="787650">
                <a:tc rowSpan="2" gridSpan="2">
                  <a:txBody>
                    <a:bodyPr/>
                    <a:lstStyle/>
                    <a:p>
                      <a:pPr marL="0" lvl="0" indent="0" algn="l" rtl="0">
                        <a:lnSpc>
                          <a:spcPct val="115000"/>
                        </a:lnSpc>
                        <a:spcBef>
                          <a:spcPts val="375"/>
                        </a:spcBef>
                        <a:spcAft>
                          <a:spcPts val="0"/>
                        </a:spcAft>
                        <a:buNone/>
                      </a:pPr>
                      <a:endParaRPr sz="800"/>
                    </a:p>
                    <a:p>
                      <a:pPr marL="89999" lvl="0" indent="-158750" algn="l" rtl="0">
                        <a:lnSpc>
                          <a:spcPct val="115000"/>
                        </a:lnSpc>
                        <a:spcBef>
                          <a:spcPts val="375"/>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use search technologies effectively, appreciate how results are selected and ranked, and be discerning in evaluating digital content</a:t>
                      </a:r>
                      <a:endParaRPr sz="800"/>
                    </a:p>
                    <a:p>
                      <a:pPr marL="89999" lvl="0" indent="-158750" algn="l" rtl="0">
                        <a:lnSpc>
                          <a:spcPct val="115000"/>
                        </a:lnSpc>
                        <a:spcBef>
                          <a:spcPts val="375"/>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use technology safely, respectfully and responsibly; recognise acceptable/unacceptable behaviour; identify a range of ways to report concerns about content and contact</a:t>
                      </a:r>
                      <a:endParaRPr sz="800">
                        <a:solidFill>
                          <a:srgbClr val="0B0C0C"/>
                        </a:solidFill>
                        <a:latin typeface="Arial"/>
                        <a:ea typeface="Arial"/>
                        <a:cs typeface="Arial"/>
                        <a:sym typeface="Arial"/>
                      </a:endParaRPr>
                    </a:p>
                  </a:txBody>
                  <a:tcPr marL="91450" marR="91450" marT="45725" marB="45725">
                    <a:solidFill>
                      <a:schemeClr val="lt1"/>
                    </a:solidFill>
                  </a:tcPr>
                </a:tc>
                <a:tc rowSpan="2" hMerge="1">
                  <a:txBody>
                    <a:bodyPr/>
                    <a:lstStyle/>
                    <a:p>
                      <a:endParaRPr lang="en-US"/>
                    </a:p>
                  </a:txBody>
                  <a:tcPr/>
                </a:tc>
                <a:extLst>
                  <a:ext uri="{0D108BD9-81ED-4DB2-BD59-A6C34878D82A}">
                    <a16:rowId xmlns:a16="http://schemas.microsoft.com/office/drawing/2014/main" val="10001"/>
                  </a:ext>
                </a:extLst>
              </a:tr>
              <a:tr h="8225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244300">
                <a:tc gridSpan="2">
                  <a:txBody>
                    <a:bodyPr/>
                    <a:lstStyle/>
                    <a:p>
                      <a:pPr marL="0" marR="0" lvl="0" indent="0" algn="ctr" rtl="0">
                        <a:spcBef>
                          <a:spcPts val="0"/>
                        </a:spcBef>
                        <a:spcAft>
                          <a:spcPts val="0"/>
                        </a:spcAft>
                        <a:buNone/>
                      </a:pPr>
                      <a:r>
                        <a:rPr lang="en-GB" sz="1100" b="1"/>
                        <a:t>Key Questions</a:t>
                      </a:r>
                      <a:endParaRPr sz="110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3"/>
                  </a:ext>
                </a:extLst>
              </a:tr>
              <a:tr h="403975">
                <a:tc gridSpan="2">
                  <a:txBody>
                    <a:bodyPr/>
                    <a:lstStyle/>
                    <a:p>
                      <a:pPr marL="457200" marR="0" lvl="0" indent="-304800" algn="l" rtl="0">
                        <a:spcBef>
                          <a:spcPts val="0"/>
                        </a:spcBef>
                        <a:spcAft>
                          <a:spcPts val="0"/>
                        </a:spcAft>
                        <a:buSzPts val="1200"/>
                        <a:buChar char="●"/>
                      </a:pPr>
                      <a:r>
                        <a:rPr lang="en-GB" sz="1200"/>
                        <a:t>What is the difference between your in-person community and your online community?</a:t>
                      </a:r>
                      <a:endParaRPr sz="1200"/>
                    </a:p>
                    <a:p>
                      <a:pPr marL="457200" marR="0" lvl="0" indent="-304800" algn="l" rtl="0">
                        <a:spcBef>
                          <a:spcPts val="0"/>
                        </a:spcBef>
                        <a:spcAft>
                          <a:spcPts val="0"/>
                        </a:spcAft>
                        <a:buSzPts val="1200"/>
                        <a:buChar char="●"/>
                      </a:pPr>
                      <a:r>
                        <a:rPr lang="en-GB" sz="1200"/>
                        <a:t>How do you think games might help sell the products online?</a:t>
                      </a:r>
                      <a:endParaRPr sz="1200"/>
                    </a:p>
                    <a:p>
                      <a:pPr marL="0" marR="0" lvl="0" indent="0" algn="l" rtl="0">
                        <a:spcBef>
                          <a:spcPts val="0"/>
                        </a:spcBef>
                        <a:spcAft>
                          <a:spcPts val="0"/>
                        </a:spcAft>
                        <a:buNone/>
                      </a:pPr>
                      <a:endParaRPr sz="1100"/>
                    </a:p>
                  </a:txBody>
                  <a:tcPr marL="91450" marR="91450" marT="45725" marB="45725">
                    <a:solidFill>
                      <a:schemeClr val="lt1"/>
                    </a:solidFill>
                  </a:tcPr>
                </a:tc>
                <a:tc hMerge="1">
                  <a:txBody>
                    <a:bodyPr/>
                    <a:lstStyle/>
                    <a:p>
                      <a:endParaRPr lang="en-US"/>
                    </a:p>
                  </a:txBody>
                  <a:tcPr/>
                </a:tc>
                <a:extLst>
                  <a:ext uri="{0D108BD9-81ED-4DB2-BD59-A6C34878D82A}">
                    <a16:rowId xmlns:a16="http://schemas.microsoft.com/office/drawing/2014/main" val="10004"/>
                  </a:ext>
                </a:extLst>
              </a:tr>
              <a:tr h="403975">
                <a:tc gridSpan="2">
                  <a:txBody>
                    <a:bodyPr/>
                    <a:lstStyle/>
                    <a:p>
                      <a:pPr marL="0" marR="0" lvl="0" indent="0" algn="ctr" rtl="0">
                        <a:spcBef>
                          <a:spcPts val="0"/>
                        </a:spcBef>
                        <a:spcAft>
                          <a:spcPts val="0"/>
                        </a:spcAft>
                        <a:buNone/>
                      </a:pPr>
                      <a:r>
                        <a:rPr lang="en-GB" sz="1350" b="1"/>
                        <a:t>What? (Key vocab)</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5"/>
                  </a:ext>
                </a:extLst>
              </a:tr>
              <a:tr h="403975">
                <a:tc>
                  <a:txBody>
                    <a:bodyPr/>
                    <a:lstStyle/>
                    <a:p>
                      <a:pPr marL="0" marR="0" lvl="0" indent="0" algn="ctr" rtl="0">
                        <a:spcBef>
                          <a:spcPts val="0"/>
                        </a:spcBef>
                        <a:spcAft>
                          <a:spcPts val="0"/>
                        </a:spcAft>
                        <a:buNone/>
                      </a:pPr>
                      <a:r>
                        <a:rPr lang="en-GB" sz="1350" b="1"/>
                        <a:t>Spelling </a:t>
                      </a:r>
                      <a:endParaRPr sz="1350" b="1"/>
                    </a:p>
                  </a:txBody>
                  <a:tcPr marL="91450" marR="91450" marT="45725" marB="45725">
                    <a:solidFill>
                      <a:srgbClr val="DDEAF6"/>
                    </a:solidFill>
                  </a:tcPr>
                </a:tc>
                <a:tc>
                  <a:txBody>
                    <a:bodyPr/>
                    <a:lstStyle/>
                    <a:p>
                      <a:pPr marL="0" marR="0" lvl="0" indent="0" algn="ctr" rtl="0">
                        <a:spcBef>
                          <a:spcPts val="0"/>
                        </a:spcBef>
                        <a:spcAft>
                          <a:spcPts val="0"/>
                        </a:spcAft>
                        <a:buNone/>
                      </a:pPr>
                      <a:r>
                        <a:rPr lang="en-GB" sz="1350" b="1"/>
                        <a:t>Definition</a:t>
                      </a:r>
                      <a:endParaRPr sz="1350" b="1"/>
                    </a:p>
                  </a:txBody>
                  <a:tcPr marL="91450" marR="91450" marT="45725" marB="45725">
                    <a:solidFill>
                      <a:srgbClr val="DDEAF6"/>
                    </a:solidFill>
                  </a:tcPr>
                </a:tc>
                <a:extLst>
                  <a:ext uri="{0D108BD9-81ED-4DB2-BD59-A6C34878D82A}">
                    <a16:rowId xmlns:a16="http://schemas.microsoft.com/office/drawing/2014/main" val="10006"/>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Secure</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To keep something safe and protected</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07"/>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Password</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a secret word or phrase that some websites require you to type in if you want to visit them</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08"/>
                  </a:ext>
                </a:extLst>
              </a:tr>
              <a:tr h="403975">
                <a:tc>
                  <a:txBody>
                    <a:bodyPr/>
                    <a:lstStyle/>
                    <a:p>
                      <a:pPr marL="0" lvl="0" indent="0" algn="l" rtl="0">
                        <a:spcBef>
                          <a:spcPts val="0"/>
                        </a:spcBef>
                        <a:spcAft>
                          <a:spcPts val="0"/>
                        </a:spcAft>
                        <a:buClr>
                          <a:schemeClr val="dk1"/>
                        </a:buClr>
                        <a:buSzPts val="1100"/>
                        <a:buFont typeface="Arial"/>
                        <a:buNone/>
                      </a:pPr>
                      <a:r>
                        <a:rPr lang="en-GB" sz="1200" b="1"/>
                        <a:t>Protect</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 To keep safe</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09"/>
                  </a:ext>
                </a:extLst>
              </a:tr>
              <a:tr h="403975">
                <a:tc>
                  <a:txBody>
                    <a:bodyPr/>
                    <a:lstStyle/>
                    <a:p>
                      <a:pPr marL="0" lvl="0" indent="0" algn="l" rtl="0">
                        <a:spcBef>
                          <a:spcPts val="0"/>
                        </a:spcBef>
                        <a:spcAft>
                          <a:spcPts val="0"/>
                        </a:spcAft>
                        <a:buClr>
                          <a:schemeClr val="dk1"/>
                        </a:buClr>
                        <a:buSzPts val="1100"/>
                        <a:buFont typeface="Arial"/>
                        <a:buNone/>
                      </a:pPr>
                      <a:r>
                        <a:rPr lang="en-GB" sz="1200" b="1"/>
                        <a:t>Online</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Connected to the Internet</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10"/>
                  </a:ext>
                </a:extLst>
              </a:tr>
            </a:tbl>
          </a:graphicData>
        </a:graphic>
      </p:graphicFrame>
      <p:graphicFrame>
        <p:nvGraphicFramePr>
          <p:cNvPr id="101" name="Google Shape;101;p14"/>
          <p:cNvGraphicFramePr/>
          <p:nvPr/>
        </p:nvGraphicFramePr>
        <p:xfrm>
          <a:off x="171461" y="1224786"/>
          <a:ext cx="3410950" cy="7129525"/>
        </p:xfrm>
        <a:graphic>
          <a:graphicData uri="http://schemas.openxmlformats.org/drawingml/2006/table">
            <a:tbl>
              <a:tblPr firstRow="1" bandRow="1">
                <a:noFill/>
                <a:tableStyleId>{F5AA1DBC-FA75-429A-B29C-6F2FDC3A0DC4}</a:tableStyleId>
              </a:tblPr>
              <a:tblGrid>
                <a:gridCol w="1010625">
                  <a:extLst>
                    <a:ext uri="{9D8B030D-6E8A-4147-A177-3AD203B41FA5}">
                      <a16:colId xmlns:a16="http://schemas.microsoft.com/office/drawing/2014/main" val="20000"/>
                    </a:ext>
                  </a:extLst>
                </a:gridCol>
                <a:gridCol w="2400325">
                  <a:extLst>
                    <a:ext uri="{9D8B030D-6E8A-4147-A177-3AD203B41FA5}">
                      <a16:colId xmlns:a16="http://schemas.microsoft.com/office/drawing/2014/main" val="20001"/>
                    </a:ext>
                  </a:extLst>
                </a:gridCol>
              </a:tblGrid>
              <a:tr h="377900">
                <a:tc gridSpan="2">
                  <a:txBody>
                    <a:bodyPr/>
                    <a:lstStyle/>
                    <a:p>
                      <a:pPr marL="0" marR="0" lvl="0" indent="0" algn="ctr" rtl="0">
                        <a:lnSpc>
                          <a:spcPct val="100000"/>
                        </a:lnSpc>
                        <a:spcBef>
                          <a:spcPts val="0"/>
                        </a:spcBef>
                        <a:spcAft>
                          <a:spcPts val="0"/>
                        </a:spcAft>
                        <a:buClr>
                          <a:schemeClr val="dk1"/>
                        </a:buClr>
                        <a:buSzPts val="1350"/>
                        <a:buFont typeface="Calibri"/>
                        <a:buNone/>
                      </a:pPr>
                      <a:r>
                        <a:rPr lang="en-GB" sz="1350" b="1"/>
                        <a:t>What? (Key Knowledge)</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0"/>
                  </a:ext>
                </a:extLst>
              </a:tr>
              <a:tr h="757250">
                <a:tc>
                  <a:txBody>
                    <a:bodyPr/>
                    <a:lstStyle/>
                    <a:p>
                      <a:pPr marL="0" lvl="0" indent="0" algn="l" rtl="0">
                        <a:spcBef>
                          <a:spcPts val="0"/>
                        </a:spcBef>
                        <a:spcAft>
                          <a:spcPts val="0"/>
                        </a:spcAft>
                        <a:buClr>
                          <a:schemeClr val="dk1"/>
                        </a:buClr>
                        <a:buFont typeface="Arial"/>
                        <a:buNone/>
                      </a:pPr>
                      <a:r>
                        <a:rPr lang="en-GB" sz="1200" b="1"/>
                        <a:t>community</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200"/>
                        <a:t>People who share a common neighborhood, background, or interests</a:t>
                      </a:r>
                      <a:endParaRPr sz="1200"/>
                    </a:p>
                  </a:txBody>
                  <a:tcPr marL="91450" marR="91450" marT="45725" marB="45725">
                    <a:solidFill>
                      <a:schemeClr val="lt1"/>
                    </a:solidFill>
                  </a:tcPr>
                </a:tc>
                <a:extLst>
                  <a:ext uri="{0D108BD9-81ED-4DB2-BD59-A6C34878D82A}">
                    <a16:rowId xmlns:a16="http://schemas.microsoft.com/office/drawing/2014/main" val="10001"/>
                  </a:ext>
                </a:extLst>
              </a:tr>
              <a:tr h="1062750">
                <a:tc>
                  <a:txBody>
                    <a:bodyPr/>
                    <a:lstStyle/>
                    <a:p>
                      <a:pPr marL="0" lvl="0" indent="0" algn="l" rtl="0">
                        <a:spcBef>
                          <a:spcPts val="0"/>
                        </a:spcBef>
                        <a:spcAft>
                          <a:spcPts val="0"/>
                        </a:spcAft>
                        <a:buClr>
                          <a:schemeClr val="dk1"/>
                        </a:buClr>
                        <a:buSzPts val="1100"/>
                        <a:buFont typeface="Arial"/>
                        <a:buNone/>
                      </a:pPr>
                      <a:r>
                        <a:rPr lang="en-GB" sz="1200" b="1"/>
                        <a:t>Internet</a:t>
                      </a:r>
                      <a:endParaRPr sz="1200" b="1"/>
                    </a:p>
                  </a:txBody>
                  <a:tcPr marL="91450" marR="91450" marT="45725" marB="45725">
                    <a:solidFill>
                      <a:schemeClr val="lt1"/>
                    </a:solidFill>
                  </a:tcPr>
                </a:tc>
                <a:tc>
                  <a:txBody>
                    <a:bodyPr/>
                    <a:lstStyle/>
                    <a:p>
                      <a:pPr marL="0" lvl="0" indent="0" algn="l" rtl="0">
                        <a:spcBef>
                          <a:spcPts val="0"/>
                        </a:spcBef>
                        <a:spcAft>
                          <a:spcPts val="0"/>
                        </a:spcAft>
                        <a:buNone/>
                      </a:pPr>
                      <a:r>
                        <a:rPr lang="en-GB" sz="1200"/>
                        <a:t>A worldwide network that connects people using computers, phones, or other devices</a:t>
                      </a:r>
                      <a:endParaRPr sz="1200"/>
                    </a:p>
                  </a:txBody>
                  <a:tcPr marL="91450" marR="91450" marT="45725" marB="45725">
                    <a:solidFill>
                      <a:schemeClr val="lt1"/>
                    </a:solidFill>
                  </a:tcPr>
                </a:tc>
                <a:extLst>
                  <a:ext uri="{0D108BD9-81ED-4DB2-BD59-A6C34878D82A}">
                    <a16:rowId xmlns:a16="http://schemas.microsoft.com/office/drawing/2014/main" val="10002"/>
                  </a:ext>
                </a:extLst>
              </a:tr>
              <a:tr h="1094975">
                <a:tc>
                  <a:txBody>
                    <a:bodyPr/>
                    <a:lstStyle/>
                    <a:p>
                      <a:pPr marL="0" lvl="0" indent="0" algn="l" rtl="0">
                        <a:spcBef>
                          <a:spcPts val="0"/>
                        </a:spcBef>
                        <a:spcAft>
                          <a:spcPts val="0"/>
                        </a:spcAft>
                        <a:buClr>
                          <a:schemeClr val="dk1"/>
                        </a:buClr>
                        <a:buFont typeface="Arial"/>
                        <a:buNone/>
                      </a:pPr>
                      <a:r>
                        <a:rPr lang="en-GB" sz="1200" b="1"/>
                        <a:t>advertise</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200"/>
                        <a:t>To draw attention to something that is for sale, and try to get people to buy it</a:t>
                      </a:r>
                      <a:endParaRPr sz="1200"/>
                    </a:p>
                  </a:txBody>
                  <a:tcPr marL="91450" marR="91450" marT="45725" marB="45725">
                    <a:solidFill>
                      <a:schemeClr val="lt1"/>
                    </a:solidFill>
                  </a:tcPr>
                </a:tc>
                <a:extLst>
                  <a:ext uri="{0D108BD9-81ED-4DB2-BD59-A6C34878D82A}">
                    <a16:rowId xmlns:a16="http://schemas.microsoft.com/office/drawing/2014/main" val="10003"/>
                  </a:ext>
                </a:extLst>
              </a:tr>
              <a:tr h="1208250">
                <a:tc>
                  <a:txBody>
                    <a:bodyPr/>
                    <a:lstStyle/>
                    <a:p>
                      <a:pPr marL="0" lvl="0" indent="0" algn="l" rtl="0">
                        <a:spcBef>
                          <a:spcPts val="0"/>
                        </a:spcBef>
                        <a:spcAft>
                          <a:spcPts val="0"/>
                        </a:spcAft>
                        <a:buClr>
                          <a:schemeClr val="dk1"/>
                        </a:buClr>
                        <a:buFont typeface="Arial"/>
                        <a:buNone/>
                      </a:pPr>
                      <a:r>
                        <a:rPr lang="en-GB" sz="1200" b="1"/>
                        <a:t>header</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200"/>
                        <a:t>Information at the top of a message that contains the sender’s address and the date</a:t>
                      </a:r>
                      <a:endParaRPr sz="1200"/>
                    </a:p>
                  </a:txBody>
                  <a:tcPr marL="91450" marR="91450" marT="45725" marB="45725">
                    <a:solidFill>
                      <a:schemeClr val="lt1"/>
                    </a:solidFill>
                  </a:tcPr>
                </a:tc>
                <a:extLst>
                  <a:ext uri="{0D108BD9-81ED-4DB2-BD59-A6C34878D82A}">
                    <a16:rowId xmlns:a16="http://schemas.microsoft.com/office/drawing/2014/main" val="10004"/>
                  </a:ext>
                </a:extLst>
              </a:tr>
              <a:tr h="377900">
                <a:tc rowSpan="2" gridSpan="2">
                  <a:txBody>
                    <a:bodyPr/>
                    <a:lstStyle/>
                    <a:p>
                      <a:pPr marL="0" lvl="0" indent="0" algn="ctr" rtl="0">
                        <a:spcBef>
                          <a:spcPts val="0"/>
                        </a:spcBef>
                        <a:spcAft>
                          <a:spcPts val="0"/>
                        </a:spcAft>
                        <a:buNone/>
                      </a:pPr>
                      <a:r>
                        <a:rPr lang="en-GB" sz="1350" b="1"/>
                        <a:t>Possible experiences</a:t>
                      </a:r>
                      <a:endParaRPr sz="1200" b="1"/>
                    </a:p>
                  </a:txBody>
                  <a:tcPr marL="91450" marR="91450" marT="45725" marB="45725">
                    <a:solidFill>
                      <a:srgbClr val="CFE2F3"/>
                    </a:solidFill>
                  </a:tcPr>
                </a:tc>
                <a:tc rowSpan="2" hMerge="1">
                  <a:txBody>
                    <a:bodyPr/>
                    <a:lstStyle/>
                    <a:p>
                      <a:endParaRPr lang="en-US"/>
                    </a:p>
                  </a:txBody>
                  <a:tcPr/>
                </a:tc>
                <a:extLst>
                  <a:ext uri="{0D108BD9-81ED-4DB2-BD59-A6C34878D82A}">
                    <a16:rowId xmlns:a16="http://schemas.microsoft.com/office/drawing/2014/main" val="10005"/>
                  </a:ext>
                </a:extLst>
              </a:tr>
              <a:tr h="1114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6"/>
                  </a:ext>
                </a:extLst>
              </a:tr>
              <a:tr h="377900">
                <a:tc rowSpan="4" gridSpan="2">
                  <a:txBody>
                    <a:bodyPr/>
                    <a:lstStyle/>
                    <a:p>
                      <a:pPr marL="457200" lvl="0" indent="-304800" algn="l" rtl="0">
                        <a:spcBef>
                          <a:spcPts val="0"/>
                        </a:spcBef>
                        <a:spcAft>
                          <a:spcPts val="0"/>
                        </a:spcAft>
                        <a:buSzPts val="1200"/>
                        <a:buChar char="●"/>
                      </a:pPr>
                      <a:r>
                        <a:rPr lang="en-GB" sz="1200"/>
                        <a:t>Group discussion</a:t>
                      </a:r>
                      <a:endParaRPr sz="1200"/>
                    </a:p>
                    <a:p>
                      <a:pPr marL="457200" lvl="0" indent="-304800" algn="l" rtl="0">
                        <a:spcBef>
                          <a:spcPts val="0"/>
                        </a:spcBef>
                        <a:spcAft>
                          <a:spcPts val="0"/>
                        </a:spcAft>
                        <a:buSzPts val="1200"/>
                        <a:buChar char="●"/>
                      </a:pPr>
                      <a:r>
                        <a:rPr lang="en-GB" sz="1200"/>
                        <a:t>Peer to peer collaborative working </a:t>
                      </a:r>
                      <a:endParaRPr sz="1200"/>
                    </a:p>
                  </a:txBody>
                  <a:tcPr marL="91450" marR="91450" marT="45725" marB="45725">
                    <a:solidFill>
                      <a:schemeClr val="lt1"/>
                    </a:solidFill>
                  </a:tcPr>
                </a:tc>
                <a:tc rowSpan="4" hMerge="1">
                  <a:txBody>
                    <a:bodyPr/>
                    <a:lstStyle/>
                    <a:p>
                      <a:endParaRPr lang="en-US"/>
                    </a:p>
                  </a:txBody>
                  <a:tcPr/>
                </a:tc>
                <a:extLst>
                  <a:ext uri="{0D108BD9-81ED-4DB2-BD59-A6C34878D82A}">
                    <a16:rowId xmlns:a16="http://schemas.microsoft.com/office/drawing/2014/main" val="10007"/>
                  </a:ext>
                </a:extLst>
              </a:tr>
              <a:tr h="3779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8"/>
                  </a:ext>
                </a:extLst>
              </a:tr>
              <a:tr h="3779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9"/>
                  </a:ext>
                </a:extLst>
              </a:tr>
              <a:tr h="100532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10"/>
                  </a:ext>
                </a:extLst>
              </a:tr>
            </a:tbl>
          </a:graphicData>
        </a:graphic>
      </p:graphicFrame>
      <p:sp>
        <p:nvSpPr>
          <p:cNvPr id="102" name="Google Shape;102;p14"/>
          <p:cNvSpPr txBox="1"/>
          <p:nvPr/>
        </p:nvSpPr>
        <p:spPr>
          <a:xfrm>
            <a:off x="171450" y="8873475"/>
            <a:ext cx="6601200" cy="909600"/>
          </a:xfrm>
          <a:prstGeom prst="rect">
            <a:avLst/>
          </a:prstGeom>
          <a:noFill/>
          <a:ln w="9525" cap="flat" cmpd="sng">
            <a:solidFill>
              <a:srgbClr val="4A86E8"/>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p:txBody>
      </p:sp>
      <p:graphicFrame>
        <p:nvGraphicFramePr>
          <p:cNvPr id="103" name="Google Shape;103;p14"/>
          <p:cNvGraphicFramePr/>
          <p:nvPr/>
        </p:nvGraphicFramePr>
        <p:xfrm>
          <a:off x="171461" y="585592"/>
          <a:ext cx="6601200" cy="502930"/>
        </p:xfrm>
        <a:graphic>
          <a:graphicData uri="http://schemas.openxmlformats.org/drawingml/2006/table">
            <a:tbl>
              <a:tblPr firstRow="1" bandRow="1">
                <a:noFill/>
                <a:tableStyleId>{F5AA1DBC-FA75-429A-B29C-6F2FDC3A0DC4}</a:tableStyleId>
              </a:tblPr>
              <a:tblGrid>
                <a:gridCol w="1650300">
                  <a:extLst>
                    <a:ext uri="{9D8B030D-6E8A-4147-A177-3AD203B41FA5}">
                      <a16:colId xmlns:a16="http://schemas.microsoft.com/office/drawing/2014/main" val="20000"/>
                    </a:ext>
                  </a:extLst>
                </a:gridCol>
                <a:gridCol w="1607250">
                  <a:extLst>
                    <a:ext uri="{9D8B030D-6E8A-4147-A177-3AD203B41FA5}">
                      <a16:colId xmlns:a16="http://schemas.microsoft.com/office/drawing/2014/main" val="20001"/>
                    </a:ext>
                  </a:extLst>
                </a:gridCol>
                <a:gridCol w="1693350">
                  <a:extLst>
                    <a:ext uri="{9D8B030D-6E8A-4147-A177-3AD203B41FA5}">
                      <a16:colId xmlns:a16="http://schemas.microsoft.com/office/drawing/2014/main" val="20002"/>
                    </a:ext>
                  </a:extLst>
                </a:gridCol>
                <a:gridCol w="1650300">
                  <a:extLst>
                    <a:ext uri="{9D8B030D-6E8A-4147-A177-3AD203B41FA5}">
                      <a16:colId xmlns:a16="http://schemas.microsoft.com/office/drawing/2014/main" val="20003"/>
                    </a:ext>
                  </a:extLst>
                </a:gridCol>
              </a:tblGrid>
              <a:tr h="403975">
                <a:tc>
                  <a:txBody>
                    <a:bodyPr/>
                    <a:lstStyle/>
                    <a:p>
                      <a:pPr marL="0" marR="0" lvl="0" indent="0" algn="ctr" rtl="0">
                        <a:spcBef>
                          <a:spcPts val="0"/>
                        </a:spcBef>
                        <a:spcAft>
                          <a:spcPts val="0"/>
                        </a:spcAft>
                        <a:buNone/>
                      </a:pPr>
                      <a:r>
                        <a:rPr lang="en-GB" sz="1350"/>
                        <a:t>Computing</a:t>
                      </a:r>
                      <a:endParaRPr sz="1350"/>
                    </a:p>
                  </a:txBody>
                  <a:tcPr marL="91450" marR="91450" marT="45725" marB="45725">
                    <a:solidFill>
                      <a:schemeClr val="lt1"/>
                    </a:solidFill>
                  </a:tcPr>
                </a:tc>
                <a:tc>
                  <a:txBody>
                    <a:bodyPr/>
                    <a:lstStyle/>
                    <a:p>
                      <a:pPr marL="0" lvl="0" indent="0" algn="l" rtl="0">
                        <a:spcBef>
                          <a:spcPts val="0"/>
                        </a:spcBef>
                        <a:spcAft>
                          <a:spcPts val="0"/>
                        </a:spcAft>
                        <a:buSzPts val="1100"/>
                        <a:buNone/>
                      </a:pPr>
                      <a:r>
                        <a:rPr lang="en-GB" sz="1350"/>
                        <a:t>Digital Literacy: using a computer</a:t>
                      </a:r>
                      <a:endParaRPr sz="1350"/>
                    </a:p>
                  </a:txBody>
                  <a:tcPr marL="91450" marR="91450" marT="45725" marB="45725">
                    <a:solidFill>
                      <a:schemeClr val="lt1"/>
                    </a:solidFill>
                  </a:tcPr>
                </a:tc>
                <a:tc>
                  <a:txBody>
                    <a:bodyPr/>
                    <a:lstStyle/>
                    <a:p>
                      <a:pPr marL="0" marR="0" lvl="0" indent="0" algn="ctr" rtl="0">
                        <a:spcBef>
                          <a:spcPts val="0"/>
                        </a:spcBef>
                        <a:spcAft>
                          <a:spcPts val="0"/>
                        </a:spcAft>
                        <a:buNone/>
                      </a:pPr>
                      <a:r>
                        <a:rPr lang="en-GB" sz="1350"/>
                        <a:t>Year 3</a:t>
                      </a:r>
                      <a:endParaRPr sz="1350"/>
                    </a:p>
                  </a:txBody>
                  <a:tcPr marL="91450" marR="91450" marT="45725" marB="45725">
                    <a:solidFill>
                      <a:schemeClr val="lt1"/>
                    </a:solidFill>
                  </a:tcPr>
                </a:tc>
                <a:tc>
                  <a:txBody>
                    <a:bodyPr/>
                    <a:lstStyle/>
                    <a:p>
                      <a:pPr marL="0" marR="0" lvl="0" indent="0" algn="ctr" rtl="0">
                        <a:spcBef>
                          <a:spcPts val="0"/>
                        </a:spcBef>
                        <a:spcAft>
                          <a:spcPts val="0"/>
                        </a:spcAft>
                        <a:buNone/>
                      </a:pPr>
                      <a:r>
                        <a:rPr lang="en-GB" sz="1350"/>
                        <a:t>Autumn 2</a:t>
                      </a:r>
                      <a:endParaRPr sz="1350"/>
                    </a:p>
                  </a:txBody>
                  <a:tcPr marL="91450" marR="91450" marT="45725" marB="45725">
                    <a:solidFill>
                      <a:schemeClr val="lt1"/>
                    </a:solidFill>
                  </a:tcPr>
                </a:tc>
                <a:extLst>
                  <a:ext uri="{0D108BD9-81ED-4DB2-BD59-A6C34878D82A}">
                    <a16:rowId xmlns:a16="http://schemas.microsoft.com/office/drawing/2014/main" val="10000"/>
                  </a:ext>
                </a:extLst>
              </a:tr>
            </a:tbl>
          </a:graphicData>
        </a:graphic>
      </p:graphicFrame>
      <p:grpSp>
        <p:nvGrpSpPr>
          <p:cNvPr id="104" name="Google Shape;104;p14"/>
          <p:cNvGrpSpPr/>
          <p:nvPr/>
        </p:nvGrpSpPr>
        <p:grpSpPr>
          <a:xfrm>
            <a:off x="171461" y="87681"/>
            <a:ext cx="6601200" cy="369300"/>
            <a:chOff x="171461" y="87681"/>
            <a:chExt cx="6601200" cy="369300"/>
          </a:xfrm>
        </p:grpSpPr>
        <p:sp>
          <p:nvSpPr>
            <p:cNvPr id="105" name="Google Shape;105;p14"/>
            <p:cNvSpPr txBox="1"/>
            <p:nvPr/>
          </p:nvSpPr>
          <p:spPr>
            <a:xfrm>
              <a:off x="171461" y="87681"/>
              <a:ext cx="6601200" cy="369300"/>
            </a:xfrm>
            <a:prstGeom prst="rect">
              <a:avLst/>
            </a:prstGeom>
            <a:noFill/>
            <a:ln w="38100" cap="flat" cmpd="sng">
              <a:solidFill>
                <a:schemeClr val="accent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i="0" u="none" strike="noStrike" cap="none">
                  <a:solidFill>
                    <a:schemeClr val="dk1"/>
                  </a:solidFill>
                  <a:latin typeface="Calibri"/>
                  <a:ea typeface="Calibri"/>
                  <a:cs typeface="Calibri"/>
                  <a:sym typeface="Calibri"/>
                </a:rPr>
                <a:t>St Mary Cray Primary – Knowledge Organiser</a:t>
              </a:r>
              <a:endParaRPr sz="1800" b="1" i="0" u="none" strike="noStrike" cap="none">
                <a:solidFill>
                  <a:schemeClr val="dk1"/>
                </a:solidFill>
                <a:latin typeface="Calibri"/>
                <a:ea typeface="Calibri"/>
                <a:cs typeface="Calibri"/>
                <a:sym typeface="Calibri"/>
              </a:endParaRPr>
            </a:p>
          </p:txBody>
        </p:sp>
        <p:pic>
          <p:nvPicPr>
            <p:cNvPr id="106" name="Google Shape;106;p14"/>
            <p:cNvPicPr preferRelativeResize="0"/>
            <p:nvPr/>
          </p:nvPicPr>
          <p:blipFill>
            <a:blip r:embed="rId3">
              <a:alphaModFix/>
            </a:blip>
            <a:stretch>
              <a:fillRect/>
            </a:stretch>
          </p:blipFill>
          <p:spPr>
            <a:xfrm>
              <a:off x="5977150" y="147250"/>
              <a:ext cx="444900" cy="270425"/>
            </a:xfrm>
            <a:prstGeom prst="rect">
              <a:avLst/>
            </a:prstGeom>
            <a:noFill/>
            <a:ln>
              <a:noFill/>
            </a:ln>
          </p:spPr>
        </p:pic>
      </p:grpSp>
      <p:pic>
        <p:nvPicPr>
          <p:cNvPr id="107" name="Google Shape;107;p14"/>
          <p:cNvPicPr preferRelativeResize="0"/>
          <p:nvPr/>
        </p:nvPicPr>
        <p:blipFill>
          <a:blip r:embed="rId4">
            <a:alphaModFix/>
          </a:blip>
          <a:stretch>
            <a:fillRect/>
          </a:stretch>
        </p:blipFill>
        <p:spPr>
          <a:xfrm>
            <a:off x="292543" y="8990543"/>
            <a:ext cx="1070650" cy="712500"/>
          </a:xfrm>
          <a:prstGeom prst="rect">
            <a:avLst/>
          </a:prstGeom>
          <a:noFill/>
          <a:ln>
            <a:noFill/>
          </a:ln>
        </p:spPr>
      </p:pic>
      <p:pic>
        <p:nvPicPr>
          <p:cNvPr id="108" name="Google Shape;108;p14"/>
          <p:cNvPicPr preferRelativeResize="0"/>
          <p:nvPr/>
        </p:nvPicPr>
        <p:blipFill>
          <a:blip r:embed="rId5">
            <a:alphaModFix/>
          </a:blip>
          <a:stretch>
            <a:fillRect/>
          </a:stretch>
        </p:blipFill>
        <p:spPr>
          <a:xfrm>
            <a:off x="2105324" y="8990549"/>
            <a:ext cx="946315" cy="712500"/>
          </a:xfrm>
          <a:prstGeom prst="rect">
            <a:avLst/>
          </a:prstGeom>
          <a:noFill/>
          <a:ln>
            <a:noFill/>
          </a:ln>
        </p:spPr>
      </p:pic>
      <p:pic>
        <p:nvPicPr>
          <p:cNvPr id="109" name="Google Shape;109;p14"/>
          <p:cNvPicPr preferRelativeResize="0"/>
          <p:nvPr/>
        </p:nvPicPr>
        <p:blipFill>
          <a:blip r:embed="rId6">
            <a:alphaModFix/>
          </a:blip>
          <a:stretch>
            <a:fillRect/>
          </a:stretch>
        </p:blipFill>
        <p:spPr>
          <a:xfrm>
            <a:off x="3675549" y="8945820"/>
            <a:ext cx="1070650" cy="801966"/>
          </a:xfrm>
          <a:prstGeom prst="rect">
            <a:avLst/>
          </a:prstGeom>
          <a:noFill/>
          <a:ln>
            <a:noFill/>
          </a:ln>
        </p:spPr>
      </p:pic>
      <p:pic>
        <p:nvPicPr>
          <p:cNvPr id="110" name="Google Shape;110;p14"/>
          <p:cNvPicPr preferRelativeResize="0"/>
          <p:nvPr/>
        </p:nvPicPr>
        <p:blipFill>
          <a:blip r:embed="rId7">
            <a:alphaModFix/>
          </a:blip>
          <a:stretch>
            <a:fillRect/>
          </a:stretch>
        </p:blipFill>
        <p:spPr>
          <a:xfrm>
            <a:off x="5370105" y="8945813"/>
            <a:ext cx="1220588" cy="8019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graphicFrame>
        <p:nvGraphicFramePr>
          <p:cNvPr id="115" name="Google Shape;115;p15"/>
          <p:cNvGraphicFramePr/>
          <p:nvPr/>
        </p:nvGraphicFramePr>
        <p:xfrm>
          <a:off x="3634661" y="1222361"/>
          <a:ext cx="3000000" cy="3000000"/>
        </p:xfrm>
        <a:graphic>
          <a:graphicData uri="http://schemas.openxmlformats.org/drawingml/2006/table">
            <a:tbl>
              <a:tblPr firstRow="1" bandRow="1">
                <a:noFill/>
                <a:tableStyleId>{F5AA1DBC-FA75-429A-B29C-6F2FDC3A0DC4}</a:tableStyleId>
              </a:tblPr>
              <a:tblGrid>
                <a:gridCol w="832400">
                  <a:extLst>
                    <a:ext uri="{9D8B030D-6E8A-4147-A177-3AD203B41FA5}">
                      <a16:colId xmlns:a16="http://schemas.microsoft.com/office/drawing/2014/main" val="20000"/>
                    </a:ext>
                  </a:extLst>
                </a:gridCol>
                <a:gridCol w="2305600">
                  <a:extLst>
                    <a:ext uri="{9D8B030D-6E8A-4147-A177-3AD203B41FA5}">
                      <a16:colId xmlns:a16="http://schemas.microsoft.com/office/drawing/2014/main" val="20001"/>
                    </a:ext>
                  </a:extLst>
                </a:gridCol>
              </a:tblGrid>
              <a:tr h="403975">
                <a:tc gridSpan="2">
                  <a:txBody>
                    <a:bodyPr/>
                    <a:lstStyle/>
                    <a:p>
                      <a:pPr marL="0" marR="0" lvl="0" indent="0" algn="ctr" rtl="0">
                        <a:spcBef>
                          <a:spcPts val="0"/>
                        </a:spcBef>
                        <a:spcAft>
                          <a:spcPts val="0"/>
                        </a:spcAft>
                        <a:buNone/>
                      </a:pPr>
                      <a:r>
                        <a:rPr lang="en-GB" sz="1350" b="1"/>
                        <a:t>Attainment targets</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0"/>
                  </a:ext>
                </a:extLst>
              </a:tr>
              <a:tr h="787650">
                <a:tc rowSpan="2" gridSpan="2">
                  <a:txBody>
                    <a:bodyPr/>
                    <a:lstStyle/>
                    <a:p>
                      <a:pPr marL="0" lvl="0" indent="0" algn="l" rtl="0">
                        <a:lnSpc>
                          <a:spcPct val="115000"/>
                        </a:lnSpc>
                        <a:spcBef>
                          <a:spcPts val="375"/>
                        </a:spcBef>
                        <a:spcAft>
                          <a:spcPts val="0"/>
                        </a:spcAft>
                        <a:buNone/>
                      </a:pPr>
                      <a:endParaRPr sz="800"/>
                    </a:p>
                    <a:p>
                      <a:pPr marL="89999" lvl="0" indent="-158750" algn="l" rtl="0">
                        <a:lnSpc>
                          <a:spcPct val="115000"/>
                        </a:lnSpc>
                        <a:spcBef>
                          <a:spcPts val="375"/>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understand computer networks, including the internet; how they can provide multiple services, such as the World Wide Web, and the opportunities they offer for communication and collaboration</a:t>
                      </a:r>
                      <a:endParaRPr sz="800"/>
                    </a:p>
                    <a:p>
                      <a:pPr marL="89999" lvl="0" indent="-158750" algn="l" rtl="0">
                        <a:lnSpc>
                          <a:spcPct val="115000"/>
                        </a:lnSpc>
                        <a:spcBef>
                          <a:spcPts val="375"/>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use search technologies effectively, appreciate how results are selected and ranked, and be discerning in evaluating digital content</a:t>
                      </a:r>
                      <a:endParaRPr sz="800"/>
                    </a:p>
                    <a:p>
                      <a:pPr marL="89999" lvl="0" indent="-158750" algn="l" rtl="0">
                        <a:lnSpc>
                          <a:spcPct val="115000"/>
                        </a:lnSpc>
                        <a:spcBef>
                          <a:spcPts val="375"/>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select, use and combine a variety of software (including internet services) on a range of digital devices to design and create a range of programs, systems and content that accomplish given goals, including collecting, analysing, evaluating and presenting data and information</a:t>
                      </a:r>
                      <a:endParaRPr sz="800"/>
                    </a:p>
                    <a:p>
                      <a:pPr marL="89999" lvl="0" indent="-158750" algn="l" rtl="0">
                        <a:lnSpc>
                          <a:spcPct val="115000"/>
                        </a:lnSpc>
                        <a:spcBef>
                          <a:spcPts val="375"/>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use technology safely, respectfully and responsibly; recognise acceptable/unacceptable behaviour; identify a range of ways to report concerns about content and contact</a:t>
                      </a:r>
                      <a:endParaRPr sz="800">
                        <a:solidFill>
                          <a:srgbClr val="0B0C0C"/>
                        </a:solidFill>
                        <a:latin typeface="Arial"/>
                        <a:ea typeface="Arial"/>
                        <a:cs typeface="Arial"/>
                        <a:sym typeface="Arial"/>
                      </a:endParaRPr>
                    </a:p>
                  </a:txBody>
                  <a:tcPr marL="91450" marR="91450" marT="45725" marB="45725">
                    <a:solidFill>
                      <a:schemeClr val="lt1"/>
                    </a:solidFill>
                  </a:tcPr>
                </a:tc>
                <a:tc rowSpan="2" hMerge="1">
                  <a:txBody>
                    <a:bodyPr/>
                    <a:lstStyle/>
                    <a:p>
                      <a:endParaRPr lang="en-US"/>
                    </a:p>
                  </a:txBody>
                  <a:tcPr/>
                </a:tc>
                <a:extLst>
                  <a:ext uri="{0D108BD9-81ED-4DB2-BD59-A6C34878D82A}">
                    <a16:rowId xmlns:a16="http://schemas.microsoft.com/office/drawing/2014/main" val="10001"/>
                  </a:ext>
                </a:extLst>
              </a:tr>
              <a:tr h="8225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244300">
                <a:tc gridSpan="2">
                  <a:txBody>
                    <a:bodyPr/>
                    <a:lstStyle/>
                    <a:p>
                      <a:pPr marL="0" marR="0" lvl="0" indent="0" algn="ctr" rtl="0">
                        <a:spcBef>
                          <a:spcPts val="0"/>
                        </a:spcBef>
                        <a:spcAft>
                          <a:spcPts val="0"/>
                        </a:spcAft>
                        <a:buNone/>
                      </a:pPr>
                      <a:r>
                        <a:rPr lang="en-GB" sz="1100" b="1"/>
                        <a:t>Key Questions</a:t>
                      </a:r>
                      <a:endParaRPr sz="110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3"/>
                  </a:ext>
                </a:extLst>
              </a:tr>
              <a:tr h="403975">
                <a:tc gridSpan="2">
                  <a:txBody>
                    <a:bodyPr/>
                    <a:lstStyle/>
                    <a:p>
                      <a:pPr marL="457200" marR="0" lvl="0" indent="-304800" algn="l" rtl="0">
                        <a:spcBef>
                          <a:spcPts val="0"/>
                        </a:spcBef>
                        <a:spcAft>
                          <a:spcPts val="0"/>
                        </a:spcAft>
                        <a:buSzPts val="1200"/>
                        <a:buChar char="●"/>
                      </a:pPr>
                      <a:r>
                        <a:rPr lang="en-GB" sz="1200"/>
                        <a:t>How do you search for an exact phrase</a:t>
                      </a:r>
                      <a:endParaRPr sz="1200"/>
                    </a:p>
                    <a:p>
                      <a:pPr marL="457200" marR="0" lvl="0" indent="-304800" algn="l" rtl="0">
                        <a:spcBef>
                          <a:spcPts val="0"/>
                        </a:spcBef>
                        <a:spcAft>
                          <a:spcPts val="0"/>
                        </a:spcAft>
                        <a:buSzPts val="1200"/>
                        <a:buChar char="●"/>
                      </a:pPr>
                      <a:endParaRPr sz="1200"/>
                    </a:p>
                    <a:p>
                      <a:pPr marL="0" marR="0" lvl="0" indent="0" algn="l" rtl="0">
                        <a:spcBef>
                          <a:spcPts val="0"/>
                        </a:spcBef>
                        <a:spcAft>
                          <a:spcPts val="0"/>
                        </a:spcAft>
                        <a:buNone/>
                      </a:pPr>
                      <a:endParaRPr sz="1100"/>
                    </a:p>
                  </a:txBody>
                  <a:tcPr marL="91450" marR="91450" marT="45725" marB="45725">
                    <a:solidFill>
                      <a:schemeClr val="lt1"/>
                    </a:solidFill>
                  </a:tcPr>
                </a:tc>
                <a:tc hMerge="1">
                  <a:txBody>
                    <a:bodyPr/>
                    <a:lstStyle/>
                    <a:p>
                      <a:endParaRPr lang="en-US"/>
                    </a:p>
                  </a:txBody>
                  <a:tcPr/>
                </a:tc>
                <a:extLst>
                  <a:ext uri="{0D108BD9-81ED-4DB2-BD59-A6C34878D82A}">
                    <a16:rowId xmlns:a16="http://schemas.microsoft.com/office/drawing/2014/main" val="10004"/>
                  </a:ext>
                </a:extLst>
              </a:tr>
              <a:tr h="403975">
                <a:tc gridSpan="2">
                  <a:txBody>
                    <a:bodyPr/>
                    <a:lstStyle/>
                    <a:p>
                      <a:pPr marL="0" marR="0" lvl="0" indent="0" algn="ctr" rtl="0">
                        <a:spcBef>
                          <a:spcPts val="0"/>
                        </a:spcBef>
                        <a:spcAft>
                          <a:spcPts val="0"/>
                        </a:spcAft>
                        <a:buNone/>
                      </a:pPr>
                      <a:r>
                        <a:rPr lang="en-GB" sz="1350" b="1"/>
                        <a:t>What? (Key vocab)</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5"/>
                  </a:ext>
                </a:extLst>
              </a:tr>
              <a:tr h="403975">
                <a:tc>
                  <a:txBody>
                    <a:bodyPr/>
                    <a:lstStyle/>
                    <a:p>
                      <a:pPr marL="0" marR="0" lvl="0" indent="0" algn="ctr" rtl="0">
                        <a:spcBef>
                          <a:spcPts val="0"/>
                        </a:spcBef>
                        <a:spcAft>
                          <a:spcPts val="0"/>
                        </a:spcAft>
                        <a:buNone/>
                      </a:pPr>
                      <a:r>
                        <a:rPr lang="en-GB" sz="1350" b="1"/>
                        <a:t>Spelling </a:t>
                      </a:r>
                      <a:endParaRPr sz="1350" b="1"/>
                    </a:p>
                  </a:txBody>
                  <a:tcPr marL="91450" marR="91450" marT="45725" marB="45725">
                    <a:solidFill>
                      <a:srgbClr val="DDEAF6"/>
                    </a:solidFill>
                  </a:tcPr>
                </a:tc>
                <a:tc>
                  <a:txBody>
                    <a:bodyPr/>
                    <a:lstStyle/>
                    <a:p>
                      <a:pPr marL="0" marR="0" lvl="0" indent="0" algn="ctr" rtl="0">
                        <a:spcBef>
                          <a:spcPts val="0"/>
                        </a:spcBef>
                        <a:spcAft>
                          <a:spcPts val="0"/>
                        </a:spcAft>
                        <a:buNone/>
                      </a:pPr>
                      <a:r>
                        <a:rPr lang="en-GB" sz="1350" b="1"/>
                        <a:t>Definition</a:t>
                      </a:r>
                      <a:endParaRPr sz="1350" b="1"/>
                    </a:p>
                  </a:txBody>
                  <a:tcPr marL="91450" marR="91450" marT="45725" marB="45725">
                    <a:solidFill>
                      <a:srgbClr val="DDEAF6"/>
                    </a:solidFill>
                  </a:tcPr>
                </a:tc>
                <a:extLst>
                  <a:ext uri="{0D108BD9-81ED-4DB2-BD59-A6C34878D82A}">
                    <a16:rowId xmlns:a16="http://schemas.microsoft.com/office/drawing/2014/main" val="10006"/>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research</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The collecting of information about a particular subject</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07"/>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credibility</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the fact that someone or something can be believed or trusted:</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08"/>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paragraph</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A paragraph is a series of related sentences developing a central idea</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09"/>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Tab</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A second or further document or page that can be opened on a spreadsheet or web browser.</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10"/>
                  </a:ext>
                </a:extLst>
              </a:tr>
            </a:tbl>
          </a:graphicData>
        </a:graphic>
      </p:graphicFrame>
      <p:graphicFrame>
        <p:nvGraphicFramePr>
          <p:cNvPr id="116" name="Google Shape;116;p15"/>
          <p:cNvGraphicFramePr/>
          <p:nvPr/>
        </p:nvGraphicFramePr>
        <p:xfrm>
          <a:off x="171461" y="1224786"/>
          <a:ext cx="3000000" cy="3000000"/>
        </p:xfrm>
        <a:graphic>
          <a:graphicData uri="http://schemas.openxmlformats.org/drawingml/2006/table">
            <a:tbl>
              <a:tblPr firstRow="1" bandRow="1">
                <a:noFill/>
                <a:tableStyleId>{F5AA1DBC-FA75-429A-B29C-6F2FDC3A0DC4}</a:tableStyleId>
              </a:tblPr>
              <a:tblGrid>
                <a:gridCol w="1010625">
                  <a:extLst>
                    <a:ext uri="{9D8B030D-6E8A-4147-A177-3AD203B41FA5}">
                      <a16:colId xmlns:a16="http://schemas.microsoft.com/office/drawing/2014/main" val="20000"/>
                    </a:ext>
                  </a:extLst>
                </a:gridCol>
                <a:gridCol w="2400325">
                  <a:extLst>
                    <a:ext uri="{9D8B030D-6E8A-4147-A177-3AD203B41FA5}">
                      <a16:colId xmlns:a16="http://schemas.microsoft.com/office/drawing/2014/main" val="20001"/>
                    </a:ext>
                  </a:extLst>
                </a:gridCol>
              </a:tblGrid>
              <a:tr h="342350">
                <a:tc gridSpan="2">
                  <a:txBody>
                    <a:bodyPr/>
                    <a:lstStyle/>
                    <a:p>
                      <a:pPr marL="0" marR="0" lvl="0" indent="0" algn="ctr" rtl="0">
                        <a:lnSpc>
                          <a:spcPct val="100000"/>
                        </a:lnSpc>
                        <a:spcBef>
                          <a:spcPts val="0"/>
                        </a:spcBef>
                        <a:spcAft>
                          <a:spcPts val="0"/>
                        </a:spcAft>
                        <a:buClr>
                          <a:schemeClr val="dk1"/>
                        </a:buClr>
                        <a:buSzPts val="1350"/>
                        <a:buFont typeface="Calibri"/>
                        <a:buNone/>
                      </a:pPr>
                      <a:r>
                        <a:rPr lang="en-GB" sz="1350" b="1"/>
                        <a:t>What? (Key Knowledge)</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0"/>
                  </a:ext>
                </a:extLst>
              </a:tr>
              <a:tr h="1413150">
                <a:tc>
                  <a:txBody>
                    <a:bodyPr/>
                    <a:lstStyle/>
                    <a:p>
                      <a:pPr marL="0" marR="0" lvl="0" indent="0" algn="l" rtl="0">
                        <a:spcBef>
                          <a:spcPts val="0"/>
                        </a:spcBef>
                        <a:spcAft>
                          <a:spcPts val="0"/>
                        </a:spcAft>
                        <a:buNone/>
                      </a:pPr>
                      <a:r>
                        <a:rPr lang="en-GB" sz="1200" b="1"/>
                        <a:t>Search engine</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200"/>
                        <a:t>a program that searches for and identifies items in a database that correspond to keywords or characters specified by the user, used especially for finding particular sites on the World Wide Web.</a:t>
                      </a:r>
                      <a:endParaRPr sz="1200"/>
                    </a:p>
                  </a:txBody>
                  <a:tcPr marL="91450" marR="91450" marT="45725" marB="45725">
                    <a:solidFill>
                      <a:schemeClr val="lt1"/>
                    </a:solidFill>
                  </a:tcPr>
                </a:tc>
                <a:extLst>
                  <a:ext uri="{0D108BD9-81ED-4DB2-BD59-A6C34878D82A}">
                    <a16:rowId xmlns:a16="http://schemas.microsoft.com/office/drawing/2014/main" val="10001"/>
                  </a:ext>
                </a:extLst>
              </a:tr>
              <a:tr h="962800">
                <a:tc>
                  <a:txBody>
                    <a:bodyPr/>
                    <a:lstStyle/>
                    <a:p>
                      <a:pPr marL="0" marR="0" lvl="0" indent="0" algn="l" rtl="0">
                        <a:spcBef>
                          <a:spcPts val="0"/>
                        </a:spcBef>
                        <a:spcAft>
                          <a:spcPts val="0"/>
                        </a:spcAft>
                        <a:buNone/>
                      </a:pPr>
                      <a:r>
                        <a:rPr lang="en-GB" sz="1200" b="1"/>
                        <a:t>Advance internet search</a:t>
                      </a:r>
                      <a:endParaRPr sz="1200" b="1"/>
                    </a:p>
                  </a:txBody>
                  <a:tcPr marL="91450" marR="91450" marT="45725" marB="45725">
                    <a:solidFill>
                      <a:schemeClr val="lt1"/>
                    </a:solidFill>
                  </a:tcPr>
                </a:tc>
                <a:tc>
                  <a:txBody>
                    <a:bodyPr/>
                    <a:lstStyle/>
                    <a:p>
                      <a:pPr marL="0" lvl="0" indent="0" algn="l" rtl="0">
                        <a:spcBef>
                          <a:spcPts val="0"/>
                        </a:spcBef>
                        <a:spcAft>
                          <a:spcPts val="0"/>
                        </a:spcAft>
                        <a:buNone/>
                      </a:pPr>
                      <a:r>
                        <a:rPr lang="en-GB" sz="1200"/>
                        <a:t>Advanced search is a built-in feature of most search engines that allows a user to specify additional requirements for a search.</a:t>
                      </a:r>
                      <a:endParaRPr sz="1200"/>
                    </a:p>
                  </a:txBody>
                  <a:tcPr marL="91450" marR="91450" marT="45725" marB="45725">
                    <a:solidFill>
                      <a:schemeClr val="lt1"/>
                    </a:solidFill>
                  </a:tcPr>
                </a:tc>
                <a:extLst>
                  <a:ext uri="{0D108BD9-81ED-4DB2-BD59-A6C34878D82A}">
                    <a16:rowId xmlns:a16="http://schemas.microsoft.com/office/drawing/2014/main" val="10002"/>
                  </a:ext>
                </a:extLst>
              </a:tr>
              <a:tr h="992000">
                <a:tc>
                  <a:txBody>
                    <a:bodyPr/>
                    <a:lstStyle/>
                    <a:p>
                      <a:pPr marL="0" marR="0" lvl="0" indent="0" algn="l" rtl="0">
                        <a:spcBef>
                          <a:spcPts val="0"/>
                        </a:spcBef>
                        <a:spcAft>
                          <a:spcPts val="0"/>
                        </a:spcAft>
                        <a:buNone/>
                      </a:pPr>
                      <a:r>
                        <a:rPr lang="en-GB" sz="1200" b="1"/>
                        <a:t>Filter</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200"/>
                        <a:t>Search filtering allows you to limit the results to a reduced set that matches the filter(s) you select</a:t>
                      </a:r>
                      <a:endParaRPr sz="1200"/>
                    </a:p>
                  </a:txBody>
                  <a:tcPr marL="91450" marR="91450" marT="45725" marB="45725">
                    <a:solidFill>
                      <a:schemeClr val="lt1"/>
                    </a:solidFill>
                  </a:tcPr>
                </a:tc>
                <a:extLst>
                  <a:ext uri="{0D108BD9-81ED-4DB2-BD59-A6C34878D82A}">
                    <a16:rowId xmlns:a16="http://schemas.microsoft.com/office/drawing/2014/main" val="10003"/>
                  </a:ext>
                </a:extLst>
              </a:tr>
              <a:tr h="1094625">
                <a:tc>
                  <a:txBody>
                    <a:bodyPr/>
                    <a:lstStyle/>
                    <a:p>
                      <a:pPr marL="0" marR="0" lvl="0" indent="0" algn="l" rtl="0">
                        <a:spcBef>
                          <a:spcPts val="0"/>
                        </a:spcBef>
                        <a:spcAft>
                          <a:spcPts val="0"/>
                        </a:spcAft>
                        <a:buNone/>
                      </a:pPr>
                      <a:r>
                        <a:rPr lang="en-GB" sz="1200" b="1"/>
                        <a:t>Plagiarism</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200"/>
                        <a:t>Using someone else’s thoughts or words as your own.</a:t>
                      </a:r>
                      <a:endParaRPr sz="1200"/>
                    </a:p>
                  </a:txBody>
                  <a:tcPr marL="91450" marR="91450" marT="45725" marB="45725">
                    <a:solidFill>
                      <a:schemeClr val="lt1"/>
                    </a:solidFill>
                  </a:tcPr>
                </a:tc>
                <a:extLst>
                  <a:ext uri="{0D108BD9-81ED-4DB2-BD59-A6C34878D82A}">
                    <a16:rowId xmlns:a16="http://schemas.microsoft.com/office/drawing/2014/main" val="10004"/>
                  </a:ext>
                </a:extLst>
              </a:tr>
              <a:tr h="342350">
                <a:tc rowSpan="2" gridSpan="2">
                  <a:txBody>
                    <a:bodyPr/>
                    <a:lstStyle/>
                    <a:p>
                      <a:pPr marL="0" lvl="0" indent="0" algn="ctr" rtl="0">
                        <a:spcBef>
                          <a:spcPts val="0"/>
                        </a:spcBef>
                        <a:spcAft>
                          <a:spcPts val="0"/>
                        </a:spcAft>
                        <a:buNone/>
                      </a:pPr>
                      <a:r>
                        <a:rPr lang="en-GB" sz="1350" b="1"/>
                        <a:t>Possible experiences</a:t>
                      </a:r>
                      <a:endParaRPr sz="1200" b="1"/>
                    </a:p>
                  </a:txBody>
                  <a:tcPr marL="91450" marR="91450" marT="45725" marB="45725">
                    <a:solidFill>
                      <a:srgbClr val="CFE2F3"/>
                    </a:solidFill>
                  </a:tcPr>
                </a:tc>
                <a:tc rowSpan="2" hMerge="1">
                  <a:txBody>
                    <a:bodyPr/>
                    <a:lstStyle/>
                    <a:p>
                      <a:endParaRPr lang="en-US"/>
                    </a:p>
                  </a:txBody>
                  <a:tcPr/>
                </a:tc>
                <a:extLst>
                  <a:ext uri="{0D108BD9-81ED-4DB2-BD59-A6C34878D82A}">
                    <a16:rowId xmlns:a16="http://schemas.microsoft.com/office/drawing/2014/main" val="10005"/>
                  </a:ext>
                </a:extLst>
              </a:tr>
              <a:tr h="1010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6"/>
                  </a:ext>
                </a:extLst>
              </a:tr>
              <a:tr h="342350">
                <a:tc rowSpan="4" gridSpan="2">
                  <a:txBody>
                    <a:bodyPr/>
                    <a:lstStyle/>
                    <a:p>
                      <a:pPr marL="457200" lvl="0" indent="-304800" algn="l" rtl="0">
                        <a:spcBef>
                          <a:spcPts val="0"/>
                        </a:spcBef>
                        <a:spcAft>
                          <a:spcPts val="0"/>
                        </a:spcAft>
                        <a:buSzPts val="1200"/>
                        <a:buChar char="●"/>
                      </a:pPr>
                      <a:r>
                        <a:rPr lang="en-GB" sz="1200"/>
                        <a:t>Children research a topic they are learning or their Year group</a:t>
                      </a:r>
                      <a:endParaRPr sz="1200"/>
                    </a:p>
                    <a:p>
                      <a:pPr marL="457200" lvl="0" indent="-304800" algn="l" rtl="0">
                        <a:spcBef>
                          <a:spcPts val="0"/>
                        </a:spcBef>
                        <a:spcAft>
                          <a:spcPts val="0"/>
                        </a:spcAft>
                        <a:buSzPts val="1200"/>
                        <a:buChar char="●"/>
                      </a:pPr>
                      <a:r>
                        <a:rPr lang="en-GB" sz="1200"/>
                        <a:t>Children produce a document with multiple paragraphs about what they have found</a:t>
                      </a:r>
                      <a:endParaRPr sz="1200"/>
                    </a:p>
                    <a:p>
                      <a:pPr marL="457200" lvl="0" indent="-304800" algn="l" rtl="0">
                        <a:spcBef>
                          <a:spcPts val="0"/>
                        </a:spcBef>
                        <a:spcAft>
                          <a:spcPts val="0"/>
                        </a:spcAft>
                        <a:buSzPts val="1200"/>
                        <a:buChar char="●"/>
                      </a:pPr>
                      <a:r>
                        <a:rPr lang="en-GB" sz="1200"/>
                        <a:t>Children develop typing formatting and editing skills on computer</a:t>
                      </a:r>
                      <a:endParaRPr sz="1200"/>
                    </a:p>
                  </a:txBody>
                  <a:tcPr marL="91450" marR="91450" marT="45725" marB="45725">
                    <a:solidFill>
                      <a:schemeClr val="lt1"/>
                    </a:solidFill>
                  </a:tcPr>
                </a:tc>
                <a:tc rowSpan="4" hMerge="1">
                  <a:txBody>
                    <a:bodyPr/>
                    <a:lstStyle/>
                    <a:p>
                      <a:endParaRPr lang="en-US"/>
                    </a:p>
                  </a:txBody>
                  <a:tcPr/>
                </a:tc>
                <a:extLst>
                  <a:ext uri="{0D108BD9-81ED-4DB2-BD59-A6C34878D82A}">
                    <a16:rowId xmlns:a16="http://schemas.microsoft.com/office/drawing/2014/main" val="10007"/>
                  </a:ext>
                </a:extLst>
              </a:tr>
              <a:tr h="34235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8"/>
                  </a:ext>
                </a:extLst>
              </a:tr>
              <a:tr h="34235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9"/>
                  </a:ext>
                </a:extLst>
              </a:tr>
              <a:tr h="9107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10"/>
                  </a:ext>
                </a:extLst>
              </a:tr>
            </a:tbl>
          </a:graphicData>
        </a:graphic>
      </p:graphicFrame>
      <p:sp>
        <p:nvSpPr>
          <p:cNvPr id="117" name="Google Shape;117;p15"/>
          <p:cNvSpPr txBox="1"/>
          <p:nvPr/>
        </p:nvSpPr>
        <p:spPr>
          <a:xfrm>
            <a:off x="171450" y="8873475"/>
            <a:ext cx="6601200" cy="909600"/>
          </a:xfrm>
          <a:prstGeom prst="rect">
            <a:avLst/>
          </a:prstGeom>
          <a:noFill/>
          <a:ln w="9525" cap="flat" cmpd="sng">
            <a:solidFill>
              <a:srgbClr val="4A86E8"/>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p:txBody>
      </p:sp>
      <p:graphicFrame>
        <p:nvGraphicFramePr>
          <p:cNvPr id="118" name="Google Shape;118;p15"/>
          <p:cNvGraphicFramePr/>
          <p:nvPr/>
        </p:nvGraphicFramePr>
        <p:xfrm>
          <a:off x="171461" y="585592"/>
          <a:ext cx="3000000" cy="3000000"/>
        </p:xfrm>
        <a:graphic>
          <a:graphicData uri="http://schemas.openxmlformats.org/drawingml/2006/table">
            <a:tbl>
              <a:tblPr firstRow="1" bandRow="1">
                <a:noFill/>
                <a:tableStyleId>{F5AA1DBC-FA75-429A-B29C-6F2FDC3A0DC4}</a:tableStyleId>
              </a:tblPr>
              <a:tblGrid>
                <a:gridCol w="1650300">
                  <a:extLst>
                    <a:ext uri="{9D8B030D-6E8A-4147-A177-3AD203B41FA5}">
                      <a16:colId xmlns:a16="http://schemas.microsoft.com/office/drawing/2014/main" val="20000"/>
                    </a:ext>
                  </a:extLst>
                </a:gridCol>
                <a:gridCol w="1607250">
                  <a:extLst>
                    <a:ext uri="{9D8B030D-6E8A-4147-A177-3AD203B41FA5}">
                      <a16:colId xmlns:a16="http://schemas.microsoft.com/office/drawing/2014/main" val="20001"/>
                    </a:ext>
                  </a:extLst>
                </a:gridCol>
                <a:gridCol w="1693350">
                  <a:extLst>
                    <a:ext uri="{9D8B030D-6E8A-4147-A177-3AD203B41FA5}">
                      <a16:colId xmlns:a16="http://schemas.microsoft.com/office/drawing/2014/main" val="20002"/>
                    </a:ext>
                  </a:extLst>
                </a:gridCol>
                <a:gridCol w="1650300">
                  <a:extLst>
                    <a:ext uri="{9D8B030D-6E8A-4147-A177-3AD203B41FA5}">
                      <a16:colId xmlns:a16="http://schemas.microsoft.com/office/drawing/2014/main" val="20003"/>
                    </a:ext>
                  </a:extLst>
                </a:gridCol>
              </a:tblGrid>
              <a:tr h="403975">
                <a:tc>
                  <a:txBody>
                    <a:bodyPr/>
                    <a:lstStyle/>
                    <a:p>
                      <a:pPr marL="0" marR="0" lvl="0" indent="0" algn="ctr" rtl="0">
                        <a:spcBef>
                          <a:spcPts val="0"/>
                        </a:spcBef>
                        <a:spcAft>
                          <a:spcPts val="0"/>
                        </a:spcAft>
                        <a:buNone/>
                      </a:pPr>
                      <a:r>
                        <a:rPr lang="en-GB" sz="1350"/>
                        <a:t>Computing</a:t>
                      </a:r>
                      <a:endParaRPr sz="1350"/>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000">
                          <a:latin typeface="Arial"/>
                          <a:ea typeface="Arial"/>
                          <a:cs typeface="Arial"/>
                          <a:sym typeface="Arial"/>
                        </a:rPr>
                        <a:t>Digital Literacy:Explore a Topic with Research and Collaboration</a:t>
                      </a:r>
                      <a:endParaRPr sz="1350"/>
                    </a:p>
                  </a:txBody>
                  <a:tcPr marL="91450" marR="91450" marT="45725" marB="45725">
                    <a:solidFill>
                      <a:schemeClr val="lt1"/>
                    </a:solidFill>
                  </a:tcPr>
                </a:tc>
                <a:tc>
                  <a:txBody>
                    <a:bodyPr/>
                    <a:lstStyle/>
                    <a:p>
                      <a:pPr marL="0" marR="0" lvl="0" indent="0" algn="ctr" rtl="0">
                        <a:spcBef>
                          <a:spcPts val="0"/>
                        </a:spcBef>
                        <a:spcAft>
                          <a:spcPts val="0"/>
                        </a:spcAft>
                        <a:buNone/>
                      </a:pPr>
                      <a:r>
                        <a:rPr lang="en-GB" sz="1350"/>
                        <a:t>Year 3</a:t>
                      </a:r>
                      <a:endParaRPr sz="1350"/>
                    </a:p>
                  </a:txBody>
                  <a:tcPr marL="91450" marR="91450" marT="45725" marB="45725">
                    <a:solidFill>
                      <a:schemeClr val="lt1"/>
                    </a:solidFill>
                  </a:tcPr>
                </a:tc>
                <a:tc>
                  <a:txBody>
                    <a:bodyPr/>
                    <a:lstStyle/>
                    <a:p>
                      <a:pPr marL="0" marR="0" lvl="0" indent="0" algn="ctr" rtl="0">
                        <a:spcBef>
                          <a:spcPts val="0"/>
                        </a:spcBef>
                        <a:spcAft>
                          <a:spcPts val="0"/>
                        </a:spcAft>
                        <a:buNone/>
                      </a:pPr>
                      <a:r>
                        <a:rPr lang="en-GB" sz="1350"/>
                        <a:t>Spring 1</a:t>
                      </a:r>
                      <a:endParaRPr sz="1350"/>
                    </a:p>
                  </a:txBody>
                  <a:tcPr marL="91450" marR="91450" marT="45725" marB="45725">
                    <a:solidFill>
                      <a:schemeClr val="lt1"/>
                    </a:solidFill>
                  </a:tcPr>
                </a:tc>
                <a:extLst>
                  <a:ext uri="{0D108BD9-81ED-4DB2-BD59-A6C34878D82A}">
                    <a16:rowId xmlns:a16="http://schemas.microsoft.com/office/drawing/2014/main" val="10000"/>
                  </a:ext>
                </a:extLst>
              </a:tr>
            </a:tbl>
          </a:graphicData>
        </a:graphic>
      </p:graphicFrame>
      <p:grpSp>
        <p:nvGrpSpPr>
          <p:cNvPr id="119" name="Google Shape;119;p15"/>
          <p:cNvGrpSpPr/>
          <p:nvPr/>
        </p:nvGrpSpPr>
        <p:grpSpPr>
          <a:xfrm>
            <a:off x="171461" y="87681"/>
            <a:ext cx="6601200" cy="369300"/>
            <a:chOff x="171461" y="87681"/>
            <a:chExt cx="6601200" cy="369300"/>
          </a:xfrm>
        </p:grpSpPr>
        <p:sp>
          <p:nvSpPr>
            <p:cNvPr id="120" name="Google Shape;120;p15"/>
            <p:cNvSpPr txBox="1"/>
            <p:nvPr/>
          </p:nvSpPr>
          <p:spPr>
            <a:xfrm>
              <a:off x="171461" y="87681"/>
              <a:ext cx="6601200" cy="369300"/>
            </a:xfrm>
            <a:prstGeom prst="rect">
              <a:avLst/>
            </a:prstGeom>
            <a:noFill/>
            <a:ln w="38100" cap="flat" cmpd="sng">
              <a:solidFill>
                <a:schemeClr val="accent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i="0" u="none" strike="noStrike" cap="none">
                  <a:solidFill>
                    <a:schemeClr val="dk1"/>
                  </a:solidFill>
                  <a:latin typeface="Calibri"/>
                  <a:ea typeface="Calibri"/>
                  <a:cs typeface="Calibri"/>
                  <a:sym typeface="Calibri"/>
                </a:rPr>
                <a:t>St Mary Cray Primary – Knowledge Organiser</a:t>
              </a:r>
              <a:endParaRPr sz="1800" b="1" i="0" u="none" strike="noStrike" cap="none">
                <a:solidFill>
                  <a:schemeClr val="dk1"/>
                </a:solidFill>
                <a:latin typeface="Calibri"/>
                <a:ea typeface="Calibri"/>
                <a:cs typeface="Calibri"/>
                <a:sym typeface="Calibri"/>
              </a:endParaRPr>
            </a:p>
          </p:txBody>
        </p:sp>
        <p:pic>
          <p:nvPicPr>
            <p:cNvPr id="121" name="Google Shape;121;p15"/>
            <p:cNvPicPr preferRelativeResize="0"/>
            <p:nvPr/>
          </p:nvPicPr>
          <p:blipFill>
            <a:blip r:embed="rId3">
              <a:alphaModFix/>
            </a:blip>
            <a:stretch>
              <a:fillRect/>
            </a:stretch>
          </p:blipFill>
          <p:spPr>
            <a:xfrm>
              <a:off x="5977150" y="147250"/>
              <a:ext cx="444900" cy="270425"/>
            </a:xfrm>
            <a:prstGeom prst="rect">
              <a:avLst/>
            </a:prstGeom>
            <a:noFill/>
            <a:ln>
              <a:noFill/>
            </a:ln>
          </p:spPr>
        </p:pic>
      </p:grpSp>
      <p:pic>
        <p:nvPicPr>
          <p:cNvPr id="122" name="Google Shape;122;p15"/>
          <p:cNvPicPr preferRelativeResize="0"/>
          <p:nvPr/>
        </p:nvPicPr>
        <p:blipFill>
          <a:blip r:embed="rId4">
            <a:alphaModFix/>
          </a:blip>
          <a:stretch>
            <a:fillRect/>
          </a:stretch>
        </p:blipFill>
        <p:spPr>
          <a:xfrm>
            <a:off x="349700" y="8941800"/>
            <a:ext cx="1175075" cy="736500"/>
          </a:xfrm>
          <a:prstGeom prst="rect">
            <a:avLst/>
          </a:prstGeom>
          <a:noFill/>
          <a:ln>
            <a:noFill/>
          </a:ln>
        </p:spPr>
      </p:pic>
      <p:pic>
        <p:nvPicPr>
          <p:cNvPr id="123" name="Google Shape;123;p15"/>
          <p:cNvPicPr preferRelativeResize="0"/>
          <p:nvPr/>
        </p:nvPicPr>
        <p:blipFill>
          <a:blip r:embed="rId5">
            <a:alphaModFix/>
          </a:blip>
          <a:stretch>
            <a:fillRect/>
          </a:stretch>
        </p:blipFill>
        <p:spPr>
          <a:xfrm>
            <a:off x="1752143" y="8923400"/>
            <a:ext cx="1081075" cy="809763"/>
          </a:xfrm>
          <a:prstGeom prst="rect">
            <a:avLst/>
          </a:prstGeom>
          <a:noFill/>
          <a:ln>
            <a:noFill/>
          </a:ln>
        </p:spPr>
      </p:pic>
      <p:pic>
        <p:nvPicPr>
          <p:cNvPr id="124" name="Google Shape;124;p15"/>
          <p:cNvPicPr preferRelativeResize="0"/>
          <p:nvPr/>
        </p:nvPicPr>
        <p:blipFill>
          <a:blip r:embed="rId6">
            <a:alphaModFix/>
          </a:blip>
          <a:stretch>
            <a:fillRect/>
          </a:stretch>
        </p:blipFill>
        <p:spPr>
          <a:xfrm>
            <a:off x="3060599" y="8937309"/>
            <a:ext cx="1175075" cy="781965"/>
          </a:xfrm>
          <a:prstGeom prst="rect">
            <a:avLst/>
          </a:prstGeom>
          <a:noFill/>
          <a:ln>
            <a:noFill/>
          </a:ln>
        </p:spPr>
      </p:pic>
      <p:pic>
        <p:nvPicPr>
          <p:cNvPr id="125" name="Google Shape;125;p15"/>
          <p:cNvPicPr preferRelativeResize="0"/>
          <p:nvPr/>
        </p:nvPicPr>
        <p:blipFill>
          <a:blip r:embed="rId7">
            <a:alphaModFix/>
          </a:blip>
          <a:stretch>
            <a:fillRect/>
          </a:stretch>
        </p:blipFill>
        <p:spPr>
          <a:xfrm>
            <a:off x="4616098" y="8941800"/>
            <a:ext cx="1841270" cy="736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graphicFrame>
        <p:nvGraphicFramePr>
          <p:cNvPr id="130" name="Google Shape;130;p16"/>
          <p:cNvGraphicFramePr/>
          <p:nvPr/>
        </p:nvGraphicFramePr>
        <p:xfrm>
          <a:off x="3634661" y="1222361"/>
          <a:ext cx="3000000" cy="3000000"/>
        </p:xfrm>
        <a:graphic>
          <a:graphicData uri="http://schemas.openxmlformats.org/drawingml/2006/table">
            <a:tbl>
              <a:tblPr firstRow="1" bandRow="1">
                <a:noFill/>
                <a:tableStyleId>{F5AA1DBC-FA75-429A-B29C-6F2FDC3A0DC4}</a:tableStyleId>
              </a:tblPr>
              <a:tblGrid>
                <a:gridCol w="832400">
                  <a:extLst>
                    <a:ext uri="{9D8B030D-6E8A-4147-A177-3AD203B41FA5}">
                      <a16:colId xmlns:a16="http://schemas.microsoft.com/office/drawing/2014/main" val="20000"/>
                    </a:ext>
                  </a:extLst>
                </a:gridCol>
                <a:gridCol w="2305600">
                  <a:extLst>
                    <a:ext uri="{9D8B030D-6E8A-4147-A177-3AD203B41FA5}">
                      <a16:colId xmlns:a16="http://schemas.microsoft.com/office/drawing/2014/main" val="20001"/>
                    </a:ext>
                  </a:extLst>
                </a:gridCol>
              </a:tblGrid>
              <a:tr h="403975">
                <a:tc gridSpan="2">
                  <a:txBody>
                    <a:bodyPr/>
                    <a:lstStyle/>
                    <a:p>
                      <a:pPr marL="0" marR="0" lvl="0" indent="0" algn="ctr" rtl="0">
                        <a:spcBef>
                          <a:spcPts val="0"/>
                        </a:spcBef>
                        <a:spcAft>
                          <a:spcPts val="0"/>
                        </a:spcAft>
                        <a:buNone/>
                      </a:pPr>
                      <a:r>
                        <a:rPr lang="en-GB" sz="1350" b="1"/>
                        <a:t>Attainment targets</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0"/>
                  </a:ext>
                </a:extLst>
              </a:tr>
              <a:tr h="787650">
                <a:tc rowSpan="2" gridSpan="2">
                  <a:txBody>
                    <a:bodyPr/>
                    <a:lstStyle/>
                    <a:p>
                      <a:pPr marL="89999" lvl="0" indent="-158750" algn="l" rtl="0">
                        <a:lnSpc>
                          <a:spcPct val="115000"/>
                        </a:lnSpc>
                        <a:spcBef>
                          <a:spcPts val="0"/>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design, write and debug programs that accomplish specific goals, including controlling or simulating physical systems; solve problems by decomposing them into smaller parts</a:t>
                      </a:r>
                      <a:endParaRPr sz="800"/>
                    </a:p>
                    <a:p>
                      <a:pPr marL="89999" lvl="0" indent="-158750" algn="l" rtl="0">
                        <a:lnSpc>
                          <a:spcPct val="115000"/>
                        </a:lnSpc>
                        <a:spcBef>
                          <a:spcPts val="375"/>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use sequence, selection, and repetition in programs; work with variables and various forms of input and output</a:t>
                      </a:r>
                      <a:endParaRPr sz="800"/>
                    </a:p>
                    <a:p>
                      <a:pPr marL="89999" lvl="0" indent="-158750" algn="l" rtl="0">
                        <a:lnSpc>
                          <a:spcPct val="115000"/>
                        </a:lnSpc>
                        <a:spcBef>
                          <a:spcPts val="375"/>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use logical reasoning to explain how some simple algorithms work and to detect and correct errors in algorithms and programs</a:t>
                      </a:r>
                      <a:endParaRPr sz="800">
                        <a:solidFill>
                          <a:srgbClr val="0B0C0C"/>
                        </a:solidFill>
                        <a:latin typeface="Arial"/>
                        <a:ea typeface="Arial"/>
                        <a:cs typeface="Arial"/>
                        <a:sym typeface="Arial"/>
                      </a:endParaRPr>
                    </a:p>
                  </a:txBody>
                  <a:tcPr marL="91450" marR="91450" marT="45725" marB="45725">
                    <a:solidFill>
                      <a:schemeClr val="lt1"/>
                    </a:solidFill>
                  </a:tcPr>
                </a:tc>
                <a:tc rowSpan="2" hMerge="1">
                  <a:txBody>
                    <a:bodyPr/>
                    <a:lstStyle/>
                    <a:p>
                      <a:endParaRPr lang="en-US"/>
                    </a:p>
                  </a:txBody>
                  <a:tcPr/>
                </a:tc>
                <a:extLst>
                  <a:ext uri="{0D108BD9-81ED-4DB2-BD59-A6C34878D82A}">
                    <a16:rowId xmlns:a16="http://schemas.microsoft.com/office/drawing/2014/main" val="10001"/>
                  </a:ext>
                </a:extLst>
              </a:tr>
              <a:tr h="8225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244300">
                <a:tc gridSpan="2">
                  <a:txBody>
                    <a:bodyPr/>
                    <a:lstStyle/>
                    <a:p>
                      <a:pPr marL="0" marR="0" lvl="0" indent="0" algn="ctr" rtl="0">
                        <a:spcBef>
                          <a:spcPts val="0"/>
                        </a:spcBef>
                        <a:spcAft>
                          <a:spcPts val="0"/>
                        </a:spcAft>
                        <a:buNone/>
                      </a:pPr>
                      <a:r>
                        <a:rPr lang="en-GB" sz="1100" b="1"/>
                        <a:t>Key Questions</a:t>
                      </a:r>
                      <a:endParaRPr sz="110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3"/>
                  </a:ext>
                </a:extLst>
              </a:tr>
              <a:tr h="403975">
                <a:tc gridSpan="2">
                  <a:txBody>
                    <a:bodyPr/>
                    <a:lstStyle/>
                    <a:p>
                      <a:pPr marL="457200" marR="0" lvl="0" indent="-304800" algn="l" rtl="0">
                        <a:spcBef>
                          <a:spcPts val="0"/>
                        </a:spcBef>
                        <a:spcAft>
                          <a:spcPts val="0"/>
                        </a:spcAft>
                        <a:buSzPts val="1200"/>
                        <a:buChar char="●"/>
                      </a:pPr>
                      <a:r>
                        <a:rPr lang="en-GB" sz="1200"/>
                        <a:t>Do I know how to use a repeat loop to animate a sprite in Scratch?</a:t>
                      </a:r>
                      <a:endParaRPr sz="1200"/>
                    </a:p>
                    <a:p>
                      <a:pPr marL="457200" marR="0" lvl="0" indent="-304800" algn="l" rtl="0">
                        <a:spcBef>
                          <a:spcPts val="0"/>
                        </a:spcBef>
                        <a:spcAft>
                          <a:spcPts val="0"/>
                        </a:spcAft>
                        <a:buSzPts val="1200"/>
                        <a:buChar char="●"/>
                      </a:pPr>
                      <a:r>
                        <a:rPr lang="en-GB" sz="1200"/>
                        <a:t>Do I know how to Use a forever loop to repeat an animation indefinitely?</a:t>
                      </a:r>
                      <a:endParaRPr sz="1200"/>
                    </a:p>
                    <a:p>
                      <a:pPr marL="457200" marR="0" lvl="0" indent="-304800" algn="l" rtl="0">
                        <a:spcBef>
                          <a:spcPts val="0"/>
                        </a:spcBef>
                        <a:spcAft>
                          <a:spcPts val="0"/>
                        </a:spcAft>
                        <a:buSzPts val="1200"/>
                        <a:buChar char="●"/>
                      </a:pPr>
                      <a:r>
                        <a:rPr lang="en-GB" sz="1200"/>
                        <a:t>Do I understand that loops can be nested within each other?</a:t>
                      </a:r>
                      <a:endParaRPr sz="1200"/>
                    </a:p>
                    <a:p>
                      <a:pPr marL="0" marR="0" lvl="0" indent="0" algn="l" rtl="0">
                        <a:spcBef>
                          <a:spcPts val="0"/>
                        </a:spcBef>
                        <a:spcAft>
                          <a:spcPts val="0"/>
                        </a:spcAft>
                        <a:buNone/>
                      </a:pPr>
                      <a:endParaRPr sz="1100"/>
                    </a:p>
                  </a:txBody>
                  <a:tcPr marL="91450" marR="91450" marT="45725" marB="45725">
                    <a:solidFill>
                      <a:schemeClr val="lt1"/>
                    </a:solidFill>
                  </a:tcPr>
                </a:tc>
                <a:tc hMerge="1">
                  <a:txBody>
                    <a:bodyPr/>
                    <a:lstStyle/>
                    <a:p>
                      <a:endParaRPr lang="en-US"/>
                    </a:p>
                  </a:txBody>
                  <a:tcPr/>
                </a:tc>
                <a:extLst>
                  <a:ext uri="{0D108BD9-81ED-4DB2-BD59-A6C34878D82A}">
                    <a16:rowId xmlns:a16="http://schemas.microsoft.com/office/drawing/2014/main" val="10004"/>
                  </a:ext>
                </a:extLst>
              </a:tr>
              <a:tr h="403975">
                <a:tc gridSpan="2">
                  <a:txBody>
                    <a:bodyPr/>
                    <a:lstStyle/>
                    <a:p>
                      <a:pPr marL="0" marR="0" lvl="0" indent="0" algn="ctr" rtl="0">
                        <a:spcBef>
                          <a:spcPts val="0"/>
                        </a:spcBef>
                        <a:spcAft>
                          <a:spcPts val="0"/>
                        </a:spcAft>
                        <a:buNone/>
                      </a:pPr>
                      <a:r>
                        <a:rPr lang="en-GB" sz="1350" b="1"/>
                        <a:t>What? (Key vocab)</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5"/>
                  </a:ext>
                </a:extLst>
              </a:tr>
              <a:tr h="403975">
                <a:tc>
                  <a:txBody>
                    <a:bodyPr/>
                    <a:lstStyle/>
                    <a:p>
                      <a:pPr marL="0" marR="0" lvl="0" indent="0" algn="ctr" rtl="0">
                        <a:spcBef>
                          <a:spcPts val="0"/>
                        </a:spcBef>
                        <a:spcAft>
                          <a:spcPts val="0"/>
                        </a:spcAft>
                        <a:buNone/>
                      </a:pPr>
                      <a:r>
                        <a:rPr lang="en-GB" sz="1350" b="1"/>
                        <a:t>Spelling </a:t>
                      </a:r>
                      <a:endParaRPr sz="1350" b="1"/>
                    </a:p>
                  </a:txBody>
                  <a:tcPr marL="91450" marR="91450" marT="45725" marB="45725">
                    <a:solidFill>
                      <a:srgbClr val="DDEAF6"/>
                    </a:solidFill>
                  </a:tcPr>
                </a:tc>
                <a:tc>
                  <a:txBody>
                    <a:bodyPr/>
                    <a:lstStyle/>
                    <a:p>
                      <a:pPr marL="0" marR="0" lvl="0" indent="0" algn="ctr" rtl="0">
                        <a:spcBef>
                          <a:spcPts val="0"/>
                        </a:spcBef>
                        <a:spcAft>
                          <a:spcPts val="0"/>
                        </a:spcAft>
                        <a:buNone/>
                      </a:pPr>
                      <a:r>
                        <a:rPr lang="en-GB" sz="1350" b="1"/>
                        <a:t>Definition</a:t>
                      </a:r>
                      <a:endParaRPr sz="1350" b="1"/>
                    </a:p>
                  </a:txBody>
                  <a:tcPr marL="91450" marR="91450" marT="45725" marB="45725">
                    <a:solidFill>
                      <a:srgbClr val="DDEAF6"/>
                    </a:solidFill>
                  </a:tcPr>
                </a:tc>
                <a:extLst>
                  <a:ext uri="{0D108BD9-81ED-4DB2-BD59-A6C34878D82A}">
                    <a16:rowId xmlns:a16="http://schemas.microsoft.com/office/drawing/2014/main" val="10006"/>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Sprite</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A sprite is a bitmap graphic that is designed to be part of a larger scene. It can either be a static image or an animated graphic.</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07"/>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Block</a:t>
                      </a:r>
                      <a:endParaRPr sz="1200" b="1">
                        <a:solidFill>
                          <a:srgbClr val="000000"/>
                        </a:solidFill>
                      </a:endParaRPr>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A block is a section of software code or an algorithm in software programming. A block can consist of one or more statements or declarations.</a:t>
                      </a:r>
                      <a:endParaRPr sz="1200">
                        <a:solidFill>
                          <a:srgbClr val="000000"/>
                        </a:solidFill>
                      </a:endParaRPr>
                    </a:p>
                  </a:txBody>
                  <a:tcPr marL="91450" marR="91450" marT="45725" marB="45725">
                    <a:solidFill>
                      <a:schemeClr val="lt1"/>
                    </a:solidFill>
                  </a:tcPr>
                </a:tc>
                <a:extLst>
                  <a:ext uri="{0D108BD9-81ED-4DB2-BD59-A6C34878D82A}">
                    <a16:rowId xmlns:a16="http://schemas.microsoft.com/office/drawing/2014/main" val="10008"/>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Program</a:t>
                      </a:r>
                      <a:endParaRPr sz="1200" b="1">
                        <a:solidFill>
                          <a:srgbClr val="000000"/>
                        </a:solidFill>
                      </a:endParaRPr>
                    </a:p>
                  </a:txBody>
                  <a:tcPr marL="91450" marR="91450" marT="45725" marB="45725">
                    <a:lnB w="12700" cap="flat" cmpd="sng">
                      <a:solidFill>
                        <a:srgbClr val="4472C4"/>
                      </a:solidFill>
                      <a:prstDash val="solid"/>
                      <a:round/>
                      <a:headEnd type="none" w="sm" len="sm"/>
                      <a:tailEnd type="none" w="sm" len="sm"/>
                    </a:lnB>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To create a sequence with objects in scratch for a specific aim.</a:t>
                      </a:r>
                      <a:endParaRPr sz="1200">
                        <a:solidFill>
                          <a:srgbClr val="000000"/>
                        </a:solidFill>
                      </a:endParaRPr>
                    </a:p>
                  </a:txBody>
                  <a:tcPr marL="91450" marR="91450" marT="45725" marB="45725">
                    <a:lnB w="12700" cap="flat" cmpd="sng">
                      <a:solidFill>
                        <a:srgbClr val="4472C4"/>
                      </a:solidFill>
                      <a:prstDash val="solid"/>
                      <a:round/>
                      <a:headEnd type="none" w="sm" len="sm"/>
                      <a:tailEnd type="none" w="sm" len="sm"/>
                    </a:lnB>
                    <a:solidFill>
                      <a:schemeClr val="lt1"/>
                    </a:solidFill>
                  </a:tcPr>
                </a:tc>
                <a:extLst>
                  <a:ext uri="{0D108BD9-81ED-4DB2-BD59-A6C34878D82A}">
                    <a16:rowId xmlns:a16="http://schemas.microsoft.com/office/drawing/2014/main" val="10009"/>
                  </a:ext>
                </a:extLst>
              </a:tr>
              <a:tr h="403975">
                <a:tc>
                  <a:txBody>
                    <a:bodyPr/>
                    <a:lstStyle/>
                    <a:p>
                      <a:pPr marL="0" lvl="0" indent="0" algn="l" rtl="0">
                        <a:spcBef>
                          <a:spcPts val="0"/>
                        </a:spcBef>
                        <a:spcAft>
                          <a:spcPts val="0"/>
                        </a:spcAft>
                        <a:buClr>
                          <a:srgbClr val="000000"/>
                        </a:buClr>
                        <a:buSzPts val="1100"/>
                        <a:buFont typeface="Arial"/>
                        <a:buNone/>
                      </a:pPr>
                      <a:r>
                        <a:rPr lang="en-GB" sz="1200" b="1">
                          <a:solidFill>
                            <a:srgbClr val="000000"/>
                          </a:solidFill>
                        </a:rPr>
                        <a:t>repeat</a:t>
                      </a:r>
                      <a:endParaRPr sz="1200" b="1">
                        <a:solidFill>
                          <a:srgbClr val="000000"/>
                        </a:solidFill>
                      </a:endParaRPr>
                    </a:p>
                  </a:txBody>
                  <a:tcPr marL="91450" marR="91450" marT="45725" marB="45725">
                    <a:lnL w="12700" cap="flat" cmpd="sng">
                      <a:solidFill>
                        <a:srgbClr val="4472C4"/>
                      </a:solidFill>
                      <a:prstDash val="solid"/>
                      <a:round/>
                      <a:headEnd type="none" w="sm" len="sm"/>
                      <a:tailEnd type="none" w="sm" len="sm"/>
                    </a:lnL>
                    <a:lnR w="12700" cap="flat" cmpd="sng">
                      <a:solidFill>
                        <a:srgbClr val="4472C4"/>
                      </a:solidFill>
                      <a:prstDash val="solid"/>
                      <a:round/>
                      <a:headEnd type="none" w="sm" len="sm"/>
                      <a:tailEnd type="none" w="sm" len="sm"/>
                    </a:lnR>
                    <a:lnT w="12700" cap="flat" cmpd="sng">
                      <a:solidFill>
                        <a:srgbClr val="4472C4"/>
                      </a:solidFill>
                      <a:prstDash val="solid"/>
                      <a:round/>
                      <a:headEnd type="none" w="sm" len="sm"/>
                      <a:tailEnd type="none" w="sm" len="sm"/>
                    </a:lnT>
                    <a:lnB w="12700" cap="flat" cmpd="sng">
                      <a:solidFill>
                        <a:srgbClr val="4472C4"/>
                      </a:solidFill>
                      <a:prstDash val="solid"/>
                      <a:round/>
                      <a:headEnd type="none" w="sm" len="sm"/>
                      <a:tailEnd type="none" w="sm" len="sm"/>
                    </a:lnB>
                    <a:solidFill>
                      <a:srgbClr val="FFFFFF"/>
                    </a:solidFill>
                  </a:tcPr>
                </a:tc>
                <a:tc>
                  <a:txBody>
                    <a:bodyPr/>
                    <a:lstStyle/>
                    <a:p>
                      <a:pPr marL="0" lvl="0" indent="0" algn="l" rtl="0">
                        <a:spcBef>
                          <a:spcPts val="0"/>
                        </a:spcBef>
                        <a:spcAft>
                          <a:spcPts val="0"/>
                        </a:spcAft>
                        <a:buClr>
                          <a:srgbClr val="000000"/>
                        </a:buClr>
                        <a:buSzPts val="1100"/>
                        <a:buFont typeface="Arial"/>
                        <a:buNone/>
                      </a:pPr>
                      <a:r>
                        <a:rPr lang="en-GB" sz="1200">
                          <a:solidFill>
                            <a:srgbClr val="000000"/>
                          </a:solidFill>
                        </a:rPr>
                        <a:t>To redo an action</a:t>
                      </a:r>
                      <a:endParaRPr sz="1200">
                        <a:solidFill>
                          <a:srgbClr val="000000"/>
                        </a:solidFill>
                      </a:endParaRPr>
                    </a:p>
                  </a:txBody>
                  <a:tcPr marL="91450" marR="91450" marT="45725" marB="45725">
                    <a:lnL w="12700" cap="flat" cmpd="sng">
                      <a:solidFill>
                        <a:srgbClr val="4472C4"/>
                      </a:solidFill>
                      <a:prstDash val="solid"/>
                      <a:round/>
                      <a:headEnd type="none" w="sm" len="sm"/>
                      <a:tailEnd type="none" w="sm" len="sm"/>
                    </a:lnL>
                    <a:lnR w="12700" cap="flat" cmpd="sng">
                      <a:solidFill>
                        <a:srgbClr val="4472C4"/>
                      </a:solidFill>
                      <a:prstDash val="solid"/>
                      <a:round/>
                      <a:headEnd type="none" w="sm" len="sm"/>
                      <a:tailEnd type="none" w="sm" len="sm"/>
                    </a:lnR>
                    <a:lnT w="12700" cap="flat" cmpd="sng">
                      <a:solidFill>
                        <a:srgbClr val="4472C4"/>
                      </a:solidFill>
                      <a:prstDash val="solid"/>
                      <a:round/>
                      <a:headEnd type="none" w="sm" len="sm"/>
                      <a:tailEnd type="none" w="sm" len="sm"/>
                    </a:lnT>
                    <a:lnB w="12700" cap="flat" cmpd="sng">
                      <a:solidFill>
                        <a:srgbClr val="4472C4"/>
                      </a:solidFill>
                      <a:prstDash val="solid"/>
                      <a:round/>
                      <a:headEnd type="none" w="sm" len="sm"/>
                      <a:tailEnd type="none" w="sm" len="sm"/>
                    </a:lnB>
                    <a:solidFill>
                      <a:srgbClr val="FFFFFF"/>
                    </a:solidFill>
                  </a:tcPr>
                </a:tc>
                <a:extLst>
                  <a:ext uri="{0D108BD9-81ED-4DB2-BD59-A6C34878D82A}">
                    <a16:rowId xmlns:a16="http://schemas.microsoft.com/office/drawing/2014/main" val="10010"/>
                  </a:ext>
                </a:extLst>
              </a:tr>
            </a:tbl>
          </a:graphicData>
        </a:graphic>
      </p:graphicFrame>
      <p:graphicFrame>
        <p:nvGraphicFramePr>
          <p:cNvPr id="131" name="Google Shape;131;p16"/>
          <p:cNvGraphicFramePr/>
          <p:nvPr/>
        </p:nvGraphicFramePr>
        <p:xfrm>
          <a:off x="171461" y="1224786"/>
          <a:ext cx="3000000" cy="3000000"/>
        </p:xfrm>
        <a:graphic>
          <a:graphicData uri="http://schemas.openxmlformats.org/drawingml/2006/table">
            <a:tbl>
              <a:tblPr firstRow="1" bandRow="1">
                <a:noFill/>
                <a:tableStyleId>{F5AA1DBC-FA75-429A-B29C-6F2FDC3A0DC4}</a:tableStyleId>
              </a:tblPr>
              <a:tblGrid>
                <a:gridCol w="1010625">
                  <a:extLst>
                    <a:ext uri="{9D8B030D-6E8A-4147-A177-3AD203B41FA5}">
                      <a16:colId xmlns:a16="http://schemas.microsoft.com/office/drawing/2014/main" val="20000"/>
                    </a:ext>
                  </a:extLst>
                </a:gridCol>
                <a:gridCol w="2400325">
                  <a:extLst>
                    <a:ext uri="{9D8B030D-6E8A-4147-A177-3AD203B41FA5}">
                      <a16:colId xmlns:a16="http://schemas.microsoft.com/office/drawing/2014/main" val="20001"/>
                    </a:ext>
                  </a:extLst>
                </a:gridCol>
              </a:tblGrid>
              <a:tr h="384100">
                <a:tc gridSpan="2">
                  <a:txBody>
                    <a:bodyPr/>
                    <a:lstStyle/>
                    <a:p>
                      <a:pPr marL="0" marR="0" lvl="0" indent="0" algn="ctr" rtl="0">
                        <a:lnSpc>
                          <a:spcPct val="100000"/>
                        </a:lnSpc>
                        <a:spcBef>
                          <a:spcPts val="0"/>
                        </a:spcBef>
                        <a:spcAft>
                          <a:spcPts val="0"/>
                        </a:spcAft>
                        <a:buClr>
                          <a:schemeClr val="dk1"/>
                        </a:buClr>
                        <a:buSzPts val="1350"/>
                        <a:buFont typeface="Calibri"/>
                        <a:buNone/>
                      </a:pPr>
                      <a:r>
                        <a:rPr lang="en-GB" sz="1350" b="1"/>
                        <a:t>What? (Key Knowledge)</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0"/>
                  </a:ext>
                </a:extLst>
              </a:tr>
              <a:tr h="769675">
                <a:tc>
                  <a:txBody>
                    <a:bodyPr/>
                    <a:lstStyle/>
                    <a:p>
                      <a:pPr marL="0" lvl="0" indent="0" algn="l" rtl="0">
                        <a:spcBef>
                          <a:spcPts val="0"/>
                        </a:spcBef>
                        <a:spcAft>
                          <a:spcPts val="0"/>
                        </a:spcAft>
                        <a:buClr>
                          <a:schemeClr val="dk1"/>
                        </a:buClr>
                        <a:buFont typeface="Arial"/>
                        <a:buNone/>
                      </a:pPr>
                      <a:r>
                        <a:rPr lang="en-GB" sz="1200"/>
                        <a:t>Animation</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200"/>
                        <a:t>Animation is a method in which pictures are manipulated to appear as moving images.</a:t>
                      </a:r>
                      <a:endParaRPr sz="1200"/>
                    </a:p>
                  </a:txBody>
                  <a:tcPr marL="91450" marR="91450" marT="45725" marB="45725">
                    <a:solidFill>
                      <a:schemeClr val="lt1"/>
                    </a:solidFill>
                  </a:tcPr>
                </a:tc>
                <a:extLst>
                  <a:ext uri="{0D108BD9-81ED-4DB2-BD59-A6C34878D82A}">
                    <a16:rowId xmlns:a16="http://schemas.microsoft.com/office/drawing/2014/main" val="10001"/>
                  </a:ext>
                </a:extLst>
              </a:tr>
              <a:tr h="936500">
                <a:tc>
                  <a:txBody>
                    <a:bodyPr/>
                    <a:lstStyle/>
                    <a:p>
                      <a:pPr marL="0" marR="0" lvl="0" indent="0" algn="l" rtl="0">
                        <a:spcBef>
                          <a:spcPts val="0"/>
                        </a:spcBef>
                        <a:spcAft>
                          <a:spcPts val="0"/>
                        </a:spcAft>
                        <a:buNone/>
                      </a:pPr>
                      <a:r>
                        <a:rPr lang="en-GB" sz="1200" b="1"/>
                        <a:t>Coordinates</a:t>
                      </a:r>
                      <a:endParaRPr sz="1200" b="1"/>
                    </a:p>
                  </a:txBody>
                  <a:tcPr marL="91450" marR="91450" marT="45725" marB="45725">
                    <a:solidFill>
                      <a:schemeClr val="lt1"/>
                    </a:solidFill>
                  </a:tcPr>
                </a:tc>
                <a:tc>
                  <a:txBody>
                    <a:bodyPr/>
                    <a:lstStyle/>
                    <a:p>
                      <a:pPr marL="0" lvl="0" indent="0" algn="l" rtl="0">
                        <a:spcBef>
                          <a:spcPts val="0"/>
                        </a:spcBef>
                        <a:spcAft>
                          <a:spcPts val="0"/>
                        </a:spcAft>
                        <a:buNone/>
                      </a:pPr>
                      <a:r>
                        <a:rPr lang="en-GB" sz="1200"/>
                        <a:t>Scratch's coordinate system uses 2 coordinates, "X position" and "Y position", to determine the location of a sprite on the stage.</a:t>
                      </a:r>
                      <a:endParaRPr sz="1200"/>
                    </a:p>
                  </a:txBody>
                  <a:tcPr marL="91450" marR="91450" marT="45725" marB="45725">
                    <a:solidFill>
                      <a:schemeClr val="lt1"/>
                    </a:solidFill>
                  </a:tcPr>
                </a:tc>
                <a:extLst>
                  <a:ext uri="{0D108BD9-81ED-4DB2-BD59-A6C34878D82A}">
                    <a16:rowId xmlns:a16="http://schemas.microsoft.com/office/drawing/2014/main" val="10002"/>
                  </a:ext>
                </a:extLst>
              </a:tr>
              <a:tr h="1112950">
                <a:tc>
                  <a:txBody>
                    <a:bodyPr/>
                    <a:lstStyle/>
                    <a:p>
                      <a:pPr marL="0" marR="0" lvl="0" indent="0" algn="l" rtl="0">
                        <a:spcBef>
                          <a:spcPts val="0"/>
                        </a:spcBef>
                        <a:spcAft>
                          <a:spcPts val="0"/>
                        </a:spcAft>
                        <a:buNone/>
                      </a:pPr>
                      <a:r>
                        <a:rPr lang="en-GB" sz="1200" b="1"/>
                        <a:t>Costumes</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200"/>
                        <a:t>A costume is one out of possibly many "frames" or alternate appearances of a sprite.</a:t>
                      </a:r>
                      <a:endParaRPr sz="1200"/>
                    </a:p>
                  </a:txBody>
                  <a:tcPr marL="91450" marR="91450" marT="45725" marB="45725">
                    <a:solidFill>
                      <a:schemeClr val="lt1"/>
                    </a:solidFill>
                  </a:tcPr>
                </a:tc>
                <a:extLst>
                  <a:ext uri="{0D108BD9-81ED-4DB2-BD59-A6C34878D82A}">
                    <a16:rowId xmlns:a16="http://schemas.microsoft.com/office/drawing/2014/main" val="10003"/>
                  </a:ext>
                </a:extLst>
              </a:tr>
              <a:tr h="1228075">
                <a:tc>
                  <a:txBody>
                    <a:bodyPr/>
                    <a:lstStyle/>
                    <a:p>
                      <a:pPr marL="0" lvl="0" indent="0" algn="l" rtl="0">
                        <a:spcBef>
                          <a:spcPts val="0"/>
                        </a:spcBef>
                        <a:spcAft>
                          <a:spcPts val="0"/>
                        </a:spcAft>
                        <a:buClr>
                          <a:schemeClr val="dk1"/>
                        </a:buClr>
                        <a:buFont typeface="Arial"/>
                        <a:buNone/>
                      </a:pPr>
                      <a:r>
                        <a:rPr lang="en-GB" sz="1200"/>
                        <a:t>Stage</a:t>
                      </a:r>
                      <a:endParaRPr sz="1200" b="1"/>
                    </a:p>
                  </a:txBody>
                  <a:tcPr marL="91450" marR="91450" marT="45725" marB="45725">
                    <a:solidFill>
                      <a:schemeClr val="lt1"/>
                    </a:solidFill>
                  </a:tcPr>
                </a:tc>
                <a:tc>
                  <a:txBody>
                    <a:bodyPr/>
                    <a:lstStyle/>
                    <a:p>
                      <a:pPr marL="0" marR="0" lvl="0" indent="0" algn="l" rtl="0">
                        <a:spcBef>
                          <a:spcPts val="0"/>
                        </a:spcBef>
                        <a:spcAft>
                          <a:spcPts val="0"/>
                        </a:spcAft>
                        <a:buNone/>
                      </a:pPr>
                      <a:r>
                        <a:rPr lang="en-GB" sz="1200"/>
                        <a:t>The stage is the background of the project, but can have scripts, backdrops (costumes), and sounds, similar to a sprite.</a:t>
                      </a:r>
                      <a:endParaRPr sz="1200"/>
                    </a:p>
                  </a:txBody>
                  <a:tcPr marL="91450" marR="91450" marT="45725" marB="45725">
                    <a:solidFill>
                      <a:schemeClr val="lt1"/>
                    </a:solidFill>
                  </a:tcPr>
                </a:tc>
                <a:extLst>
                  <a:ext uri="{0D108BD9-81ED-4DB2-BD59-A6C34878D82A}">
                    <a16:rowId xmlns:a16="http://schemas.microsoft.com/office/drawing/2014/main" val="10004"/>
                  </a:ext>
                </a:extLst>
              </a:tr>
              <a:tr h="384100">
                <a:tc rowSpan="2" gridSpan="2">
                  <a:txBody>
                    <a:bodyPr/>
                    <a:lstStyle/>
                    <a:p>
                      <a:pPr marL="0" lvl="0" indent="0" algn="ctr" rtl="0">
                        <a:spcBef>
                          <a:spcPts val="0"/>
                        </a:spcBef>
                        <a:spcAft>
                          <a:spcPts val="0"/>
                        </a:spcAft>
                        <a:buNone/>
                      </a:pPr>
                      <a:r>
                        <a:rPr lang="en-GB" sz="1350" b="1"/>
                        <a:t>Possible experiences</a:t>
                      </a:r>
                      <a:endParaRPr sz="1200" b="1"/>
                    </a:p>
                  </a:txBody>
                  <a:tcPr marL="91450" marR="91450" marT="45725" marB="45725">
                    <a:solidFill>
                      <a:srgbClr val="CFE2F3"/>
                    </a:solidFill>
                  </a:tcPr>
                </a:tc>
                <a:tc rowSpan="2" hMerge="1">
                  <a:txBody>
                    <a:bodyPr/>
                    <a:lstStyle/>
                    <a:p>
                      <a:endParaRPr lang="en-US"/>
                    </a:p>
                  </a:txBody>
                  <a:tcPr/>
                </a:tc>
                <a:extLst>
                  <a:ext uri="{0D108BD9-81ED-4DB2-BD59-A6C34878D82A}">
                    <a16:rowId xmlns:a16="http://schemas.microsoft.com/office/drawing/2014/main" val="10005"/>
                  </a:ext>
                </a:extLst>
              </a:tr>
              <a:tr h="1133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6"/>
                  </a:ext>
                </a:extLst>
              </a:tr>
              <a:tr h="384100">
                <a:tc rowSpan="4" gridSpan="2">
                  <a:txBody>
                    <a:bodyPr/>
                    <a:lstStyle/>
                    <a:p>
                      <a:pPr marL="457200" lvl="0" indent="-304800" algn="l" rtl="0">
                        <a:spcBef>
                          <a:spcPts val="0"/>
                        </a:spcBef>
                        <a:spcAft>
                          <a:spcPts val="0"/>
                        </a:spcAft>
                        <a:buSzPts val="1200"/>
                        <a:buChar char="●"/>
                      </a:pPr>
                      <a:r>
                        <a:rPr lang="en-GB" sz="1200"/>
                        <a:t>Design and make own individual animation </a:t>
                      </a:r>
                      <a:endParaRPr sz="1200"/>
                    </a:p>
                    <a:p>
                      <a:pPr marL="457200" lvl="0" indent="-304800" algn="l" rtl="0">
                        <a:spcBef>
                          <a:spcPts val="0"/>
                        </a:spcBef>
                        <a:spcAft>
                          <a:spcPts val="0"/>
                        </a:spcAft>
                        <a:buSzPts val="1200"/>
                        <a:buChar char="●"/>
                      </a:pPr>
                      <a:r>
                        <a:rPr lang="en-GB" sz="1200"/>
                        <a:t>Experiment creating sequences </a:t>
                      </a:r>
                      <a:endParaRPr sz="1200"/>
                    </a:p>
                    <a:p>
                      <a:pPr marL="0" lvl="0" indent="0" algn="l" rtl="0">
                        <a:spcBef>
                          <a:spcPts val="0"/>
                        </a:spcBef>
                        <a:spcAft>
                          <a:spcPts val="0"/>
                        </a:spcAft>
                        <a:buNone/>
                      </a:pPr>
                      <a:endParaRPr sz="1200"/>
                    </a:p>
                  </a:txBody>
                  <a:tcPr marL="91450" marR="91450" marT="45725" marB="45725">
                    <a:solidFill>
                      <a:schemeClr val="lt1"/>
                    </a:solidFill>
                  </a:tcPr>
                </a:tc>
                <a:tc rowSpan="4" hMerge="1">
                  <a:txBody>
                    <a:bodyPr/>
                    <a:lstStyle/>
                    <a:p>
                      <a:endParaRPr lang="en-US"/>
                    </a:p>
                  </a:txBody>
                  <a:tcPr/>
                </a:tc>
                <a:extLst>
                  <a:ext uri="{0D108BD9-81ED-4DB2-BD59-A6C34878D82A}">
                    <a16:rowId xmlns:a16="http://schemas.microsoft.com/office/drawing/2014/main" val="10007"/>
                  </a:ext>
                </a:extLst>
              </a:tr>
              <a:tr h="3841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8"/>
                  </a:ext>
                </a:extLst>
              </a:tr>
              <a:tr h="3841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9"/>
                  </a:ext>
                </a:extLst>
              </a:tr>
              <a:tr h="102182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10"/>
                  </a:ext>
                </a:extLst>
              </a:tr>
            </a:tbl>
          </a:graphicData>
        </a:graphic>
      </p:graphicFrame>
      <p:sp>
        <p:nvSpPr>
          <p:cNvPr id="132" name="Google Shape;132;p16"/>
          <p:cNvSpPr txBox="1"/>
          <p:nvPr/>
        </p:nvSpPr>
        <p:spPr>
          <a:xfrm>
            <a:off x="171450" y="8689850"/>
            <a:ext cx="6601200" cy="1093200"/>
          </a:xfrm>
          <a:prstGeom prst="rect">
            <a:avLst/>
          </a:prstGeom>
          <a:noFill/>
          <a:ln w="9525" cap="flat" cmpd="sng">
            <a:solidFill>
              <a:srgbClr val="4A86E8"/>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p:txBody>
      </p:sp>
      <p:graphicFrame>
        <p:nvGraphicFramePr>
          <p:cNvPr id="133" name="Google Shape;133;p16"/>
          <p:cNvGraphicFramePr/>
          <p:nvPr/>
        </p:nvGraphicFramePr>
        <p:xfrm>
          <a:off x="171461" y="585592"/>
          <a:ext cx="3000000" cy="3000000"/>
        </p:xfrm>
        <a:graphic>
          <a:graphicData uri="http://schemas.openxmlformats.org/drawingml/2006/table">
            <a:tbl>
              <a:tblPr firstRow="1" bandRow="1">
                <a:noFill/>
                <a:tableStyleId>{F5AA1DBC-FA75-429A-B29C-6F2FDC3A0DC4}</a:tableStyleId>
              </a:tblPr>
              <a:tblGrid>
                <a:gridCol w="1650300">
                  <a:extLst>
                    <a:ext uri="{9D8B030D-6E8A-4147-A177-3AD203B41FA5}">
                      <a16:colId xmlns:a16="http://schemas.microsoft.com/office/drawing/2014/main" val="20000"/>
                    </a:ext>
                  </a:extLst>
                </a:gridCol>
                <a:gridCol w="1607250">
                  <a:extLst>
                    <a:ext uri="{9D8B030D-6E8A-4147-A177-3AD203B41FA5}">
                      <a16:colId xmlns:a16="http://schemas.microsoft.com/office/drawing/2014/main" val="20001"/>
                    </a:ext>
                  </a:extLst>
                </a:gridCol>
                <a:gridCol w="1693350">
                  <a:extLst>
                    <a:ext uri="{9D8B030D-6E8A-4147-A177-3AD203B41FA5}">
                      <a16:colId xmlns:a16="http://schemas.microsoft.com/office/drawing/2014/main" val="20002"/>
                    </a:ext>
                  </a:extLst>
                </a:gridCol>
                <a:gridCol w="1650300">
                  <a:extLst>
                    <a:ext uri="{9D8B030D-6E8A-4147-A177-3AD203B41FA5}">
                      <a16:colId xmlns:a16="http://schemas.microsoft.com/office/drawing/2014/main" val="20003"/>
                    </a:ext>
                  </a:extLst>
                </a:gridCol>
              </a:tblGrid>
              <a:tr h="403975">
                <a:tc>
                  <a:txBody>
                    <a:bodyPr/>
                    <a:lstStyle/>
                    <a:p>
                      <a:pPr marL="0" marR="0" lvl="0" indent="0" algn="ctr" rtl="0">
                        <a:spcBef>
                          <a:spcPts val="0"/>
                        </a:spcBef>
                        <a:spcAft>
                          <a:spcPts val="0"/>
                        </a:spcAft>
                        <a:buNone/>
                      </a:pPr>
                      <a:r>
                        <a:rPr lang="en-GB" sz="1350"/>
                        <a:t>Computing</a:t>
                      </a:r>
                      <a:endParaRPr sz="1350"/>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t>Coding: Animations - Space</a:t>
                      </a:r>
                      <a:endParaRPr sz="1350"/>
                    </a:p>
                  </a:txBody>
                  <a:tcPr marL="91450" marR="91450" marT="45725" marB="45725">
                    <a:solidFill>
                      <a:schemeClr val="lt1"/>
                    </a:solidFill>
                  </a:tcPr>
                </a:tc>
                <a:tc>
                  <a:txBody>
                    <a:bodyPr/>
                    <a:lstStyle/>
                    <a:p>
                      <a:pPr marL="0" marR="0" lvl="0" indent="0" algn="ctr" rtl="0">
                        <a:spcBef>
                          <a:spcPts val="0"/>
                        </a:spcBef>
                        <a:spcAft>
                          <a:spcPts val="0"/>
                        </a:spcAft>
                        <a:buNone/>
                      </a:pPr>
                      <a:r>
                        <a:rPr lang="en-GB" sz="1350"/>
                        <a:t>Year 3</a:t>
                      </a:r>
                      <a:endParaRPr sz="1350"/>
                    </a:p>
                  </a:txBody>
                  <a:tcPr marL="91450" marR="91450" marT="45725" marB="45725">
                    <a:solidFill>
                      <a:schemeClr val="lt1"/>
                    </a:solidFill>
                  </a:tcPr>
                </a:tc>
                <a:tc>
                  <a:txBody>
                    <a:bodyPr/>
                    <a:lstStyle/>
                    <a:p>
                      <a:pPr marL="0" marR="0" lvl="0" indent="0" algn="ctr" rtl="0">
                        <a:spcBef>
                          <a:spcPts val="0"/>
                        </a:spcBef>
                        <a:spcAft>
                          <a:spcPts val="0"/>
                        </a:spcAft>
                        <a:buNone/>
                      </a:pPr>
                      <a:r>
                        <a:rPr lang="en-GB" sz="1350"/>
                        <a:t>Spring 2</a:t>
                      </a:r>
                      <a:endParaRPr sz="1350"/>
                    </a:p>
                  </a:txBody>
                  <a:tcPr marL="91450" marR="91450" marT="45725" marB="45725">
                    <a:solidFill>
                      <a:schemeClr val="lt1"/>
                    </a:solidFill>
                  </a:tcPr>
                </a:tc>
                <a:extLst>
                  <a:ext uri="{0D108BD9-81ED-4DB2-BD59-A6C34878D82A}">
                    <a16:rowId xmlns:a16="http://schemas.microsoft.com/office/drawing/2014/main" val="10000"/>
                  </a:ext>
                </a:extLst>
              </a:tr>
            </a:tbl>
          </a:graphicData>
        </a:graphic>
      </p:graphicFrame>
      <p:grpSp>
        <p:nvGrpSpPr>
          <p:cNvPr id="134" name="Google Shape;134;p16"/>
          <p:cNvGrpSpPr/>
          <p:nvPr/>
        </p:nvGrpSpPr>
        <p:grpSpPr>
          <a:xfrm>
            <a:off x="171461" y="87681"/>
            <a:ext cx="6601200" cy="369300"/>
            <a:chOff x="171461" y="87681"/>
            <a:chExt cx="6601200" cy="369300"/>
          </a:xfrm>
        </p:grpSpPr>
        <p:sp>
          <p:nvSpPr>
            <p:cNvPr id="135" name="Google Shape;135;p16"/>
            <p:cNvSpPr txBox="1"/>
            <p:nvPr/>
          </p:nvSpPr>
          <p:spPr>
            <a:xfrm>
              <a:off x="171461" y="87681"/>
              <a:ext cx="6601200" cy="369300"/>
            </a:xfrm>
            <a:prstGeom prst="rect">
              <a:avLst/>
            </a:prstGeom>
            <a:noFill/>
            <a:ln w="38100" cap="flat" cmpd="sng">
              <a:solidFill>
                <a:schemeClr val="accent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i="0" u="none" strike="noStrike" cap="none">
                  <a:solidFill>
                    <a:schemeClr val="dk1"/>
                  </a:solidFill>
                  <a:latin typeface="Calibri"/>
                  <a:ea typeface="Calibri"/>
                  <a:cs typeface="Calibri"/>
                  <a:sym typeface="Calibri"/>
                </a:rPr>
                <a:t>St Mary Cray Primary – Knowledge Organiser</a:t>
              </a:r>
              <a:endParaRPr sz="1800" b="1" i="0" u="none" strike="noStrike" cap="none">
                <a:solidFill>
                  <a:schemeClr val="dk1"/>
                </a:solidFill>
                <a:latin typeface="Calibri"/>
                <a:ea typeface="Calibri"/>
                <a:cs typeface="Calibri"/>
                <a:sym typeface="Calibri"/>
              </a:endParaRPr>
            </a:p>
          </p:txBody>
        </p:sp>
        <p:pic>
          <p:nvPicPr>
            <p:cNvPr id="136" name="Google Shape;136;p16"/>
            <p:cNvPicPr preferRelativeResize="0"/>
            <p:nvPr/>
          </p:nvPicPr>
          <p:blipFill>
            <a:blip r:embed="rId3">
              <a:alphaModFix/>
            </a:blip>
            <a:stretch>
              <a:fillRect/>
            </a:stretch>
          </p:blipFill>
          <p:spPr>
            <a:xfrm>
              <a:off x="5977150" y="147250"/>
              <a:ext cx="444900" cy="270425"/>
            </a:xfrm>
            <a:prstGeom prst="rect">
              <a:avLst/>
            </a:prstGeom>
            <a:noFill/>
            <a:ln>
              <a:noFill/>
            </a:ln>
          </p:spPr>
        </p:pic>
      </p:grpSp>
      <p:pic>
        <p:nvPicPr>
          <p:cNvPr id="137" name="Google Shape;137;p16"/>
          <p:cNvPicPr preferRelativeResize="0"/>
          <p:nvPr/>
        </p:nvPicPr>
        <p:blipFill>
          <a:blip r:embed="rId4">
            <a:alphaModFix/>
          </a:blip>
          <a:stretch>
            <a:fillRect/>
          </a:stretch>
        </p:blipFill>
        <p:spPr>
          <a:xfrm>
            <a:off x="691550" y="8811097"/>
            <a:ext cx="661575" cy="840721"/>
          </a:xfrm>
          <a:prstGeom prst="rect">
            <a:avLst/>
          </a:prstGeom>
          <a:noFill/>
          <a:ln>
            <a:noFill/>
          </a:ln>
        </p:spPr>
      </p:pic>
      <p:pic>
        <p:nvPicPr>
          <p:cNvPr id="138" name="Google Shape;138;p16"/>
          <p:cNvPicPr preferRelativeResize="0"/>
          <p:nvPr/>
        </p:nvPicPr>
        <p:blipFill>
          <a:blip r:embed="rId5">
            <a:alphaModFix/>
          </a:blip>
          <a:stretch>
            <a:fillRect/>
          </a:stretch>
        </p:blipFill>
        <p:spPr>
          <a:xfrm>
            <a:off x="1985725" y="8755015"/>
            <a:ext cx="1206727" cy="952876"/>
          </a:xfrm>
          <a:prstGeom prst="rect">
            <a:avLst/>
          </a:prstGeom>
          <a:noFill/>
          <a:ln>
            <a:noFill/>
          </a:ln>
        </p:spPr>
      </p:pic>
      <p:pic>
        <p:nvPicPr>
          <p:cNvPr id="139" name="Google Shape;139;p16"/>
          <p:cNvPicPr preferRelativeResize="0"/>
          <p:nvPr/>
        </p:nvPicPr>
        <p:blipFill>
          <a:blip r:embed="rId6">
            <a:alphaModFix/>
          </a:blip>
          <a:stretch>
            <a:fillRect/>
          </a:stretch>
        </p:blipFill>
        <p:spPr>
          <a:xfrm>
            <a:off x="3986300" y="8755023"/>
            <a:ext cx="1052000" cy="952876"/>
          </a:xfrm>
          <a:prstGeom prst="rect">
            <a:avLst/>
          </a:prstGeom>
          <a:noFill/>
          <a:ln>
            <a:noFill/>
          </a:ln>
        </p:spPr>
      </p:pic>
      <p:pic>
        <p:nvPicPr>
          <p:cNvPr id="140" name="Google Shape;140;p16"/>
          <p:cNvPicPr preferRelativeResize="0"/>
          <p:nvPr/>
        </p:nvPicPr>
        <p:blipFill>
          <a:blip r:embed="rId7">
            <a:alphaModFix/>
          </a:blip>
          <a:stretch>
            <a:fillRect/>
          </a:stretch>
        </p:blipFill>
        <p:spPr>
          <a:xfrm>
            <a:off x="5509046" y="8811096"/>
            <a:ext cx="850836" cy="84072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graphicFrame>
        <p:nvGraphicFramePr>
          <p:cNvPr id="145" name="Google Shape;145;p17"/>
          <p:cNvGraphicFramePr/>
          <p:nvPr/>
        </p:nvGraphicFramePr>
        <p:xfrm>
          <a:off x="3634661" y="1222361"/>
          <a:ext cx="3000000" cy="3000000"/>
        </p:xfrm>
        <a:graphic>
          <a:graphicData uri="http://schemas.openxmlformats.org/drawingml/2006/table">
            <a:tbl>
              <a:tblPr firstRow="1" bandRow="1">
                <a:noFill/>
                <a:tableStyleId>{F5AA1DBC-FA75-429A-B29C-6F2FDC3A0DC4}</a:tableStyleId>
              </a:tblPr>
              <a:tblGrid>
                <a:gridCol w="832400">
                  <a:extLst>
                    <a:ext uri="{9D8B030D-6E8A-4147-A177-3AD203B41FA5}">
                      <a16:colId xmlns:a16="http://schemas.microsoft.com/office/drawing/2014/main" val="20000"/>
                    </a:ext>
                  </a:extLst>
                </a:gridCol>
                <a:gridCol w="2305600">
                  <a:extLst>
                    <a:ext uri="{9D8B030D-6E8A-4147-A177-3AD203B41FA5}">
                      <a16:colId xmlns:a16="http://schemas.microsoft.com/office/drawing/2014/main" val="20001"/>
                    </a:ext>
                  </a:extLst>
                </a:gridCol>
              </a:tblGrid>
              <a:tr h="403975">
                <a:tc gridSpan="2">
                  <a:txBody>
                    <a:bodyPr/>
                    <a:lstStyle/>
                    <a:p>
                      <a:pPr marL="0" marR="0" lvl="0" indent="0" algn="ctr" rtl="0">
                        <a:spcBef>
                          <a:spcPts val="0"/>
                        </a:spcBef>
                        <a:spcAft>
                          <a:spcPts val="0"/>
                        </a:spcAft>
                        <a:buNone/>
                      </a:pPr>
                      <a:r>
                        <a:rPr lang="en-GB" sz="1350" b="1"/>
                        <a:t>Attainment targets</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0"/>
                  </a:ext>
                </a:extLst>
              </a:tr>
              <a:tr h="787650">
                <a:tc rowSpan="2" gridSpan="2">
                  <a:txBody>
                    <a:bodyPr/>
                    <a:lstStyle/>
                    <a:p>
                      <a:pPr marL="89999" lvl="0" indent="-158750" algn="l" rtl="0">
                        <a:lnSpc>
                          <a:spcPct val="115000"/>
                        </a:lnSpc>
                        <a:spcBef>
                          <a:spcPts val="0"/>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design, write and debug programs that accomplish specific goals, including controlling or simulating physical systems; solve problems by decomposing them into smaller parts</a:t>
                      </a:r>
                      <a:endParaRPr sz="800"/>
                    </a:p>
                    <a:p>
                      <a:pPr marL="89999" lvl="0" indent="-158750" algn="l" rtl="0">
                        <a:lnSpc>
                          <a:spcPct val="115000"/>
                        </a:lnSpc>
                        <a:spcBef>
                          <a:spcPts val="375"/>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use sequence, selection, and repetition in programs; work with variables and various forms of input and output</a:t>
                      </a:r>
                      <a:endParaRPr sz="800"/>
                    </a:p>
                    <a:p>
                      <a:pPr marL="89999" lvl="0" indent="-158750" algn="l" rtl="0">
                        <a:lnSpc>
                          <a:spcPct val="115000"/>
                        </a:lnSpc>
                        <a:spcBef>
                          <a:spcPts val="375"/>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use logical reasoning to explain how some simple algorithms work and to detect and correct errors in algorithms and programs</a:t>
                      </a:r>
                      <a:endParaRPr sz="800"/>
                    </a:p>
                    <a:p>
                      <a:pPr marL="0" lvl="0" indent="0" algn="l" rtl="0">
                        <a:lnSpc>
                          <a:spcPct val="115000"/>
                        </a:lnSpc>
                        <a:spcBef>
                          <a:spcPts val="375"/>
                        </a:spcBef>
                        <a:spcAft>
                          <a:spcPts val="0"/>
                        </a:spcAft>
                        <a:buNone/>
                      </a:pPr>
                      <a:endParaRPr sz="800">
                        <a:solidFill>
                          <a:srgbClr val="0B0C0C"/>
                        </a:solidFill>
                        <a:latin typeface="Arial"/>
                        <a:ea typeface="Arial"/>
                        <a:cs typeface="Arial"/>
                        <a:sym typeface="Arial"/>
                      </a:endParaRPr>
                    </a:p>
                  </a:txBody>
                  <a:tcPr marL="91450" marR="91450" marT="45725" marB="45725">
                    <a:solidFill>
                      <a:schemeClr val="lt1"/>
                    </a:solidFill>
                  </a:tcPr>
                </a:tc>
                <a:tc rowSpan="2" hMerge="1">
                  <a:txBody>
                    <a:bodyPr/>
                    <a:lstStyle/>
                    <a:p>
                      <a:endParaRPr lang="en-US"/>
                    </a:p>
                  </a:txBody>
                  <a:tcPr/>
                </a:tc>
                <a:extLst>
                  <a:ext uri="{0D108BD9-81ED-4DB2-BD59-A6C34878D82A}">
                    <a16:rowId xmlns:a16="http://schemas.microsoft.com/office/drawing/2014/main" val="10001"/>
                  </a:ext>
                </a:extLst>
              </a:tr>
              <a:tr h="8225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244300">
                <a:tc gridSpan="2">
                  <a:txBody>
                    <a:bodyPr/>
                    <a:lstStyle/>
                    <a:p>
                      <a:pPr marL="0" marR="0" lvl="0" indent="0" algn="ctr" rtl="0">
                        <a:spcBef>
                          <a:spcPts val="0"/>
                        </a:spcBef>
                        <a:spcAft>
                          <a:spcPts val="0"/>
                        </a:spcAft>
                        <a:buNone/>
                      </a:pPr>
                      <a:r>
                        <a:rPr lang="en-GB" sz="1100" b="1"/>
                        <a:t>Key Questions</a:t>
                      </a:r>
                      <a:endParaRPr sz="110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3"/>
                  </a:ext>
                </a:extLst>
              </a:tr>
              <a:tr h="403975">
                <a:tc gridSpan="2">
                  <a:txBody>
                    <a:bodyPr/>
                    <a:lstStyle/>
                    <a:p>
                      <a:pPr marL="457200" lvl="0" indent="-298450" algn="l" rtl="0">
                        <a:lnSpc>
                          <a:spcPct val="115000"/>
                        </a:lnSpc>
                        <a:spcBef>
                          <a:spcPts val="1200"/>
                        </a:spcBef>
                        <a:spcAft>
                          <a:spcPts val="0"/>
                        </a:spcAft>
                        <a:buClr>
                          <a:schemeClr val="dk1"/>
                        </a:buClr>
                        <a:buSzPts val="1100"/>
                        <a:buChar char="●"/>
                      </a:pPr>
                      <a:r>
                        <a:rPr lang="en-GB" sz="1200"/>
                        <a:t>Use code to change a sprite’s costume in Scratch</a:t>
                      </a:r>
                      <a:endParaRPr sz="1200"/>
                    </a:p>
                    <a:p>
                      <a:pPr marL="457200" lvl="0" indent="-298450" algn="l" rtl="0">
                        <a:lnSpc>
                          <a:spcPct val="115000"/>
                        </a:lnSpc>
                        <a:spcBef>
                          <a:spcPts val="0"/>
                        </a:spcBef>
                        <a:spcAft>
                          <a:spcPts val="0"/>
                        </a:spcAft>
                        <a:buClr>
                          <a:schemeClr val="dk1"/>
                        </a:buClr>
                        <a:buSzPts val="1100"/>
                        <a:buChar char="●"/>
                      </a:pPr>
                      <a:r>
                        <a:rPr lang="en-GB" sz="1200"/>
                        <a:t>Use code to make sprites react to input in Scratch</a:t>
                      </a:r>
                      <a:endParaRPr sz="1200"/>
                    </a:p>
                    <a:p>
                      <a:pPr marL="457200" lvl="0" indent="-298450" algn="l" rtl="0">
                        <a:lnSpc>
                          <a:spcPct val="115000"/>
                        </a:lnSpc>
                        <a:spcBef>
                          <a:spcPts val="0"/>
                        </a:spcBef>
                        <a:spcAft>
                          <a:spcPts val="0"/>
                        </a:spcAft>
                        <a:buClr>
                          <a:schemeClr val="dk1"/>
                        </a:buClr>
                        <a:buSzPts val="1100"/>
                        <a:buChar char="●"/>
                      </a:pPr>
                      <a:r>
                        <a:rPr lang="en-GB" sz="1200"/>
                        <a:t>Add sounds to a sprite in Scratch</a:t>
                      </a:r>
                      <a:endParaRPr sz="1100"/>
                    </a:p>
                  </a:txBody>
                  <a:tcPr marL="91450" marR="91450" marT="45725" marB="45725">
                    <a:solidFill>
                      <a:schemeClr val="lt1"/>
                    </a:solidFill>
                  </a:tcPr>
                </a:tc>
                <a:tc hMerge="1">
                  <a:txBody>
                    <a:bodyPr/>
                    <a:lstStyle/>
                    <a:p>
                      <a:endParaRPr lang="en-US"/>
                    </a:p>
                  </a:txBody>
                  <a:tcPr/>
                </a:tc>
                <a:extLst>
                  <a:ext uri="{0D108BD9-81ED-4DB2-BD59-A6C34878D82A}">
                    <a16:rowId xmlns:a16="http://schemas.microsoft.com/office/drawing/2014/main" val="10004"/>
                  </a:ext>
                </a:extLst>
              </a:tr>
              <a:tr h="403975">
                <a:tc gridSpan="2">
                  <a:txBody>
                    <a:bodyPr/>
                    <a:lstStyle/>
                    <a:p>
                      <a:pPr marL="0" marR="0" lvl="0" indent="0" algn="ctr" rtl="0">
                        <a:spcBef>
                          <a:spcPts val="0"/>
                        </a:spcBef>
                        <a:spcAft>
                          <a:spcPts val="0"/>
                        </a:spcAft>
                        <a:buNone/>
                      </a:pPr>
                      <a:r>
                        <a:rPr lang="en-GB" sz="1350" b="1"/>
                        <a:t>What? (Key vocab)</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5"/>
                  </a:ext>
                </a:extLst>
              </a:tr>
              <a:tr h="403975">
                <a:tc>
                  <a:txBody>
                    <a:bodyPr/>
                    <a:lstStyle/>
                    <a:p>
                      <a:pPr marL="0" marR="0" lvl="0" indent="0" algn="ctr" rtl="0">
                        <a:spcBef>
                          <a:spcPts val="0"/>
                        </a:spcBef>
                        <a:spcAft>
                          <a:spcPts val="0"/>
                        </a:spcAft>
                        <a:buNone/>
                      </a:pPr>
                      <a:r>
                        <a:rPr lang="en-GB" sz="1350" b="1"/>
                        <a:t>Spelling </a:t>
                      </a:r>
                      <a:endParaRPr sz="1350" b="1"/>
                    </a:p>
                  </a:txBody>
                  <a:tcPr marL="91450" marR="91450" marT="45725" marB="45725">
                    <a:lnB w="12700" cap="flat" cmpd="sng">
                      <a:solidFill>
                        <a:schemeClr val="accent5"/>
                      </a:solidFill>
                      <a:prstDash val="solid"/>
                      <a:round/>
                      <a:headEnd type="none" w="sm" len="sm"/>
                      <a:tailEnd type="none" w="sm" len="sm"/>
                    </a:lnB>
                    <a:solidFill>
                      <a:srgbClr val="DDEAF6"/>
                    </a:solidFill>
                  </a:tcPr>
                </a:tc>
                <a:tc>
                  <a:txBody>
                    <a:bodyPr/>
                    <a:lstStyle/>
                    <a:p>
                      <a:pPr marL="0" marR="0" lvl="0" indent="0" algn="ctr" rtl="0">
                        <a:spcBef>
                          <a:spcPts val="0"/>
                        </a:spcBef>
                        <a:spcAft>
                          <a:spcPts val="0"/>
                        </a:spcAft>
                        <a:buNone/>
                      </a:pPr>
                      <a:r>
                        <a:rPr lang="en-GB" sz="1350" b="1"/>
                        <a:t>Definition</a:t>
                      </a:r>
                      <a:endParaRPr sz="1350" b="1"/>
                    </a:p>
                  </a:txBody>
                  <a:tcPr marL="91450" marR="91450" marT="45725" marB="45725">
                    <a:lnB w="12700" cap="flat" cmpd="sng">
                      <a:solidFill>
                        <a:schemeClr val="accent5"/>
                      </a:solidFill>
                      <a:prstDash val="solid"/>
                      <a:round/>
                      <a:headEnd type="none" w="sm" len="sm"/>
                      <a:tailEnd type="none" w="sm" len="sm"/>
                    </a:lnB>
                    <a:solidFill>
                      <a:srgbClr val="DDEAF6"/>
                    </a:solidFill>
                  </a:tcPr>
                </a:tc>
                <a:extLst>
                  <a:ext uri="{0D108BD9-81ED-4DB2-BD59-A6C34878D82A}">
                    <a16:rowId xmlns:a16="http://schemas.microsoft.com/office/drawing/2014/main" val="10006"/>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Sprite</a:t>
                      </a:r>
                      <a:endParaRPr sz="1200" b="1">
                        <a:solidFill>
                          <a:srgbClr val="000000"/>
                        </a:solidFill>
                      </a:endParaRPr>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A sprite is a bitmap graphic that is designed to be part of a larger scene. It can either be a static image or an animated graphic.</a:t>
                      </a:r>
                      <a:endParaRPr sz="1200">
                        <a:solidFill>
                          <a:srgbClr val="000000"/>
                        </a:solidFill>
                      </a:endParaRPr>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extLst>
                  <a:ext uri="{0D108BD9-81ED-4DB2-BD59-A6C34878D82A}">
                    <a16:rowId xmlns:a16="http://schemas.microsoft.com/office/drawing/2014/main" val="10007"/>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Block</a:t>
                      </a:r>
                      <a:endParaRPr sz="1200" b="1">
                        <a:solidFill>
                          <a:srgbClr val="000000"/>
                        </a:solidFill>
                      </a:endParaRPr>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A block is a section of software code or an algorithm in software programming. A block can consist of one or more statements or declarations.</a:t>
                      </a:r>
                      <a:endParaRPr sz="1200">
                        <a:solidFill>
                          <a:srgbClr val="000000"/>
                        </a:solidFill>
                      </a:endParaRPr>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extLst>
                  <a:ext uri="{0D108BD9-81ED-4DB2-BD59-A6C34878D82A}">
                    <a16:rowId xmlns:a16="http://schemas.microsoft.com/office/drawing/2014/main" val="10008"/>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Program</a:t>
                      </a:r>
                      <a:endParaRPr sz="1200" b="1">
                        <a:solidFill>
                          <a:srgbClr val="000000"/>
                        </a:solidFill>
                      </a:endParaRPr>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rgbClr val="4472C4"/>
                      </a:solidFill>
                      <a:prstDash val="solid"/>
                      <a:round/>
                      <a:headEnd type="none" w="sm" len="sm"/>
                      <a:tailEnd type="none" w="sm" len="sm"/>
                    </a:lnB>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To create a sequence with objects in scratch for a specific aim.</a:t>
                      </a:r>
                      <a:endParaRPr sz="1200" b="1">
                        <a:solidFill>
                          <a:srgbClr val="000000"/>
                        </a:solidFill>
                      </a:endParaRPr>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rgbClr val="4472C4"/>
                      </a:solidFill>
                      <a:prstDash val="solid"/>
                      <a:round/>
                      <a:headEnd type="none" w="sm" len="sm"/>
                      <a:tailEnd type="none" w="sm" len="sm"/>
                    </a:lnB>
                    <a:solidFill>
                      <a:schemeClr val="lt1"/>
                    </a:solidFill>
                  </a:tcPr>
                </a:tc>
                <a:extLst>
                  <a:ext uri="{0D108BD9-81ED-4DB2-BD59-A6C34878D82A}">
                    <a16:rowId xmlns:a16="http://schemas.microsoft.com/office/drawing/2014/main" val="10009"/>
                  </a:ext>
                </a:extLst>
              </a:tr>
              <a:tr h="403975">
                <a:tc>
                  <a:txBody>
                    <a:bodyPr/>
                    <a:lstStyle/>
                    <a:p>
                      <a:pPr marL="0" lvl="0" indent="0" algn="l" rtl="0">
                        <a:spcBef>
                          <a:spcPts val="0"/>
                        </a:spcBef>
                        <a:spcAft>
                          <a:spcPts val="0"/>
                        </a:spcAft>
                        <a:buClr>
                          <a:srgbClr val="000000"/>
                        </a:buClr>
                        <a:buSzPts val="1100"/>
                        <a:buFont typeface="Arial"/>
                        <a:buNone/>
                      </a:pPr>
                      <a:r>
                        <a:rPr lang="en-GB" sz="1200" b="1">
                          <a:solidFill>
                            <a:srgbClr val="000000"/>
                          </a:solidFill>
                        </a:rPr>
                        <a:t>repeat</a:t>
                      </a:r>
                      <a:endParaRPr sz="1200" b="1">
                        <a:solidFill>
                          <a:srgbClr val="000000"/>
                        </a:solidFill>
                      </a:endParaRPr>
                    </a:p>
                  </a:txBody>
                  <a:tcPr marL="91450" marR="91450" marT="45725" marB="45725">
                    <a:lnL w="12700" cap="flat" cmpd="sng">
                      <a:solidFill>
                        <a:srgbClr val="4472C4"/>
                      </a:solidFill>
                      <a:prstDash val="solid"/>
                      <a:round/>
                      <a:headEnd type="none" w="sm" len="sm"/>
                      <a:tailEnd type="none" w="sm" len="sm"/>
                    </a:lnL>
                    <a:lnR w="12700" cap="flat" cmpd="sng">
                      <a:solidFill>
                        <a:srgbClr val="4472C4"/>
                      </a:solidFill>
                      <a:prstDash val="solid"/>
                      <a:round/>
                      <a:headEnd type="none" w="sm" len="sm"/>
                      <a:tailEnd type="none" w="sm" len="sm"/>
                    </a:lnR>
                    <a:lnT w="12700" cap="flat" cmpd="sng">
                      <a:solidFill>
                        <a:srgbClr val="4472C4"/>
                      </a:solidFill>
                      <a:prstDash val="solid"/>
                      <a:round/>
                      <a:headEnd type="none" w="sm" len="sm"/>
                      <a:tailEnd type="none" w="sm" len="sm"/>
                    </a:lnT>
                    <a:lnB w="12700" cap="flat" cmpd="sng">
                      <a:solidFill>
                        <a:srgbClr val="4472C4"/>
                      </a:solidFill>
                      <a:prstDash val="solid"/>
                      <a:round/>
                      <a:headEnd type="none" w="sm" len="sm"/>
                      <a:tailEnd type="none" w="sm" len="sm"/>
                    </a:lnB>
                    <a:solidFill>
                      <a:srgbClr val="FFFFFF"/>
                    </a:solidFill>
                  </a:tcPr>
                </a:tc>
                <a:tc>
                  <a:txBody>
                    <a:bodyPr/>
                    <a:lstStyle/>
                    <a:p>
                      <a:pPr marL="0" lvl="0" indent="0" algn="l" rtl="0">
                        <a:spcBef>
                          <a:spcPts val="0"/>
                        </a:spcBef>
                        <a:spcAft>
                          <a:spcPts val="0"/>
                        </a:spcAft>
                        <a:buClr>
                          <a:srgbClr val="000000"/>
                        </a:buClr>
                        <a:buSzPts val="1100"/>
                        <a:buFont typeface="Arial"/>
                        <a:buNone/>
                      </a:pPr>
                      <a:r>
                        <a:rPr lang="en-GB" sz="1200">
                          <a:solidFill>
                            <a:srgbClr val="000000"/>
                          </a:solidFill>
                        </a:rPr>
                        <a:t>To redo an action</a:t>
                      </a:r>
                      <a:endParaRPr sz="1200" b="1">
                        <a:solidFill>
                          <a:srgbClr val="000000"/>
                        </a:solidFill>
                      </a:endParaRPr>
                    </a:p>
                  </a:txBody>
                  <a:tcPr marL="91450" marR="91450" marT="45725" marB="45725">
                    <a:lnL w="12700" cap="flat" cmpd="sng">
                      <a:solidFill>
                        <a:srgbClr val="4472C4"/>
                      </a:solidFill>
                      <a:prstDash val="solid"/>
                      <a:round/>
                      <a:headEnd type="none" w="sm" len="sm"/>
                      <a:tailEnd type="none" w="sm" len="sm"/>
                    </a:lnL>
                    <a:lnR w="12700" cap="flat" cmpd="sng">
                      <a:solidFill>
                        <a:srgbClr val="4472C4"/>
                      </a:solidFill>
                      <a:prstDash val="solid"/>
                      <a:round/>
                      <a:headEnd type="none" w="sm" len="sm"/>
                      <a:tailEnd type="none" w="sm" len="sm"/>
                    </a:lnR>
                    <a:lnT w="12700" cap="flat" cmpd="sng">
                      <a:solidFill>
                        <a:srgbClr val="4472C4"/>
                      </a:solidFill>
                      <a:prstDash val="solid"/>
                      <a:round/>
                      <a:headEnd type="none" w="sm" len="sm"/>
                      <a:tailEnd type="none" w="sm" len="sm"/>
                    </a:lnT>
                    <a:lnB w="12700" cap="flat" cmpd="sng">
                      <a:solidFill>
                        <a:srgbClr val="4472C4"/>
                      </a:solidFill>
                      <a:prstDash val="solid"/>
                      <a:round/>
                      <a:headEnd type="none" w="sm" len="sm"/>
                      <a:tailEnd type="none" w="sm" len="sm"/>
                    </a:lnB>
                    <a:solidFill>
                      <a:srgbClr val="FFFFFF"/>
                    </a:solidFill>
                  </a:tcPr>
                </a:tc>
                <a:extLst>
                  <a:ext uri="{0D108BD9-81ED-4DB2-BD59-A6C34878D82A}">
                    <a16:rowId xmlns:a16="http://schemas.microsoft.com/office/drawing/2014/main" val="10010"/>
                  </a:ext>
                </a:extLst>
              </a:tr>
            </a:tbl>
          </a:graphicData>
        </a:graphic>
      </p:graphicFrame>
      <p:graphicFrame>
        <p:nvGraphicFramePr>
          <p:cNvPr id="146" name="Google Shape;146;p17"/>
          <p:cNvGraphicFramePr/>
          <p:nvPr/>
        </p:nvGraphicFramePr>
        <p:xfrm>
          <a:off x="171461" y="1224786"/>
          <a:ext cx="3000000" cy="3000000"/>
        </p:xfrm>
        <a:graphic>
          <a:graphicData uri="http://schemas.openxmlformats.org/drawingml/2006/table">
            <a:tbl>
              <a:tblPr firstRow="1" bandRow="1">
                <a:noFill/>
                <a:tableStyleId>{F5AA1DBC-FA75-429A-B29C-6F2FDC3A0DC4}</a:tableStyleId>
              </a:tblPr>
              <a:tblGrid>
                <a:gridCol w="1010625">
                  <a:extLst>
                    <a:ext uri="{9D8B030D-6E8A-4147-A177-3AD203B41FA5}">
                      <a16:colId xmlns:a16="http://schemas.microsoft.com/office/drawing/2014/main" val="20000"/>
                    </a:ext>
                  </a:extLst>
                </a:gridCol>
                <a:gridCol w="2400325">
                  <a:extLst>
                    <a:ext uri="{9D8B030D-6E8A-4147-A177-3AD203B41FA5}">
                      <a16:colId xmlns:a16="http://schemas.microsoft.com/office/drawing/2014/main" val="20001"/>
                    </a:ext>
                  </a:extLst>
                </a:gridCol>
              </a:tblGrid>
              <a:tr h="377900">
                <a:tc gridSpan="2">
                  <a:txBody>
                    <a:bodyPr/>
                    <a:lstStyle/>
                    <a:p>
                      <a:pPr marL="0" marR="0" lvl="0" indent="0" algn="ctr" rtl="0">
                        <a:lnSpc>
                          <a:spcPct val="100000"/>
                        </a:lnSpc>
                        <a:spcBef>
                          <a:spcPts val="0"/>
                        </a:spcBef>
                        <a:spcAft>
                          <a:spcPts val="0"/>
                        </a:spcAft>
                        <a:buClr>
                          <a:schemeClr val="dk1"/>
                        </a:buClr>
                        <a:buSzPts val="1350"/>
                        <a:buFont typeface="Calibri"/>
                        <a:buNone/>
                      </a:pPr>
                      <a:r>
                        <a:rPr lang="en-GB" sz="1350" b="1"/>
                        <a:t>What? (Key Knowledge)</a:t>
                      </a:r>
                      <a:endParaRPr sz="1350" b="1"/>
                    </a:p>
                  </a:txBody>
                  <a:tcPr marL="91450" marR="91450" marT="45725" marB="45725">
                    <a:lnB w="12700" cap="flat" cmpd="sng">
                      <a:solidFill>
                        <a:schemeClr val="accent5"/>
                      </a:solidFill>
                      <a:prstDash val="solid"/>
                      <a:round/>
                      <a:headEnd type="none" w="sm" len="sm"/>
                      <a:tailEnd type="none" w="sm" len="sm"/>
                    </a:lnB>
                    <a:solidFill>
                      <a:srgbClr val="DDEAF6"/>
                    </a:solidFill>
                  </a:tcPr>
                </a:tc>
                <a:tc hMerge="1">
                  <a:txBody>
                    <a:bodyPr/>
                    <a:lstStyle/>
                    <a:p>
                      <a:endParaRPr lang="en-US"/>
                    </a:p>
                  </a:txBody>
                  <a:tcPr/>
                </a:tc>
                <a:extLst>
                  <a:ext uri="{0D108BD9-81ED-4DB2-BD59-A6C34878D82A}">
                    <a16:rowId xmlns:a16="http://schemas.microsoft.com/office/drawing/2014/main" val="10000"/>
                  </a:ext>
                </a:extLst>
              </a:tr>
              <a:tr h="757250">
                <a:tc>
                  <a:txBody>
                    <a:bodyPr/>
                    <a:lstStyle/>
                    <a:p>
                      <a:pPr marL="0" lvl="0" indent="0" algn="l" rtl="0">
                        <a:spcBef>
                          <a:spcPts val="0"/>
                        </a:spcBef>
                        <a:spcAft>
                          <a:spcPts val="0"/>
                        </a:spcAft>
                        <a:buNone/>
                      </a:pPr>
                      <a:r>
                        <a:rPr lang="en-GB" sz="1200"/>
                        <a:t>Animation</a:t>
                      </a:r>
                      <a:endParaRPr sz="1200" b="1"/>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200"/>
                        <a:t>Animation is a method in which pictures are manipulated to appear as moving images.</a:t>
                      </a:r>
                      <a:endParaRPr sz="1200"/>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062750">
                <a:tc>
                  <a:txBody>
                    <a:bodyPr/>
                    <a:lstStyle/>
                    <a:p>
                      <a:pPr marL="0" marR="0" lvl="0" indent="0" algn="l" rtl="0">
                        <a:spcBef>
                          <a:spcPts val="0"/>
                        </a:spcBef>
                        <a:spcAft>
                          <a:spcPts val="0"/>
                        </a:spcAft>
                        <a:buNone/>
                      </a:pPr>
                      <a:r>
                        <a:rPr lang="en-GB" sz="1200" b="1"/>
                        <a:t>Coordinates</a:t>
                      </a:r>
                      <a:endParaRPr sz="1200" b="1"/>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tc>
                  <a:txBody>
                    <a:bodyPr/>
                    <a:lstStyle/>
                    <a:p>
                      <a:pPr marL="0" lvl="0" indent="0" algn="l" rtl="0">
                        <a:spcBef>
                          <a:spcPts val="0"/>
                        </a:spcBef>
                        <a:spcAft>
                          <a:spcPts val="0"/>
                        </a:spcAft>
                        <a:buNone/>
                      </a:pPr>
                      <a:r>
                        <a:rPr lang="en-GB" sz="1200"/>
                        <a:t>Scratch's coordinate system uses 2 coordinates, "X position" and "Y position", to determine the location of a sprite on the stage.</a:t>
                      </a:r>
                      <a:endParaRPr sz="1200"/>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1094975">
                <a:tc>
                  <a:txBody>
                    <a:bodyPr/>
                    <a:lstStyle/>
                    <a:p>
                      <a:pPr marL="0" marR="0" lvl="0" indent="0" algn="l" rtl="0">
                        <a:spcBef>
                          <a:spcPts val="0"/>
                        </a:spcBef>
                        <a:spcAft>
                          <a:spcPts val="0"/>
                        </a:spcAft>
                        <a:buNone/>
                      </a:pPr>
                      <a:r>
                        <a:rPr lang="en-GB" sz="1200" b="1"/>
                        <a:t>Costumes</a:t>
                      </a:r>
                      <a:endParaRPr sz="1200" b="1"/>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200"/>
                        <a:t>A costume is one out of possibly many "frames" or alternate appearances of a sprite.</a:t>
                      </a:r>
                      <a:endParaRPr sz="1200"/>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1208250">
                <a:tc>
                  <a:txBody>
                    <a:bodyPr/>
                    <a:lstStyle/>
                    <a:p>
                      <a:pPr marL="0" lvl="0" indent="0" algn="l" rtl="0">
                        <a:spcBef>
                          <a:spcPts val="0"/>
                        </a:spcBef>
                        <a:spcAft>
                          <a:spcPts val="0"/>
                        </a:spcAft>
                        <a:buNone/>
                      </a:pPr>
                      <a:r>
                        <a:rPr lang="en-GB" sz="1200"/>
                        <a:t>Stage</a:t>
                      </a:r>
                      <a:endParaRPr sz="1200" b="1"/>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200"/>
                        <a:t>The stage is the background of the project, but can have scripts, backdrops (costumes), and sounds, similar to a sprite.</a:t>
                      </a:r>
                      <a:endParaRPr sz="1200"/>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377900">
                <a:tc rowSpan="2" gridSpan="2">
                  <a:txBody>
                    <a:bodyPr/>
                    <a:lstStyle/>
                    <a:p>
                      <a:pPr marL="0" lvl="0" indent="0" algn="ctr" rtl="0">
                        <a:spcBef>
                          <a:spcPts val="0"/>
                        </a:spcBef>
                        <a:spcAft>
                          <a:spcPts val="0"/>
                        </a:spcAft>
                        <a:buNone/>
                      </a:pPr>
                      <a:r>
                        <a:rPr lang="en-GB" sz="1350" b="1"/>
                        <a:t>Possible experiences</a:t>
                      </a:r>
                      <a:endParaRPr sz="1200" b="1"/>
                    </a:p>
                  </a:txBody>
                  <a:tcPr marL="91450" marR="91450" marT="45725" marB="45725">
                    <a:lnT w="12700" cap="flat" cmpd="sng">
                      <a:solidFill>
                        <a:schemeClr val="accent5"/>
                      </a:solidFill>
                      <a:prstDash val="solid"/>
                      <a:round/>
                      <a:headEnd type="none" w="sm" len="sm"/>
                      <a:tailEnd type="none" w="sm" len="sm"/>
                    </a:lnT>
                    <a:solidFill>
                      <a:srgbClr val="CFE2F3"/>
                    </a:solidFill>
                  </a:tcPr>
                </a:tc>
                <a:tc rowSpan="2" hMerge="1">
                  <a:txBody>
                    <a:bodyPr/>
                    <a:lstStyle/>
                    <a:p>
                      <a:endParaRPr lang="en-US"/>
                    </a:p>
                  </a:txBody>
                  <a:tcPr/>
                </a:tc>
                <a:extLst>
                  <a:ext uri="{0D108BD9-81ED-4DB2-BD59-A6C34878D82A}">
                    <a16:rowId xmlns:a16="http://schemas.microsoft.com/office/drawing/2014/main" val="10005"/>
                  </a:ext>
                </a:extLst>
              </a:tr>
              <a:tr h="1114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6"/>
                  </a:ext>
                </a:extLst>
              </a:tr>
              <a:tr h="377900">
                <a:tc rowSpan="4" gridSpan="2">
                  <a:txBody>
                    <a:bodyPr/>
                    <a:lstStyle/>
                    <a:p>
                      <a:pPr marL="457200" lvl="0" indent="-304800" algn="l" rtl="0">
                        <a:spcBef>
                          <a:spcPts val="0"/>
                        </a:spcBef>
                        <a:spcAft>
                          <a:spcPts val="0"/>
                        </a:spcAft>
                        <a:buClr>
                          <a:schemeClr val="dk1"/>
                        </a:buClr>
                        <a:buSzPts val="1200"/>
                        <a:buChar char="●"/>
                      </a:pPr>
                      <a:r>
                        <a:rPr lang="en-GB" sz="1200"/>
                        <a:t>Design and make own individual animation </a:t>
                      </a:r>
                      <a:endParaRPr sz="1200"/>
                    </a:p>
                    <a:p>
                      <a:pPr marL="457200" lvl="0" indent="-304800" algn="l" rtl="0">
                        <a:spcBef>
                          <a:spcPts val="0"/>
                        </a:spcBef>
                        <a:spcAft>
                          <a:spcPts val="0"/>
                        </a:spcAft>
                        <a:buClr>
                          <a:schemeClr val="dk1"/>
                        </a:buClr>
                        <a:buSzPts val="1200"/>
                        <a:buChar char="●"/>
                      </a:pPr>
                      <a:r>
                        <a:rPr lang="en-GB" sz="1200"/>
                        <a:t>Experiment creating sequences </a:t>
                      </a:r>
                      <a:endParaRPr sz="1200"/>
                    </a:p>
                  </a:txBody>
                  <a:tcPr marL="91450" marR="91450" marT="45725" marB="45725">
                    <a:solidFill>
                      <a:schemeClr val="lt1"/>
                    </a:solidFill>
                  </a:tcPr>
                </a:tc>
                <a:tc rowSpan="4" hMerge="1">
                  <a:txBody>
                    <a:bodyPr/>
                    <a:lstStyle/>
                    <a:p>
                      <a:endParaRPr lang="en-US"/>
                    </a:p>
                  </a:txBody>
                  <a:tcPr/>
                </a:tc>
                <a:extLst>
                  <a:ext uri="{0D108BD9-81ED-4DB2-BD59-A6C34878D82A}">
                    <a16:rowId xmlns:a16="http://schemas.microsoft.com/office/drawing/2014/main" val="10007"/>
                  </a:ext>
                </a:extLst>
              </a:tr>
              <a:tr h="3779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8"/>
                  </a:ext>
                </a:extLst>
              </a:tr>
              <a:tr h="377900">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9"/>
                  </a:ext>
                </a:extLst>
              </a:tr>
              <a:tr h="100532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10"/>
                  </a:ext>
                </a:extLst>
              </a:tr>
            </a:tbl>
          </a:graphicData>
        </a:graphic>
      </p:graphicFrame>
      <p:sp>
        <p:nvSpPr>
          <p:cNvPr id="147" name="Google Shape;147;p17"/>
          <p:cNvSpPr txBox="1"/>
          <p:nvPr/>
        </p:nvSpPr>
        <p:spPr>
          <a:xfrm>
            <a:off x="171450" y="8540075"/>
            <a:ext cx="6601200" cy="1242900"/>
          </a:xfrm>
          <a:prstGeom prst="rect">
            <a:avLst/>
          </a:prstGeom>
          <a:noFill/>
          <a:ln w="9525" cap="flat" cmpd="sng">
            <a:solidFill>
              <a:srgbClr val="4A86E8"/>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p:txBody>
      </p:sp>
      <p:graphicFrame>
        <p:nvGraphicFramePr>
          <p:cNvPr id="148" name="Google Shape;148;p17"/>
          <p:cNvGraphicFramePr/>
          <p:nvPr/>
        </p:nvGraphicFramePr>
        <p:xfrm>
          <a:off x="171461" y="585592"/>
          <a:ext cx="3000000" cy="3000000"/>
        </p:xfrm>
        <a:graphic>
          <a:graphicData uri="http://schemas.openxmlformats.org/drawingml/2006/table">
            <a:tbl>
              <a:tblPr firstRow="1" bandRow="1">
                <a:noFill/>
                <a:tableStyleId>{F5AA1DBC-FA75-429A-B29C-6F2FDC3A0DC4}</a:tableStyleId>
              </a:tblPr>
              <a:tblGrid>
                <a:gridCol w="1650300">
                  <a:extLst>
                    <a:ext uri="{9D8B030D-6E8A-4147-A177-3AD203B41FA5}">
                      <a16:colId xmlns:a16="http://schemas.microsoft.com/office/drawing/2014/main" val="20000"/>
                    </a:ext>
                  </a:extLst>
                </a:gridCol>
                <a:gridCol w="1607250">
                  <a:extLst>
                    <a:ext uri="{9D8B030D-6E8A-4147-A177-3AD203B41FA5}">
                      <a16:colId xmlns:a16="http://schemas.microsoft.com/office/drawing/2014/main" val="20001"/>
                    </a:ext>
                  </a:extLst>
                </a:gridCol>
                <a:gridCol w="1693350">
                  <a:extLst>
                    <a:ext uri="{9D8B030D-6E8A-4147-A177-3AD203B41FA5}">
                      <a16:colId xmlns:a16="http://schemas.microsoft.com/office/drawing/2014/main" val="20002"/>
                    </a:ext>
                  </a:extLst>
                </a:gridCol>
                <a:gridCol w="1650300">
                  <a:extLst>
                    <a:ext uri="{9D8B030D-6E8A-4147-A177-3AD203B41FA5}">
                      <a16:colId xmlns:a16="http://schemas.microsoft.com/office/drawing/2014/main" val="20003"/>
                    </a:ext>
                  </a:extLst>
                </a:gridCol>
              </a:tblGrid>
              <a:tr h="403975">
                <a:tc>
                  <a:txBody>
                    <a:bodyPr/>
                    <a:lstStyle/>
                    <a:p>
                      <a:pPr marL="0" marR="0" lvl="0" indent="0" algn="ctr" rtl="0">
                        <a:spcBef>
                          <a:spcPts val="0"/>
                        </a:spcBef>
                        <a:spcAft>
                          <a:spcPts val="0"/>
                        </a:spcAft>
                        <a:buNone/>
                      </a:pPr>
                      <a:r>
                        <a:rPr lang="en-GB" sz="1350"/>
                        <a:t>Computing</a:t>
                      </a:r>
                      <a:endParaRPr sz="1350"/>
                    </a:p>
                  </a:txBody>
                  <a:tcPr marL="91450" marR="91450" marT="45725" marB="45725">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t>Coding: Sound and music - Rock band</a:t>
                      </a:r>
                      <a:endParaRPr sz="1350">
                        <a:solidFill>
                          <a:srgbClr val="000000"/>
                        </a:solidFill>
                      </a:endParaRPr>
                    </a:p>
                  </a:txBody>
                  <a:tcPr marL="91450" marR="91450" marT="45725" marB="45725">
                    <a:solidFill>
                      <a:schemeClr val="lt1"/>
                    </a:solidFill>
                  </a:tcPr>
                </a:tc>
                <a:tc>
                  <a:txBody>
                    <a:bodyPr/>
                    <a:lstStyle/>
                    <a:p>
                      <a:pPr marL="0" marR="0" lvl="0" indent="0" algn="ctr" rtl="0">
                        <a:spcBef>
                          <a:spcPts val="0"/>
                        </a:spcBef>
                        <a:spcAft>
                          <a:spcPts val="0"/>
                        </a:spcAft>
                        <a:buNone/>
                      </a:pPr>
                      <a:r>
                        <a:rPr lang="en-GB" sz="1350"/>
                        <a:t>Year 3</a:t>
                      </a:r>
                      <a:endParaRPr sz="1350"/>
                    </a:p>
                  </a:txBody>
                  <a:tcPr marL="91450" marR="91450" marT="45725" marB="45725">
                    <a:solidFill>
                      <a:schemeClr val="lt1"/>
                    </a:solidFill>
                  </a:tcPr>
                </a:tc>
                <a:tc>
                  <a:txBody>
                    <a:bodyPr/>
                    <a:lstStyle/>
                    <a:p>
                      <a:pPr marL="0" marR="0" lvl="0" indent="0" algn="ctr" rtl="0">
                        <a:spcBef>
                          <a:spcPts val="0"/>
                        </a:spcBef>
                        <a:spcAft>
                          <a:spcPts val="0"/>
                        </a:spcAft>
                        <a:buNone/>
                      </a:pPr>
                      <a:r>
                        <a:rPr lang="en-GB" sz="1350"/>
                        <a:t>Summer 1</a:t>
                      </a:r>
                      <a:endParaRPr sz="1350"/>
                    </a:p>
                  </a:txBody>
                  <a:tcPr marL="91450" marR="91450" marT="45725" marB="45725">
                    <a:solidFill>
                      <a:schemeClr val="lt1"/>
                    </a:solidFill>
                  </a:tcPr>
                </a:tc>
                <a:extLst>
                  <a:ext uri="{0D108BD9-81ED-4DB2-BD59-A6C34878D82A}">
                    <a16:rowId xmlns:a16="http://schemas.microsoft.com/office/drawing/2014/main" val="10000"/>
                  </a:ext>
                </a:extLst>
              </a:tr>
            </a:tbl>
          </a:graphicData>
        </a:graphic>
      </p:graphicFrame>
      <p:grpSp>
        <p:nvGrpSpPr>
          <p:cNvPr id="149" name="Google Shape;149;p17"/>
          <p:cNvGrpSpPr/>
          <p:nvPr/>
        </p:nvGrpSpPr>
        <p:grpSpPr>
          <a:xfrm>
            <a:off x="171461" y="87681"/>
            <a:ext cx="6601200" cy="369300"/>
            <a:chOff x="171461" y="87681"/>
            <a:chExt cx="6601200" cy="369300"/>
          </a:xfrm>
        </p:grpSpPr>
        <p:sp>
          <p:nvSpPr>
            <p:cNvPr id="150" name="Google Shape;150;p17"/>
            <p:cNvSpPr txBox="1"/>
            <p:nvPr/>
          </p:nvSpPr>
          <p:spPr>
            <a:xfrm>
              <a:off x="171461" y="87681"/>
              <a:ext cx="6601200" cy="369300"/>
            </a:xfrm>
            <a:prstGeom prst="rect">
              <a:avLst/>
            </a:prstGeom>
            <a:noFill/>
            <a:ln w="38100" cap="flat" cmpd="sng">
              <a:solidFill>
                <a:schemeClr val="accent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i="0" u="none" strike="noStrike" cap="none">
                  <a:solidFill>
                    <a:schemeClr val="dk1"/>
                  </a:solidFill>
                  <a:latin typeface="Calibri"/>
                  <a:ea typeface="Calibri"/>
                  <a:cs typeface="Calibri"/>
                  <a:sym typeface="Calibri"/>
                </a:rPr>
                <a:t>St Mary Cray Primary – Knowledge Organiser</a:t>
              </a:r>
              <a:endParaRPr sz="1800" b="1" i="0" u="none" strike="noStrike" cap="none">
                <a:solidFill>
                  <a:schemeClr val="dk1"/>
                </a:solidFill>
                <a:latin typeface="Calibri"/>
                <a:ea typeface="Calibri"/>
                <a:cs typeface="Calibri"/>
                <a:sym typeface="Calibri"/>
              </a:endParaRPr>
            </a:p>
          </p:txBody>
        </p:sp>
        <p:pic>
          <p:nvPicPr>
            <p:cNvPr id="151" name="Google Shape;151;p17"/>
            <p:cNvPicPr preferRelativeResize="0"/>
            <p:nvPr/>
          </p:nvPicPr>
          <p:blipFill>
            <a:blip r:embed="rId3">
              <a:alphaModFix/>
            </a:blip>
            <a:stretch>
              <a:fillRect/>
            </a:stretch>
          </p:blipFill>
          <p:spPr>
            <a:xfrm>
              <a:off x="5977150" y="147250"/>
              <a:ext cx="444900" cy="270425"/>
            </a:xfrm>
            <a:prstGeom prst="rect">
              <a:avLst/>
            </a:prstGeom>
            <a:noFill/>
            <a:ln>
              <a:noFill/>
            </a:ln>
          </p:spPr>
        </p:pic>
      </p:grpSp>
      <p:pic>
        <p:nvPicPr>
          <p:cNvPr id="152" name="Google Shape;152;p17"/>
          <p:cNvPicPr preferRelativeResize="0"/>
          <p:nvPr/>
        </p:nvPicPr>
        <p:blipFill>
          <a:blip r:embed="rId4">
            <a:alphaModFix/>
          </a:blip>
          <a:stretch>
            <a:fillRect/>
          </a:stretch>
        </p:blipFill>
        <p:spPr>
          <a:xfrm>
            <a:off x="442625" y="8639350"/>
            <a:ext cx="1266999" cy="1050175"/>
          </a:xfrm>
          <a:prstGeom prst="rect">
            <a:avLst/>
          </a:prstGeom>
          <a:noFill/>
          <a:ln>
            <a:noFill/>
          </a:ln>
        </p:spPr>
      </p:pic>
      <p:pic>
        <p:nvPicPr>
          <p:cNvPr id="153" name="Google Shape;153;p17"/>
          <p:cNvPicPr preferRelativeResize="0"/>
          <p:nvPr/>
        </p:nvPicPr>
        <p:blipFill>
          <a:blip r:embed="rId5">
            <a:alphaModFix/>
          </a:blip>
          <a:stretch>
            <a:fillRect/>
          </a:stretch>
        </p:blipFill>
        <p:spPr>
          <a:xfrm>
            <a:off x="1991050" y="8719850"/>
            <a:ext cx="1533100" cy="985375"/>
          </a:xfrm>
          <a:prstGeom prst="rect">
            <a:avLst/>
          </a:prstGeom>
          <a:noFill/>
          <a:ln>
            <a:noFill/>
          </a:ln>
        </p:spPr>
      </p:pic>
      <p:pic>
        <p:nvPicPr>
          <p:cNvPr id="154" name="Google Shape;154;p17"/>
          <p:cNvPicPr preferRelativeResize="0"/>
          <p:nvPr/>
        </p:nvPicPr>
        <p:blipFill>
          <a:blip r:embed="rId6">
            <a:alphaModFix/>
          </a:blip>
          <a:stretch>
            <a:fillRect/>
          </a:stretch>
        </p:blipFill>
        <p:spPr>
          <a:xfrm>
            <a:off x="3805573" y="8704150"/>
            <a:ext cx="1628944" cy="9853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graphicFrame>
        <p:nvGraphicFramePr>
          <p:cNvPr id="159" name="Google Shape;159;p18"/>
          <p:cNvGraphicFramePr/>
          <p:nvPr/>
        </p:nvGraphicFramePr>
        <p:xfrm>
          <a:off x="3634661" y="1222361"/>
          <a:ext cx="3000000" cy="3000000"/>
        </p:xfrm>
        <a:graphic>
          <a:graphicData uri="http://schemas.openxmlformats.org/drawingml/2006/table">
            <a:tbl>
              <a:tblPr firstRow="1" bandRow="1">
                <a:noFill/>
                <a:tableStyleId>{F5AA1DBC-FA75-429A-B29C-6F2FDC3A0DC4}</a:tableStyleId>
              </a:tblPr>
              <a:tblGrid>
                <a:gridCol w="832400">
                  <a:extLst>
                    <a:ext uri="{9D8B030D-6E8A-4147-A177-3AD203B41FA5}">
                      <a16:colId xmlns:a16="http://schemas.microsoft.com/office/drawing/2014/main" val="20000"/>
                    </a:ext>
                  </a:extLst>
                </a:gridCol>
                <a:gridCol w="2305600">
                  <a:extLst>
                    <a:ext uri="{9D8B030D-6E8A-4147-A177-3AD203B41FA5}">
                      <a16:colId xmlns:a16="http://schemas.microsoft.com/office/drawing/2014/main" val="20001"/>
                    </a:ext>
                  </a:extLst>
                </a:gridCol>
              </a:tblGrid>
              <a:tr h="403975">
                <a:tc gridSpan="2">
                  <a:txBody>
                    <a:bodyPr/>
                    <a:lstStyle/>
                    <a:p>
                      <a:pPr marL="0" marR="0" lvl="0" indent="0" algn="ctr" rtl="0">
                        <a:spcBef>
                          <a:spcPts val="0"/>
                        </a:spcBef>
                        <a:spcAft>
                          <a:spcPts val="0"/>
                        </a:spcAft>
                        <a:buNone/>
                      </a:pPr>
                      <a:r>
                        <a:rPr lang="en-GB" sz="1350" b="1"/>
                        <a:t>Attainment targets</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0"/>
                  </a:ext>
                </a:extLst>
              </a:tr>
              <a:tr h="787650">
                <a:tc rowSpan="2" gridSpan="2">
                  <a:txBody>
                    <a:bodyPr/>
                    <a:lstStyle/>
                    <a:p>
                      <a:pPr marL="89999" lvl="0" indent="-158750" algn="l" rtl="0">
                        <a:lnSpc>
                          <a:spcPct val="115000"/>
                        </a:lnSpc>
                        <a:spcBef>
                          <a:spcPts val="0"/>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design, write and debug programs that accomplish specific goals, including controlling or simulating physical systems; solve problems by decomposing them into smaller parts</a:t>
                      </a:r>
                      <a:endParaRPr sz="800"/>
                    </a:p>
                    <a:p>
                      <a:pPr marL="89999" lvl="0" indent="-158750" algn="l" rtl="0">
                        <a:lnSpc>
                          <a:spcPct val="115000"/>
                        </a:lnSpc>
                        <a:spcBef>
                          <a:spcPts val="375"/>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use sequence, selection, and repetition in programs; work with variables and various forms of input and output</a:t>
                      </a:r>
                      <a:endParaRPr sz="800"/>
                    </a:p>
                    <a:p>
                      <a:pPr marL="89999" lvl="0" indent="-158750" algn="l" rtl="0">
                        <a:lnSpc>
                          <a:spcPct val="115000"/>
                        </a:lnSpc>
                        <a:spcBef>
                          <a:spcPts val="375"/>
                        </a:spcBef>
                        <a:spcAft>
                          <a:spcPts val="0"/>
                        </a:spcAft>
                        <a:buClr>
                          <a:srgbClr val="0B0C0C"/>
                        </a:buClr>
                        <a:buSzPts val="1000"/>
                        <a:buFont typeface="Noto Sans Symbols"/>
                        <a:buChar char="•"/>
                      </a:pPr>
                      <a:r>
                        <a:rPr lang="en-GB" sz="800">
                          <a:solidFill>
                            <a:srgbClr val="0B0C0C"/>
                          </a:solidFill>
                          <a:latin typeface="Arial"/>
                          <a:ea typeface="Arial"/>
                          <a:cs typeface="Arial"/>
                          <a:sym typeface="Arial"/>
                        </a:rPr>
                        <a:t>use logical reasoning to explain how some simple algorithms work and to detect and correct errors in algorithms and programs</a:t>
                      </a:r>
                      <a:endParaRPr sz="800">
                        <a:solidFill>
                          <a:srgbClr val="0B0C0C"/>
                        </a:solidFill>
                        <a:latin typeface="Arial"/>
                        <a:ea typeface="Arial"/>
                        <a:cs typeface="Arial"/>
                        <a:sym typeface="Arial"/>
                      </a:endParaRPr>
                    </a:p>
                  </a:txBody>
                  <a:tcPr marL="91450" marR="91450" marT="45725" marB="45725">
                    <a:solidFill>
                      <a:schemeClr val="lt1"/>
                    </a:solidFill>
                  </a:tcPr>
                </a:tc>
                <a:tc rowSpan="2" hMerge="1">
                  <a:txBody>
                    <a:bodyPr/>
                    <a:lstStyle/>
                    <a:p>
                      <a:endParaRPr lang="en-US"/>
                    </a:p>
                  </a:txBody>
                  <a:tcPr/>
                </a:tc>
                <a:extLst>
                  <a:ext uri="{0D108BD9-81ED-4DB2-BD59-A6C34878D82A}">
                    <a16:rowId xmlns:a16="http://schemas.microsoft.com/office/drawing/2014/main" val="10001"/>
                  </a:ext>
                </a:extLst>
              </a:tr>
              <a:tr h="63062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244300">
                <a:tc gridSpan="2">
                  <a:txBody>
                    <a:bodyPr/>
                    <a:lstStyle/>
                    <a:p>
                      <a:pPr marL="0" marR="0" lvl="0" indent="0" algn="ctr" rtl="0">
                        <a:spcBef>
                          <a:spcPts val="0"/>
                        </a:spcBef>
                        <a:spcAft>
                          <a:spcPts val="0"/>
                        </a:spcAft>
                        <a:buNone/>
                      </a:pPr>
                      <a:r>
                        <a:rPr lang="en-GB" sz="1100" b="1"/>
                        <a:t>Key Questions</a:t>
                      </a:r>
                      <a:endParaRPr sz="110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3"/>
                  </a:ext>
                </a:extLst>
              </a:tr>
              <a:tr h="1491975">
                <a:tc gridSpan="2">
                  <a:txBody>
                    <a:bodyPr/>
                    <a:lstStyle/>
                    <a:p>
                      <a:pPr marL="457200" lvl="0" indent="-298450" algn="l" rtl="0">
                        <a:lnSpc>
                          <a:spcPct val="115000"/>
                        </a:lnSpc>
                        <a:spcBef>
                          <a:spcPts val="1200"/>
                        </a:spcBef>
                        <a:spcAft>
                          <a:spcPts val="0"/>
                        </a:spcAft>
                        <a:buClr>
                          <a:schemeClr val="dk1"/>
                        </a:buClr>
                        <a:buSzPts val="1100"/>
                        <a:buChar char="●"/>
                      </a:pPr>
                      <a:r>
                        <a:rPr lang="en-GB" sz="1200"/>
                        <a:t>Do you understand the need for pauses between actions within loops</a:t>
                      </a:r>
                      <a:endParaRPr sz="1200"/>
                    </a:p>
                    <a:p>
                      <a:pPr marL="457200" lvl="0" indent="-298450" algn="l" rtl="0">
                        <a:lnSpc>
                          <a:spcPct val="115000"/>
                        </a:lnSpc>
                        <a:spcBef>
                          <a:spcPts val="0"/>
                        </a:spcBef>
                        <a:spcAft>
                          <a:spcPts val="0"/>
                        </a:spcAft>
                        <a:buClr>
                          <a:schemeClr val="dk1"/>
                        </a:buClr>
                        <a:buSzPts val="1100"/>
                        <a:buChar char="●"/>
                      </a:pPr>
                      <a:r>
                        <a:rPr lang="en-GB" sz="1200"/>
                        <a:t>Do you know how to use code to generate random numbers in Scratch</a:t>
                      </a:r>
                      <a:endParaRPr sz="1200"/>
                    </a:p>
                    <a:p>
                      <a:pPr marL="457200" lvl="0" indent="-298450" algn="l" rtl="0">
                        <a:lnSpc>
                          <a:spcPct val="115000"/>
                        </a:lnSpc>
                        <a:spcBef>
                          <a:spcPts val="0"/>
                        </a:spcBef>
                        <a:spcAft>
                          <a:spcPts val="0"/>
                        </a:spcAft>
                        <a:buClr>
                          <a:schemeClr val="dk1"/>
                        </a:buClr>
                        <a:buSzPts val="1100"/>
                        <a:buChar char="●"/>
                      </a:pPr>
                      <a:r>
                        <a:rPr lang="en-GB" sz="1200"/>
                        <a:t>Do you know how to add a variable to store a game score in Scratch</a:t>
                      </a:r>
                      <a:endParaRPr sz="1100"/>
                    </a:p>
                  </a:txBody>
                  <a:tcPr marL="91450" marR="91450" marT="45725" marB="45725">
                    <a:solidFill>
                      <a:schemeClr val="lt1"/>
                    </a:solidFill>
                  </a:tcPr>
                </a:tc>
                <a:tc hMerge="1">
                  <a:txBody>
                    <a:bodyPr/>
                    <a:lstStyle/>
                    <a:p>
                      <a:endParaRPr lang="en-US"/>
                    </a:p>
                  </a:txBody>
                  <a:tcPr/>
                </a:tc>
                <a:extLst>
                  <a:ext uri="{0D108BD9-81ED-4DB2-BD59-A6C34878D82A}">
                    <a16:rowId xmlns:a16="http://schemas.microsoft.com/office/drawing/2014/main" val="10004"/>
                  </a:ext>
                </a:extLst>
              </a:tr>
              <a:tr h="403975">
                <a:tc gridSpan="2">
                  <a:txBody>
                    <a:bodyPr/>
                    <a:lstStyle/>
                    <a:p>
                      <a:pPr marL="0" marR="0" lvl="0" indent="0" algn="ctr" rtl="0">
                        <a:spcBef>
                          <a:spcPts val="0"/>
                        </a:spcBef>
                        <a:spcAft>
                          <a:spcPts val="0"/>
                        </a:spcAft>
                        <a:buNone/>
                      </a:pPr>
                      <a:r>
                        <a:rPr lang="en-GB" sz="1350" b="1"/>
                        <a:t>What? (Key vocab)</a:t>
                      </a:r>
                      <a:endParaRPr sz="1350" b="1"/>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5"/>
                  </a:ext>
                </a:extLst>
              </a:tr>
              <a:tr h="403975">
                <a:tc>
                  <a:txBody>
                    <a:bodyPr/>
                    <a:lstStyle/>
                    <a:p>
                      <a:pPr marL="0" marR="0" lvl="0" indent="0" algn="ctr" rtl="0">
                        <a:spcBef>
                          <a:spcPts val="0"/>
                        </a:spcBef>
                        <a:spcAft>
                          <a:spcPts val="0"/>
                        </a:spcAft>
                        <a:buNone/>
                      </a:pPr>
                      <a:r>
                        <a:rPr lang="en-GB" sz="1350" b="1"/>
                        <a:t>Spelling </a:t>
                      </a:r>
                      <a:endParaRPr sz="1350" b="1"/>
                    </a:p>
                  </a:txBody>
                  <a:tcPr marL="91450" marR="91450" marT="45725" marB="45725">
                    <a:lnB w="12700" cap="flat" cmpd="sng">
                      <a:solidFill>
                        <a:schemeClr val="accent5"/>
                      </a:solidFill>
                      <a:prstDash val="solid"/>
                      <a:round/>
                      <a:headEnd type="none" w="sm" len="sm"/>
                      <a:tailEnd type="none" w="sm" len="sm"/>
                    </a:lnB>
                    <a:solidFill>
                      <a:srgbClr val="DDEAF6"/>
                    </a:solidFill>
                  </a:tcPr>
                </a:tc>
                <a:tc>
                  <a:txBody>
                    <a:bodyPr/>
                    <a:lstStyle/>
                    <a:p>
                      <a:pPr marL="0" marR="0" lvl="0" indent="0" algn="ctr" rtl="0">
                        <a:spcBef>
                          <a:spcPts val="0"/>
                        </a:spcBef>
                        <a:spcAft>
                          <a:spcPts val="0"/>
                        </a:spcAft>
                        <a:buNone/>
                      </a:pPr>
                      <a:r>
                        <a:rPr lang="en-GB" sz="1350" b="1"/>
                        <a:t>Definition</a:t>
                      </a:r>
                      <a:endParaRPr sz="1350" b="1"/>
                    </a:p>
                  </a:txBody>
                  <a:tcPr marL="91450" marR="91450" marT="45725" marB="45725">
                    <a:lnB w="12700" cap="flat" cmpd="sng">
                      <a:solidFill>
                        <a:schemeClr val="accent5"/>
                      </a:solidFill>
                      <a:prstDash val="solid"/>
                      <a:round/>
                      <a:headEnd type="none" w="sm" len="sm"/>
                      <a:tailEnd type="none" w="sm" len="sm"/>
                    </a:lnB>
                    <a:solidFill>
                      <a:srgbClr val="DDEAF6"/>
                    </a:solidFill>
                  </a:tcPr>
                </a:tc>
                <a:extLst>
                  <a:ext uri="{0D108BD9-81ED-4DB2-BD59-A6C34878D82A}">
                    <a16:rowId xmlns:a16="http://schemas.microsoft.com/office/drawing/2014/main" val="10006"/>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Sprite</a:t>
                      </a:r>
                      <a:endParaRPr sz="1200" b="1">
                        <a:solidFill>
                          <a:srgbClr val="000000"/>
                        </a:solidFill>
                      </a:endParaRPr>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A sprite is a bitmap graphic that is designed to be part of a larger scene. It can either be a static image or an animated graphic.</a:t>
                      </a:r>
                      <a:endParaRPr sz="1200">
                        <a:solidFill>
                          <a:srgbClr val="000000"/>
                        </a:solidFill>
                      </a:endParaRPr>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extLst>
                  <a:ext uri="{0D108BD9-81ED-4DB2-BD59-A6C34878D82A}">
                    <a16:rowId xmlns:a16="http://schemas.microsoft.com/office/drawing/2014/main" val="10007"/>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Block</a:t>
                      </a:r>
                      <a:endParaRPr sz="1200" b="1">
                        <a:solidFill>
                          <a:srgbClr val="000000"/>
                        </a:solidFill>
                      </a:endParaRPr>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A block is a section of software code or an algorithm in software programming. A block can consist of one or more statements or declarations.</a:t>
                      </a:r>
                      <a:endParaRPr sz="1200">
                        <a:solidFill>
                          <a:srgbClr val="000000"/>
                        </a:solidFill>
                      </a:endParaRPr>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extLst>
                  <a:ext uri="{0D108BD9-81ED-4DB2-BD59-A6C34878D82A}">
                    <a16:rowId xmlns:a16="http://schemas.microsoft.com/office/drawing/2014/main" val="10008"/>
                  </a:ext>
                </a:extLst>
              </a:tr>
              <a:tr h="403975">
                <a:tc>
                  <a:txBody>
                    <a:bodyPr/>
                    <a:lstStyle/>
                    <a:p>
                      <a:pPr marL="0" lvl="0" indent="0" algn="l" rtl="0">
                        <a:spcBef>
                          <a:spcPts val="0"/>
                        </a:spcBef>
                        <a:spcAft>
                          <a:spcPts val="0"/>
                        </a:spcAft>
                        <a:buClr>
                          <a:schemeClr val="dk1"/>
                        </a:buClr>
                        <a:buSzPts val="1100"/>
                        <a:buFont typeface="Arial"/>
                        <a:buNone/>
                      </a:pPr>
                      <a:r>
                        <a:rPr lang="en-GB" sz="1200" b="1">
                          <a:solidFill>
                            <a:srgbClr val="000000"/>
                          </a:solidFill>
                        </a:rPr>
                        <a:t>Program</a:t>
                      </a:r>
                      <a:endParaRPr sz="1200" b="1">
                        <a:solidFill>
                          <a:srgbClr val="000000"/>
                        </a:solidFill>
                      </a:endParaRPr>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rgbClr val="4472C4"/>
                      </a:solidFill>
                      <a:prstDash val="solid"/>
                      <a:round/>
                      <a:headEnd type="none" w="sm" len="sm"/>
                      <a:tailEnd type="none" w="sm" len="sm"/>
                    </a:lnB>
                    <a:solidFill>
                      <a:schemeClr val="lt1"/>
                    </a:solidFill>
                  </a:tcPr>
                </a:tc>
                <a:tc>
                  <a:txBody>
                    <a:bodyPr/>
                    <a:lstStyle/>
                    <a:p>
                      <a:pPr marL="0" lvl="0" indent="0" algn="l" rtl="0">
                        <a:spcBef>
                          <a:spcPts val="0"/>
                        </a:spcBef>
                        <a:spcAft>
                          <a:spcPts val="0"/>
                        </a:spcAft>
                        <a:buClr>
                          <a:schemeClr val="dk1"/>
                        </a:buClr>
                        <a:buSzPts val="1100"/>
                        <a:buFont typeface="Arial"/>
                        <a:buNone/>
                      </a:pPr>
                      <a:r>
                        <a:rPr lang="en-GB" sz="1200">
                          <a:solidFill>
                            <a:srgbClr val="000000"/>
                          </a:solidFill>
                        </a:rPr>
                        <a:t>To create a sequence with objects in scratch for a specific aim.</a:t>
                      </a:r>
                      <a:endParaRPr sz="1200" b="1">
                        <a:solidFill>
                          <a:srgbClr val="000000"/>
                        </a:solidFill>
                      </a:endParaRPr>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rgbClr val="4472C4"/>
                      </a:solidFill>
                      <a:prstDash val="solid"/>
                      <a:round/>
                      <a:headEnd type="none" w="sm" len="sm"/>
                      <a:tailEnd type="none" w="sm" len="sm"/>
                    </a:lnB>
                    <a:solidFill>
                      <a:schemeClr val="lt1"/>
                    </a:solidFill>
                  </a:tcPr>
                </a:tc>
                <a:extLst>
                  <a:ext uri="{0D108BD9-81ED-4DB2-BD59-A6C34878D82A}">
                    <a16:rowId xmlns:a16="http://schemas.microsoft.com/office/drawing/2014/main" val="10009"/>
                  </a:ext>
                </a:extLst>
              </a:tr>
              <a:tr h="403975">
                <a:tc>
                  <a:txBody>
                    <a:bodyPr/>
                    <a:lstStyle/>
                    <a:p>
                      <a:pPr marL="0" lvl="0" indent="0" algn="l" rtl="0">
                        <a:spcBef>
                          <a:spcPts val="0"/>
                        </a:spcBef>
                        <a:spcAft>
                          <a:spcPts val="0"/>
                        </a:spcAft>
                        <a:buClr>
                          <a:srgbClr val="000000"/>
                        </a:buClr>
                        <a:buSzPts val="1100"/>
                        <a:buFont typeface="Arial"/>
                        <a:buNone/>
                      </a:pPr>
                      <a:r>
                        <a:rPr lang="en-GB" sz="1200" b="1">
                          <a:solidFill>
                            <a:srgbClr val="000000"/>
                          </a:solidFill>
                        </a:rPr>
                        <a:t>repeat</a:t>
                      </a:r>
                      <a:endParaRPr sz="1200" b="1">
                        <a:solidFill>
                          <a:srgbClr val="000000"/>
                        </a:solidFill>
                      </a:endParaRPr>
                    </a:p>
                  </a:txBody>
                  <a:tcPr marL="91450" marR="91450" marT="45725" marB="45725">
                    <a:lnL w="12700" cap="flat" cmpd="sng">
                      <a:solidFill>
                        <a:srgbClr val="4472C4"/>
                      </a:solidFill>
                      <a:prstDash val="solid"/>
                      <a:round/>
                      <a:headEnd type="none" w="sm" len="sm"/>
                      <a:tailEnd type="none" w="sm" len="sm"/>
                    </a:lnL>
                    <a:lnR w="12700" cap="flat" cmpd="sng">
                      <a:solidFill>
                        <a:srgbClr val="4472C4"/>
                      </a:solidFill>
                      <a:prstDash val="solid"/>
                      <a:round/>
                      <a:headEnd type="none" w="sm" len="sm"/>
                      <a:tailEnd type="none" w="sm" len="sm"/>
                    </a:lnR>
                    <a:lnT w="12700" cap="flat" cmpd="sng">
                      <a:solidFill>
                        <a:srgbClr val="4472C4"/>
                      </a:solidFill>
                      <a:prstDash val="solid"/>
                      <a:round/>
                      <a:headEnd type="none" w="sm" len="sm"/>
                      <a:tailEnd type="none" w="sm" len="sm"/>
                    </a:lnT>
                    <a:lnB w="12700" cap="flat" cmpd="sng">
                      <a:solidFill>
                        <a:srgbClr val="4472C4"/>
                      </a:solidFill>
                      <a:prstDash val="solid"/>
                      <a:round/>
                      <a:headEnd type="none" w="sm" len="sm"/>
                      <a:tailEnd type="none" w="sm" len="sm"/>
                    </a:lnB>
                    <a:solidFill>
                      <a:srgbClr val="FFFFFF"/>
                    </a:solidFill>
                  </a:tcPr>
                </a:tc>
                <a:tc>
                  <a:txBody>
                    <a:bodyPr/>
                    <a:lstStyle/>
                    <a:p>
                      <a:pPr marL="0" lvl="0" indent="0" algn="l" rtl="0">
                        <a:spcBef>
                          <a:spcPts val="0"/>
                        </a:spcBef>
                        <a:spcAft>
                          <a:spcPts val="0"/>
                        </a:spcAft>
                        <a:buClr>
                          <a:srgbClr val="000000"/>
                        </a:buClr>
                        <a:buSzPts val="1100"/>
                        <a:buFont typeface="Arial"/>
                        <a:buNone/>
                      </a:pPr>
                      <a:r>
                        <a:rPr lang="en-GB" sz="1200">
                          <a:solidFill>
                            <a:srgbClr val="000000"/>
                          </a:solidFill>
                        </a:rPr>
                        <a:t>To redo an action</a:t>
                      </a:r>
                      <a:endParaRPr sz="1200" b="1">
                        <a:solidFill>
                          <a:srgbClr val="000000"/>
                        </a:solidFill>
                      </a:endParaRPr>
                    </a:p>
                  </a:txBody>
                  <a:tcPr marL="91450" marR="91450" marT="45725" marB="45725">
                    <a:lnL w="12700" cap="flat" cmpd="sng">
                      <a:solidFill>
                        <a:srgbClr val="4472C4"/>
                      </a:solidFill>
                      <a:prstDash val="solid"/>
                      <a:round/>
                      <a:headEnd type="none" w="sm" len="sm"/>
                      <a:tailEnd type="none" w="sm" len="sm"/>
                    </a:lnL>
                    <a:lnR w="12700" cap="flat" cmpd="sng">
                      <a:solidFill>
                        <a:srgbClr val="4472C4"/>
                      </a:solidFill>
                      <a:prstDash val="solid"/>
                      <a:round/>
                      <a:headEnd type="none" w="sm" len="sm"/>
                      <a:tailEnd type="none" w="sm" len="sm"/>
                    </a:lnR>
                    <a:lnT w="12700" cap="flat" cmpd="sng">
                      <a:solidFill>
                        <a:srgbClr val="4472C4"/>
                      </a:solidFill>
                      <a:prstDash val="solid"/>
                      <a:round/>
                      <a:headEnd type="none" w="sm" len="sm"/>
                      <a:tailEnd type="none" w="sm" len="sm"/>
                    </a:lnT>
                    <a:lnB w="12700" cap="flat" cmpd="sng">
                      <a:solidFill>
                        <a:srgbClr val="4472C4"/>
                      </a:solidFill>
                      <a:prstDash val="solid"/>
                      <a:round/>
                      <a:headEnd type="none" w="sm" len="sm"/>
                      <a:tailEnd type="none" w="sm" len="sm"/>
                    </a:lnB>
                    <a:solidFill>
                      <a:srgbClr val="FFFFFF"/>
                    </a:solidFill>
                  </a:tcPr>
                </a:tc>
                <a:extLst>
                  <a:ext uri="{0D108BD9-81ED-4DB2-BD59-A6C34878D82A}">
                    <a16:rowId xmlns:a16="http://schemas.microsoft.com/office/drawing/2014/main" val="10010"/>
                  </a:ext>
                </a:extLst>
              </a:tr>
            </a:tbl>
          </a:graphicData>
        </a:graphic>
      </p:graphicFrame>
      <p:graphicFrame>
        <p:nvGraphicFramePr>
          <p:cNvPr id="160" name="Google Shape;160;p18"/>
          <p:cNvGraphicFramePr/>
          <p:nvPr/>
        </p:nvGraphicFramePr>
        <p:xfrm>
          <a:off x="171461" y="1224786"/>
          <a:ext cx="3000000" cy="3000000"/>
        </p:xfrm>
        <a:graphic>
          <a:graphicData uri="http://schemas.openxmlformats.org/drawingml/2006/table">
            <a:tbl>
              <a:tblPr firstRow="1" bandRow="1">
                <a:noFill/>
                <a:tableStyleId>{F5AA1DBC-FA75-429A-B29C-6F2FDC3A0DC4}</a:tableStyleId>
              </a:tblPr>
              <a:tblGrid>
                <a:gridCol w="1010625">
                  <a:extLst>
                    <a:ext uri="{9D8B030D-6E8A-4147-A177-3AD203B41FA5}">
                      <a16:colId xmlns:a16="http://schemas.microsoft.com/office/drawing/2014/main" val="20000"/>
                    </a:ext>
                  </a:extLst>
                </a:gridCol>
                <a:gridCol w="2400325">
                  <a:extLst>
                    <a:ext uri="{9D8B030D-6E8A-4147-A177-3AD203B41FA5}">
                      <a16:colId xmlns:a16="http://schemas.microsoft.com/office/drawing/2014/main" val="20001"/>
                    </a:ext>
                  </a:extLst>
                </a:gridCol>
              </a:tblGrid>
              <a:tr h="382475">
                <a:tc gridSpan="2">
                  <a:txBody>
                    <a:bodyPr/>
                    <a:lstStyle/>
                    <a:p>
                      <a:pPr marL="0" marR="0" lvl="0" indent="0" algn="ctr" rtl="0">
                        <a:lnSpc>
                          <a:spcPct val="100000"/>
                        </a:lnSpc>
                        <a:spcBef>
                          <a:spcPts val="0"/>
                        </a:spcBef>
                        <a:spcAft>
                          <a:spcPts val="0"/>
                        </a:spcAft>
                        <a:buClr>
                          <a:schemeClr val="dk1"/>
                        </a:buClr>
                        <a:buSzPts val="1350"/>
                        <a:buFont typeface="Calibri"/>
                        <a:buNone/>
                      </a:pPr>
                      <a:r>
                        <a:rPr lang="en-GB" sz="1350" b="1"/>
                        <a:t>What? (Key Knowledge)c</a:t>
                      </a:r>
                      <a:endParaRPr sz="1350" b="1"/>
                    </a:p>
                  </a:txBody>
                  <a:tcPr marL="91450" marR="91450" marT="45725" marB="45725">
                    <a:lnB w="12700" cap="flat" cmpd="sng">
                      <a:solidFill>
                        <a:schemeClr val="accent5"/>
                      </a:solidFill>
                      <a:prstDash val="solid"/>
                      <a:round/>
                      <a:headEnd type="none" w="sm" len="sm"/>
                      <a:tailEnd type="none" w="sm" len="sm"/>
                    </a:lnB>
                    <a:solidFill>
                      <a:srgbClr val="DDEAF6"/>
                    </a:solidFill>
                  </a:tcPr>
                </a:tc>
                <a:tc hMerge="1">
                  <a:txBody>
                    <a:bodyPr/>
                    <a:lstStyle/>
                    <a:p>
                      <a:endParaRPr lang="en-US"/>
                    </a:p>
                  </a:txBody>
                  <a:tcPr/>
                </a:tc>
                <a:extLst>
                  <a:ext uri="{0D108BD9-81ED-4DB2-BD59-A6C34878D82A}">
                    <a16:rowId xmlns:a16="http://schemas.microsoft.com/office/drawing/2014/main" val="10000"/>
                  </a:ext>
                </a:extLst>
              </a:tr>
              <a:tr h="766400">
                <a:tc>
                  <a:txBody>
                    <a:bodyPr/>
                    <a:lstStyle/>
                    <a:p>
                      <a:pPr marL="0" lvl="0" indent="0" algn="l" rtl="0">
                        <a:spcBef>
                          <a:spcPts val="0"/>
                        </a:spcBef>
                        <a:spcAft>
                          <a:spcPts val="0"/>
                        </a:spcAft>
                        <a:buNone/>
                      </a:pPr>
                      <a:r>
                        <a:rPr lang="en-GB" sz="1200"/>
                        <a:t>Animation</a:t>
                      </a:r>
                      <a:endParaRPr sz="1200" b="1"/>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200"/>
                        <a:t>Animation is a method in which pictures are manipulated to appear as moving images.</a:t>
                      </a:r>
                      <a:endParaRPr sz="1200"/>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075600">
                <a:tc>
                  <a:txBody>
                    <a:bodyPr/>
                    <a:lstStyle/>
                    <a:p>
                      <a:pPr marL="0" marR="0" lvl="0" indent="0" algn="l" rtl="0">
                        <a:spcBef>
                          <a:spcPts val="0"/>
                        </a:spcBef>
                        <a:spcAft>
                          <a:spcPts val="0"/>
                        </a:spcAft>
                        <a:buNone/>
                      </a:pPr>
                      <a:r>
                        <a:rPr lang="en-GB" sz="1200" b="1"/>
                        <a:t>Coordinates</a:t>
                      </a:r>
                      <a:endParaRPr sz="1200" b="1"/>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tc>
                  <a:txBody>
                    <a:bodyPr/>
                    <a:lstStyle/>
                    <a:p>
                      <a:pPr marL="0" lvl="0" indent="0" algn="l" rtl="0">
                        <a:spcBef>
                          <a:spcPts val="0"/>
                        </a:spcBef>
                        <a:spcAft>
                          <a:spcPts val="0"/>
                        </a:spcAft>
                        <a:buNone/>
                      </a:pPr>
                      <a:r>
                        <a:rPr lang="en-GB" sz="1200"/>
                        <a:t>Scratch's coordinate system uses 2 coordinates, "X position" and "Y position", to determine the location of a sprite on the stage.</a:t>
                      </a:r>
                      <a:endParaRPr sz="1200"/>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1108200">
                <a:tc>
                  <a:txBody>
                    <a:bodyPr/>
                    <a:lstStyle/>
                    <a:p>
                      <a:pPr marL="0" marR="0" lvl="0" indent="0" algn="l" rtl="0">
                        <a:spcBef>
                          <a:spcPts val="0"/>
                        </a:spcBef>
                        <a:spcAft>
                          <a:spcPts val="0"/>
                        </a:spcAft>
                        <a:buNone/>
                      </a:pPr>
                      <a:r>
                        <a:rPr lang="en-GB" sz="1200" b="1"/>
                        <a:t>Costumes</a:t>
                      </a:r>
                      <a:endParaRPr sz="1200" b="1"/>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200"/>
                        <a:t>A costume is one out of possibly many "frames" or alternate appearances of a sprite.</a:t>
                      </a:r>
                      <a:endParaRPr sz="1200"/>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1222850">
                <a:tc>
                  <a:txBody>
                    <a:bodyPr/>
                    <a:lstStyle/>
                    <a:p>
                      <a:pPr marL="0" lvl="0" indent="0" algn="l" rtl="0">
                        <a:spcBef>
                          <a:spcPts val="0"/>
                        </a:spcBef>
                        <a:spcAft>
                          <a:spcPts val="0"/>
                        </a:spcAft>
                        <a:buNone/>
                      </a:pPr>
                      <a:r>
                        <a:rPr lang="en-GB" sz="1200"/>
                        <a:t>Stage</a:t>
                      </a:r>
                      <a:endParaRPr sz="1200" b="1"/>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200"/>
                        <a:t>The stage is the background of the project, but can have scripts, backdrops (costumes), and sounds, similar to a sprite.</a:t>
                      </a:r>
                      <a:endParaRPr sz="1200"/>
                    </a:p>
                  </a:txBody>
                  <a:tcPr marL="91450" marR="91450" marT="45725" marB="45725">
                    <a:lnL w="12700" cap="flat" cmpd="sng">
                      <a:solidFill>
                        <a:schemeClr val="accent5"/>
                      </a:solidFill>
                      <a:prstDash val="solid"/>
                      <a:round/>
                      <a:headEnd type="none" w="sm" len="sm"/>
                      <a:tailEnd type="none" w="sm" len="sm"/>
                    </a:lnL>
                    <a:lnR w="12700" cap="flat" cmpd="sng">
                      <a:solidFill>
                        <a:schemeClr val="accent5"/>
                      </a:solidFill>
                      <a:prstDash val="solid"/>
                      <a:round/>
                      <a:headEnd type="none" w="sm" len="sm"/>
                      <a:tailEnd type="none" w="sm" len="sm"/>
                    </a:lnR>
                    <a:lnT w="12700" cap="flat" cmpd="sng">
                      <a:solidFill>
                        <a:schemeClr val="accent5"/>
                      </a:solidFill>
                      <a:prstDash val="solid"/>
                      <a:round/>
                      <a:headEnd type="none" w="sm" len="sm"/>
                      <a:tailEnd type="none" w="sm" len="sm"/>
                    </a:lnT>
                    <a:lnB w="12700" cap="flat" cmpd="sng">
                      <a:solidFill>
                        <a:schemeClr val="accent5"/>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382475">
                <a:tc rowSpan="2" gridSpan="2">
                  <a:txBody>
                    <a:bodyPr/>
                    <a:lstStyle/>
                    <a:p>
                      <a:pPr marL="0" lvl="0" indent="0" algn="ctr" rtl="0">
                        <a:spcBef>
                          <a:spcPts val="0"/>
                        </a:spcBef>
                        <a:spcAft>
                          <a:spcPts val="0"/>
                        </a:spcAft>
                        <a:buNone/>
                      </a:pPr>
                      <a:r>
                        <a:rPr lang="en-GB" sz="1350" b="1"/>
                        <a:t>Possible experiences</a:t>
                      </a:r>
                      <a:endParaRPr sz="1200" b="1"/>
                    </a:p>
                  </a:txBody>
                  <a:tcPr marL="91450" marR="91450" marT="45725" marB="45725">
                    <a:lnT w="12700" cap="flat" cmpd="sng">
                      <a:solidFill>
                        <a:schemeClr val="accent5"/>
                      </a:solidFill>
                      <a:prstDash val="solid"/>
                      <a:round/>
                      <a:headEnd type="none" w="sm" len="sm"/>
                      <a:tailEnd type="none" w="sm" len="sm"/>
                    </a:lnT>
                    <a:solidFill>
                      <a:srgbClr val="CFE2F3"/>
                    </a:solidFill>
                  </a:tcPr>
                </a:tc>
                <a:tc rowSpan="2" hMerge="1">
                  <a:txBody>
                    <a:bodyPr/>
                    <a:lstStyle/>
                    <a:p>
                      <a:endParaRPr lang="en-US"/>
                    </a:p>
                  </a:txBody>
                  <a:tcPr/>
                </a:tc>
                <a:extLst>
                  <a:ext uri="{0D108BD9-81ED-4DB2-BD59-A6C34878D82A}">
                    <a16:rowId xmlns:a16="http://schemas.microsoft.com/office/drawing/2014/main" val="10005"/>
                  </a:ext>
                </a:extLst>
              </a:tr>
              <a:tr h="11282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6"/>
                  </a:ext>
                </a:extLst>
              </a:tr>
              <a:tr h="382475">
                <a:tc rowSpan="4" gridSpan="2">
                  <a:txBody>
                    <a:bodyPr/>
                    <a:lstStyle/>
                    <a:p>
                      <a:pPr marL="457200" lvl="0" indent="-304800" algn="l" rtl="0">
                        <a:spcBef>
                          <a:spcPts val="0"/>
                        </a:spcBef>
                        <a:spcAft>
                          <a:spcPts val="0"/>
                        </a:spcAft>
                        <a:buClr>
                          <a:schemeClr val="dk1"/>
                        </a:buClr>
                        <a:buSzPts val="1200"/>
                        <a:buChar char="●"/>
                      </a:pPr>
                      <a:r>
                        <a:rPr lang="en-GB" sz="1200"/>
                        <a:t>Design and make own individual animation </a:t>
                      </a:r>
                      <a:endParaRPr sz="1200"/>
                    </a:p>
                    <a:p>
                      <a:pPr marL="457200" lvl="0" indent="-304800" algn="l" rtl="0">
                        <a:spcBef>
                          <a:spcPts val="0"/>
                        </a:spcBef>
                        <a:spcAft>
                          <a:spcPts val="0"/>
                        </a:spcAft>
                        <a:buClr>
                          <a:schemeClr val="dk1"/>
                        </a:buClr>
                        <a:buSzPts val="1200"/>
                        <a:buChar char="●"/>
                      </a:pPr>
                      <a:r>
                        <a:rPr lang="en-GB" sz="1200"/>
                        <a:t>Experiment creating sequences </a:t>
                      </a:r>
                      <a:endParaRPr sz="1200"/>
                    </a:p>
                  </a:txBody>
                  <a:tcPr marL="91450" marR="91450" marT="45725" marB="45725">
                    <a:solidFill>
                      <a:schemeClr val="lt1"/>
                    </a:solidFill>
                  </a:tcPr>
                </a:tc>
                <a:tc rowSpan="4" hMerge="1">
                  <a:txBody>
                    <a:bodyPr/>
                    <a:lstStyle/>
                    <a:p>
                      <a:endParaRPr lang="en-US"/>
                    </a:p>
                  </a:txBody>
                  <a:tcPr/>
                </a:tc>
                <a:extLst>
                  <a:ext uri="{0D108BD9-81ED-4DB2-BD59-A6C34878D82A}">
                    <a16:rowId xmlns:a16="http://schemas.microsoft.com/office/drawing/2014/main" val="10007"/>
                  </a:ext>
                </a:extLst>
              </a:tr>
              <a:tr h="3824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8"/>
                  </a:ext>
                </a:extLst>
              </a:tr>
              <a:tr h="3824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9"/>
                  </a:ext>
                </a:extLst>
              </a:tr>
              <a:tr h="1017475">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10"/>
                  </a:ext>
                </a:extLst>
              </a:tr>
            </a:tbl>
          </a:graphicData>
        </a:graphic>
      </p:graphicFrame>
      <p:sp>
        <p:nvSpPr>
          <p:cNvPr id="161" name="Google Shape;161;p18"/>
          <p:cNvSpPr txBox="1"/>
          <p:nvPr/>
        </p:nvSpPr>
        <p:spPr>
          <a:xfrm>
            <a:off x="171450" y="8653875"/>
            <a:ext cx="6601200" cy="1129200"/>
          </a:xfrm>
          <a:prstGeom prst="rect">
            <a:avLst/>
          </a:prstGeom>
          <a:noFill/>
          <a:ln w="9525" cap="flat" cmpd="sng">
            <a:solidFill>
              <a:srgbClr val="4A86E8"/>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a:p>
            <a:pPr marL="0" lvl="0" indent="0" algn="ctr" rtl="0">
              <a:spcBef>
                <a:spcPts val="0"/>
              </a:spcBef>
              <a:spcAft>
                <a:spcPts val="0"/>
              </a:spcAft>
              <a:buNone/>
            </a:pPr>
            <a:endParaRPr sz="1350" b="1">
              <a:solidFill>
                <a:schemeClr val="dk1"/>
              </a:solidFill>
              <a:latin typeface="Calibri"/>
              <a:ea typeface="Calibri"/>
              <a:cs typeface="Calibri"/>
              <a:sym typeface="Calibri"/>
            </a:endParaRPr>
          </a:p>
        </p:txBody>
      </p:sp>
      <p:graphicFrame>
        <p:nvGraphicFramePr>
          <p:cNvPr id="162" name="Google Shape;162;p18"/>
          <p:cNvGraphicFramePr/>
          <p:nvPr/>
        </p:nvGraphicFramePr>
        <p:xfrm>
          <a:off x="171461" y="585592"/>
          <a:ext cx="3000000" cy="3000000"/>
        </p:xfrm>
        <a:graphic>
          <a:graphicData uri="http://schemas.openxmlformats.org/drawingml/2006/table">
            <a:tbl>
              <a:tblPr firstRow="1" bandRow="1">
                <a:noFill/>
                <a:tableStyleId>{F5AA1DBC-FA75-429A-B29C-6F2FDC3A0DC4}</a:tableStyleId>
              </a:tblPr>
              <a:tblGrid>
                <a:gridCol w="1650300">
                  <a:extLst>
                    <a:ext uri="{9D8B030D-6E8A-4147-A177-3AD203B41FA5}">
                      <a16:colId xmlns:a16="http://schemas.microsoft.com/office/drawing/2014/main" val="20000"/>
                    </a:ext>
                  </a:extLst>
                </a:gridCol>
                <a:gridCol w="1607250">
                  <a:extLst>
                    <a:ext uri="{9D8B030D-6E8A-4147-A177-3AD203B41FA5}">
                      <a16:colId xmlns:a16="http://schemas.microsoft.com/office/drawing/2014/main" val="20001"/>
                    </a:ext>
                  </a:extLst>
                </a:gridCol>
                <a:gridCol w="1693350">
                  <a:extLst>
                    <a:ext uri="{9D8B030D-6E8A-4147-A177-3AD203B41FA5}">
                      <a16:colId xmlns:a16="http://schemas.microsoft.com/office/drawing/2014/main" val="20002"/>
                    </a:ext>
                  </a:extLst>
                </a:gridCol>
                <a:gridCol w="1650300">
                  <a:extLst>
                    <a:ext uri="{9D8B030D-6E8A-4147-A177-3AD203B41FA5}">
                      <a16:colId xmlns:a16="http://schemas.microsoft.com/office/drawing/2014/main" val="20003"/>
                    </a:ext>
                  </a:extLst>
                </a:gridCol>
              </a:tblGrid>
              <a:tr h="403975">
                <a:tc>
                  <a:txBody>
                    <a:bodyPr/>
                    <a:lstStyle/>
                    <a:p>
                      <a:pPr marL="0" marR="0" lvl="0" indent="0" algn="ctr" rtl="0">
                        <a:spcBef>
                          <a:spcPts val="0"/>
                        </a:spcBef>
                        <a:spcAft>
                          <a:spcPts val="0"/>
                        </a:spcAft>
                        <a:buNone/>
                      </a:pPr>
                      <a:r>
                        <a:rPr lang="en-GB" sz="1350"/>
                        <a:t>Computing</a:t>
                      </a:r>
                      <a:endParaRPr sz="1350"/>
                    </a:p>
                  </a:txBody>
                  <a:tcPr marL="91450" marR="91450" marT="45725" marB="45725">
                    <a:solidFill>
                      <a:schemeClr val="lt1"/>
                    </a:solidFill>
                  </a:tcPr>
                </a:tc>
                <a:tc>
                  <a:txBody>
                    <a:bodyPr/>
                    <a:lstStyle/>
                    <a:p>
                      <a:pPr marL="0" lvl="0" indent="0" algn="ctr" rtl="0">
                        <a:spcBef>
                          <a:spcPts val="0"/>
                        </a:spcBef>
                        <a:spcAft>
                          <a:spcPts val="0"/>
                        </a:spcAft>
                        <a:buClr>
                          <a:schemeClr val="dk1"/>
                        </a:buClr>
                        <a:buSzPts val="1100"/>
                        <a:buFont typeface="Arial"/>
                        <a:buNone/>
                      </a:pPr>
                      <a:r>
                        <a:rPr lang="en-GB" sz="1200"/>
                        <a:t>Coding: Scratch Project</a:t>
                      </a:r>
                      <a:endParaRPr sz="1350"/>
                    </a:p>
                  </a:txBody>
                  <a:tcPr marL="91450" marR="91450" marT="45725" marB="45725">
                    <a:solidFill>
                      <a:schemeClr val="lt1"/>
                    </a:solidFill>
                  </a:tcPr>
                </a:tc>
                <a:tc>
                  <a:txBody>
                    <a:bodyPr/>
                    <a:lstStyle/>
                    <a:p>
                      <a:pPr marL="0" marR="0" lvl="0" indent="0" algn="ctr" rtl="0">
                        <a:spcBef>
                          <a:spcPts val="0"/>
                        </a:spcBef>
                        <a:spcAft>
                          <a:spcPts val="0"/>
                        </a:spcAft>
                        <a:buNone/>
                      </a:pPr>
                      <a:r>
                        <a:rPr lang="en-GB" sz="1350"/>
                        <a:t>Year 3</a:t>
                      </a:r>
                      <a:endParaRPr sz="1350"/>
                    </a:p>
                  </a:txBody>
                  <a:tcPr marL="91450" marR="91450" marT="45725" marB="45725">
                    <a:solidFill>
                      <a:schemeClr val="lt1"/>
                    </a:solidFill>
                  </a:tcPr>
                </a:tc>
                <a:tc>
                  <a:txBody>
                    <a:bodyPr/>
                    <a:lstStyle/>
                    <a:p>
                      <a:pPr marL="0" marR="0" lvl="0" indent="0" algn="ctr" rtl="0">
                        <a:spcBef>
                          <a:spcPts val="0"/>
                        </a:spcBef>
                        <a:spcAft>
                          <a:spcPts val="0"/>
                        </a:spcAft>
                        <a:buNone/>
                      </a:pPr>
                      <a:r>
                        <a:rPr lang="en-GB" sz="1350"/>
                        <a:t>Summer 2</a:t>
                      </a:r>
                      <a:endParaRPr sz="1350"/>
                    </a:p>
                  </a:txBody>
                  <a:tcPr marL="91450" marR="91450" marT="45725" marB="45725">
                    <a:solidFill>
                      <a:schemeClr val="lt1"/>
                    </a:solidFill>
                  </a:tcPr>
                </a:tc>
                <a:extLst>
                  <a:ext uri="{0D108BD9-81ED-4DB2-BD59-A6C34878D82A}">
                    <a16:rowId xmlns:a16="http://schemas.microsoft.com/office/drawing/2014/main" val="10000"/>
                  </a:ext>
                </a:extLst>
              </a:tr>
            </a:tbl>
          </a:graphicData>
        </a:graphic>
      </p:graphicFrame>
      <p:grpSp>
        <p:nvGrpSpPr>
          <p:cNvPr id="163" name="Google Shape;163;p18"/>
          <p:cNvGrpSpPr/>
          <p:nvPr/>
        </p:nvGrpSpPr>
        <p:grpSpPr>
          <a:xfrm>
            <a:off x="171461" y="87681"/>
            <a:ext cx="6601200" cy="369300"/>
            <a:chOff x="171461" y="87681"/>
            <a:chExt cx="6601200" cy="369300"/>
          </a:xfrm>
        </p:grpSpPr>
        <p:sp>
          <p:nvSpPr>
            <p:cNvPr id="164" name="Google Shape;164;p18"/>
            <p:cNvSpPr txBox="1"/>
            <p:nvPr/>
          </p:nvSpPr>
          <p:spPr>
            <a:xfrm>
              <a:off x="171461" y="87681"/>
              <a:ext cx="6601200" cy="369300"/>
            </a:xfrm>
            <a:prstGeom prst="rect">
              <a:avLst/>
            </a:prstGeom>
            <a:noFill/>
            <a:ln w="38100" cap="flat" cmpd="sng">
              <a:solidFill>
                <a:schemeClr val="accent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i="0" u="none" strike="noStrike" cap="none">
                  <a:solidFill>
                    <a:schemeClr val="dk1"/>
                  </a:solidFill>
                  <a:latin typeface="Calibri"/>
                  <a:ea typeface="Calibri"/>
                  <a:cs typeface="Calibri"/>
                  <a:sym typeface="Calibri"/>
                </a:rPr>
                <a:t>St Mary Cray Primary – Knowledge Organiser</a:t>
              </a:r>
              <a:endParaRPr sz="1800" b="1" i="0" u="none" strike="noStrike" cap="none">
                <a:solidFill>
                  <a:schemeClr val="dk1"/>
                </a:solidFill>
                <a:latin typeface="Calibri"/>
                <a:ea typeface="Calibri"/>
                <a:cs typeface="Calibri"/>
                <a:sym typeface="Calibri"/>
              </a:endParaRPr>
            </a:p>
          </p:txBody>
        </p:sp>
        <p:pic>
          <p:nvPicPr>
            <p:cNvPr id="165" name="Google Shape;165;p18"/>
            <p:cNvPicPr preferRelativeResize="0"/>
            <p:nvPr/>
          </p:nvPicPr>
          <p:blipFill>
            <a:blip r:embed="rId3">
              <a:alphaModFix/>
            </a:blip>
            <a:stretch>
              <a:fillRect/>
            </a:stretch>
          </p:blipFill>
          <p:spPr>
            <a:xfrm>
              <a:off x="5977150" y="147250"/>
              <a:ext cx="444900" cy="270425"/>
            </a:xfrm>
            <a:prstGeom prst="rect">
              <a:avLst/>
            </a:prstGeom>
            <a:noFill/>
            <a:ln>
              <a:noFill/>
            </a:ln>
          </p:spPr>
        </p:pic>
      </p:grpSp>
      <p:pic>
        <p:nvPicPr>
          <p:cNvPr id="166" name="Google Shape;166;p18"/>
          <p:cNvPicPr preferRelativeResize="0"/>
          <p:nvPr/>
        </p:nvPicPr>
        <p:blipFill>
          <a:blip r:embed="rId4">
            <a:alphaModFix/>
          </a:blip>
          <a:stretch>
            <a:fillRect/>
          </a:stretch>
        </p:blipFill>
        <p:spPr>
          <a:xfrm>
            <a:off x="218600" y="8785315"/>
            <a:ext cx="1206727" cy="952876"/>
          </a:xfrm>
          <a:prstGeom prst="rect">
            <a:avLst/>
          </a:prstGeom>
          <a:noFill/>
          <a:ln>
            <a:noFill/>
          </a:ln>
        </p:spPr>
      </p:pic>
      <p:pic>
        <p:nvPicPr>
          <p:cNvPr id="167" name="Google Shape;167;p18"/>
          <p:cNvPicPr preferRelativeResize="0"/>
          <p:nvPr/>
        </p:nvPicPr>
        <p:blipFill>
          <a:blip r:embed="rId5">
            <a:alphaModFix/>
          </a:blip>
          <a:stretch>
            <a:fillRect/>
          </a:stretch>
        </p:blipFill>
        <p:spPr>
          <a:xfrm>
            <a:off x="1821747" y="8768525"/>
            <a:ext cx="1085682" cy="899900"/>
          </a:xfrm>
          <a:prstGeom prst="rect">
            <a:avLst/>
          </a:prstGeom>
          <a:noFill/>
          <a:ln>
            <a:noFill/>
          </a:ln>
        </p:spPr>
      </p:pic>
      <p:pic>
        <p:nvPicPr>
          <p:cNvPr id="168" name="Google Shape;168;p18"/>
          <p:cNvPicPr preferRelativeResize="0"/>
          <p:nvPr/>
        </p:nvPicPr>
        <p:blipFill>
          <a:blip r:embed="rId6">
            <a:alphaModFix/>
          </a:blip>
          <a:stretch>
            <a:fillRect/>
          </a:stretch>
        </p:blipFill>
        <p:spPr>
          <a:xfrm>
            <a:off x="3230723" y="8768528"/>
            <a:ext cx="1465049" cy="899900"/>
          </a:xfrm>
          <a:prstGeom prst="rect">
            <a:avLst/>
          </a:prstGeom>
          <a:noFill/>
          <a:ln>
            <a:noFill/>
          </a:ln>
        </p:spPr>
      </p:pic>
      <p:pic>
        <p:nvPicPr>
          <p:cNvPr id="169" name="Google Shape;169;p18"/>
          <p:cNvPicPr preferRelativeResize="0"/>
          <p:nvPr/>
        </p:nvPicPr>
        <p:blipFill>
          <a:blip r:embed="rId7">
            <a:alphaModFix/>
          </a:blip>
          <a:stretch>
            <a:fillRect/>
          </a:stretch>
        </p:blipFill>
        <p:spPr>
          <a:xfrm>
            <a:off x="5122350" y="8744090"/>
            <a:ext cx="1085675" cy="103533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1968</Words>
  <Application>Microsoft Office PowerPoint</Application>
  <PresentationFormat>A4 Paper (210x297 mm)</PresentationFormat>
  <Paragraphs>238</Paragraphs>
  <Slides>6</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Noto Sans Symbols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Richards</dc:creator>
  <cp:lastModifiedBy>Nicola Richards</cp:lastModifiedBy>
  <cp:revision>1</cp:revision>
  <dcterms:modified xsi:type="dcterms:W3CDTF">2020-12-02T10:02:51Z</dcterms:modified>
</cp:coreProperties>
</file>