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3318" y="-102"/>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07/04/2020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07/04/2020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07/04/2020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07/04/2020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07/04/2020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07/04/2020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3940517825"/>
              </p:ext>
            </p:extLst>
          </p:nvPr>
        </p:nvGraphicFramePr>
        <p:xfrm>
          <a:off x="100209" y="576743"/>
          <a:ext cx="6601216" cy="370840"/>
        </p:xfrm>
        <a:graphic>
          <a:graphicData uri="http://schemas.openxmlformats.org/drawingml/2006/table">
            <a:tbl>
              <a:tblPr firstRow="1" bandRow="1">
                <a:tableStyleId>{5940675A-B579-460E-94D1-54222C63F5DA}</a:tableStyleId>
              </a:tblPr>
              <a:tblGrid>
                <a:gridCol w="1650304">
                  <a:extLst>
                    <a:ext uri="{9D8B030D-6E8A-4147-A177-3AD203B41FA5}">
                      <a16:colId xmlns="" xmlns:a16="http://schemas.microsoft.com/office/drawing/2014/main" val="960009268"/>
                    </a:ext>
                  </a:extLst>
                </a:gridCol>
                <a:gridCol w="1650304">
                  <a:extLst>
                    <a:ext uri="{9D8B030D-6E8A-4147-A177-3AD203B41FA5}">
                      <a16:colId xmlns="" xmlns:a16="http://schemas.microsoft.com/office/drawing/2014/main" val="770037360"/>
                    </a:ext>
                  </a:extLst>
                </a:gridCol>
                <a:gridCol w="1650304">
                  <a:extLst>
                    <a:ext uri="{9D8B030D-6E8A-4147-A177-3AD203B41FA5}">
                      <a16:colId xmlns="" xmlns:a16="http://schemas.microsoft.com/office/drawing/2014/main" val="3879841513"/>
                    </a:ext>
                  </a:extLst>
                </a:gridCol>
                <a:gridCol w="1650304">
                  <a:extLst>
                    <a:ext uri="{9D8B030D-6E8A-4147-A177-3AD203B41FA5}">
                      <a16:colId xmlns="" xmlns:a16="http://schemas.microsoft.com/office/drawing/2014/main" val="51580038"/>
                    </a:ext>
                  </a:extLst>
                </a:gridCol>
              </a:tblGrid>
              <a:tr h="370840">
                <a:tc>
                  <a:txBody>
                    <a:bodyPr/>
                    <a:lstStyle/>
                    <a:p>
                      <a:pPr algn="ctr"/>
                      <a:r>
                        <a:rPr lang="en-GB" b="1" baseline="0" dirty="0" smtClean="0"/>
                        <a:t>Science Focus</a:t>
                      </a:r>
                      <a:endParaRPr lang="en-GB" b="1" dirty="0"/>
                    </a:p>
                  </a:txBody>
                  <a:tcPr/>
                </a:tc>
                <a:tc>
                  <a:txBody>
                    <a:bodyPr/>
                    <a:lstStyle/>
                    <a:p>
                      <a:pPr algn="ctr"/>
                      <a:r>
                        <a:rPr lang="en-GB" b="1" dirty="0" smtClean="0"/>
                        <a:t>Electricity</a:t>
                      </a:r>
                      <a:endParaRPr lang="en-GB" b="1" dirty="0"/>
                    </a:p>
                  </a:txBody>
                  <a:tcPr>
                    <a:solidFill>
                      <a:srgbClr val="FFFF00"/>
                    </a:solidFill>
                  </a:tcPr>
                </a:tc>
                <a:tc>
                  <a:txBody>
                    <a:bodyPr/>
                    <a:lstStyle/>
                    <a:p>
                      <a:pPr algn="ctr"/>
                      <a:r>
                        <a:rPr lang="en-GB" b="1" dirty="0" smtClean="0"/>
                        <a:t>Year</a:t>
                      </a:r>
                      <a:r>
                        <a:rPr lang="en-GB" b="1" baseline="0" dirty="0" smtClean="0"/>
                        <a:t> 6</a:t>
                      </a:r>
                      <a:endParaRPr lang="en-GB" b="1" dirty="0"/>
                    </a:p>
                  </a:txBody>
                  <a:tcPr/>
                </a:tc>
                <a:tc>
                  <a:txBody>
                    <a:bodyPr/>
                    <a:lstStyle/>
                    <a:p>
                      <a:pPr algn="ctr"/>
                      <a:r>
                        <a:rPr lang="en-GB" b="1" dirty="0" smtClean="0"/>
                        <a:t>Autumn 2 </a:t>
                      </a:r>
                      <a:endParaRPr lang="en-GB" b="1" dirty="0"/>
                    </a:p>
                  </a:txBody>
                  <a:tcPr/>
                </a:tc>
                <a:extLst>
                  <a:ext uri="{0D108BD9-81ED-4DB2-BD59-A6C34878D82A}">
                    <a16:rowId xmlns=""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759798976"/>
              </p:ext>
            </p:extLst>
          </p:nvPr>
        </p:nvGraphicFramePr>
        <p:xfrm>
          <a:off x="100209" y="8476760"/>
          <a:ext cx="6640752" cy="1226820"/>
        </p:xfrm>
        <a:graphic>
          <a:graphicData uri="http://schemas.openxmlformats.org/drawingml/2006/table">
            <a:tbl>
              <a:tblPr firstRow="1" bandRow="1">
                <a:tableStyleId>{5940675A-B579-460E-94D1-54222C63F5DA}</a:tableStyleId>
              </a:tblPr>
              <a:tblGrid>
                <a:gridCol w="6640752">
                  <a:extLst>
                    <a:ext uri="{9D8B030D-6E8A-4147-A177-3AD203B41FA5}">
                      <a16:colId xmlns="" xmlns:a16="http://schemas.microsoft.com/office/drawing/2014/main" val="754516515"/>
                    </a:ext>
                  </a:extLst>
                </a:gridCol>
              </a:tblGrid>
              <a:tr h="224953">
                <a:tc>
                  <a:txBody>
                    <a:bodyPr/>
                    <a:lstStyle/>
                    <a:p>
                      <a:pPr algn="ctr"/>
                      <a:r>
                        <a:rPr lang="en-GB" b="1" dirty="0" smtClean="0"/>
                        <a:t>Possible experiences</a:t>
                      </a:r>
                      <a:endParaRPr lang="en-GB" b="1" dirty="0"/>
                    </a:p>
                  </a:txBody>
                  <a:tcPr>
                    <a:solidFill>
                      <a:schemeClr val="accent6">
                        <a:lumMod val="20000"/>
                        <a:lumOff val="80000"/>
                      </a:schemeClr>
                    </a:solidFill>
                  </a:tcPr>
                </a:tc>
                <a:extLst>
                  <a:ext uri="{0D108BD9-81ED-4DB2-BD59-A6C34878D82A}">
                    <a16:rowId xmlns="" xmlns:a16="http://schemas.microsoft.com/office/drawing/2014/main" val="3315443936"/>
                  </a:ext>
                </a:extLst>
              </a:tr>
              <a:tr h="899487">
                <a:tc>
                  <a:txBody>
                    <a:bodyPr/>
                    <a:lstStyle/>
                    <a:p>
                      <a:pPr marL="171450" indent="-171450">
                        <a:buFont typeface="Arial" panose="020B0604020202020204" pitchFamily="34" charset="0"/>
                        <a:buChar char="•"/>
                      </a:pPr>
                      <a:r>
                        <a:rPr lang="en-GB" sz="1100" dirty="0" smtClean="0"/>
                        <a:t>construct simple series circuits, to help answer questions about what happens when you try different components, for example, switches, bulbs, buzzers and motors. </a:t>
                      </a:r>
                    </a:p>
                    <a:p>
                      <a:pPr marL="171450" indent="-171450">
                        <a:buFont typeface="Arial" panose="020B0604020202020204" pitchFamily="34" charset="0"/>
                        <a:buChar char="•"/>
                      </a:pPr>
                      <a:r>
                        <a:rPr lang="en-GB" sz="1100" dirty="0" smtClean="0"/>
                        <a:t>learn how to represent a simple circuit in a diagram using recognised</a:t>
                      </a:r>
                    </a:p>
                    <a:p>
                      <a:pPr marL="171450" indent="-171450">
                        <a:buFont typeface="Arial" panose="020B0604020202020204" pitchFamily="34" charset="0"/>
                        <a:buChar char="•"/>
                      </a:pPr>
                      <a:r>
                        <a:rPr lang="en-GB" sz="1100" dirty="0" smtClean="0"/>
                        <a:t>work scientifically by systematically identifying the effect of changing one component at a time in a circuit; designing and making a set of traffic lights, a burglar alarm or some other useful circuit.</a:t>
                      </a:r>
                    </a:p>
                  </a:txBody>
                  <a:tcPr/>
                </a:tc>
                <a:extLst>
                  <a:ext uri="{0D108BD9-81ED-4DB2-BD59-A6C34878D82A}">
                    <a16:rowId xmlns="" xmlns:a16="http://schemas.microsoft.com/office/drawing/2014/main" val="120892786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450616079"/>
              </p:ext>
            </p:extLst>
          </p:nvPr>
        </p:nvGraphicFramePr>
        <p:xfrm>
          <a:off x="3238500" y="5842400"/>
          <a:ext cx="3502461" cy="2489186"/>
        </p:xfrm>
        <a:graphic>
          <a:graphicData uri="http://schemas.openxmlformats.org/drawingml/2006/table">
            <a:tbl>
              <a:tblPr firstRow="1" bandRow="1">
                <a:tableStyleId>{5940675A-B579-460E-94D1-54222C63F5DA}</a:tableStyleId>
              </a:tblPr>
              <a:tblGrid>
                <a:gridCol w="1137027">
                  <a:extLst>
                    <a:ext uri="{9D8B030D-6E8A-4147-A177-3AD203B41FA5}">
                      <a16:colId xmlns="" xmlns:a16="http://schemas.microsoft.com/office/drawing/2014/main" val="754516515"/>
                    </a:ext>
                  </a:extLst>
                </a:gridCol>
                <a:gridCol w="2365434">
                  <a:extLst>
                    <a:ext uri="{9D8B030D-6E8A-4147-A177-3AD203B41FA5}">
                      <a16:colId xmlns="" xmlns:a16="http://schemas.microsoft.com/office/drawing/2014/main" val="751772659"/>
                    </a:ext>
                  </a:extLst>
                </a:gridCol>
              </a:tblGrid>
              <a:tr h="303662">
                <a:tc gridSpan="2">
                  <a:txBody>
                    <a:bodyPr/>
                    <a:lstStyle/>
                    <a:p>
                      <a:pPr algn="ctr"/>
                      <a:r>
                        <a:rPr lang="en-GB" b="1" dirty="0" smtClean="0"/>
                        <a:t>What?</a:t>
                      </a:r>
                      <a:r>
                        <a:rPr lang="en-GB" b="1" baseline="0" dirty="0" smtClean="0"/>
                        <a:t> (Key vocab)</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 xmlns:a16="http://schemas.microsoft.com/office/drawing/2014/main" val="3315443936"/>
                  </a:ext>
                </a:extLst>
              </a:tr>
              <a:tr h="407699">
                <a:tc>
                  <a:txBody>
                    <a:bodyPr/>
                    <a:lstStyle/>
                    <a:p>
                      <a:pPr algn="ctr"/>
                      <a:r>
                        <a:rPr lang="en-GB" sz="1200" dirty="0" smtClean="0"/>
                        <a:t>components</a:t>
                      </a:r>
                      <a:endParaRPr lang="en-GB" sz="1200" dirty="0"/>
                    </a:p>
                  </a:txBody>
                  <a:tcPr/>
                </a:tc>
                <a:tc>
                  <a:txBody>
                    <a:bodyPr/>
                    <a:lstStyle/>
                    <a:p>
                      <a:pPr algn="l"/>
                      <a:r>
                        <a:rPr lang="en-GB" sz="1100" b="0" i="0" kern="1200" dirty="0" smtClean="0">
                          <a:solidFill>
                            <a:schemeClr val="tx1"/>
                          </a:solidFill>
                          <a:effectLst/>
                          <a:latin typeface="+mn-lt"/>
                          <a:ea typeface="+mn-ea"/>
                          <a:cs typeface="+mn-cs"/>
                        </a:rPr>
                        <a:t>cell, battery, bulb, bulb holder, buzzer, crocodile clip, leads, wires, switch</a:t>
                      </a:r>
                      <a:endParaRPr lang="en-GB" sz="1100" dirty="0"/>
                    </a:p>
                  </a:txBody>
                  <a:tcPr/>
                </a:tc>
                <a:extLst>
                  <a:ext uri="{0D108BD9-81ED-4DB2-BD59-A6C34878D82A}">
                    <a16:rowId xmlns="" xmlns:a16="http://schemas.microsoft.com/office/drawing/2014/main" val="689411962"/>
                  </a:ext>
                </a:extLst>
              </a:tr>
              <a:tr h="341484">
                <a:tc>
                  <a:txBody>
                    <a:bodyPr/>
                    <a:lstStyle/>
                    <a:p>
                      <a:pPr algn="ctr"/>
                      <a:r>
                        <a:rPr lang="en-GB" sz="1100" dirty="0" smtClean="0"/>
                        <a:t>describing</a:t>
                      </a:r>
                      <a:endParaRPr lang="en-GB" sz="1100" dirty="0"/>
                    </a:p>
                  </a:txBody>
                  <a:tcPr/>
                </a:tc>
                <a:tc>
                  <a:txBody>
                    <a:bodyPr/>
                    <a:lstStyle/>
                    <a:p>
                      <a:pPr algn="l"/>
                      <a:r>
                        <a:rPr lang="en-GB" sz="1100" b="0" i="0" kern="1200" dirty="0" smtClean="0">
                          <a:solidFill>
                            <a:schemeClr val="tx1"/>
                          </a:solidFill>
                          <a:effectLst/>
                          <a:latin typeface="+mn-lt"/>
                          <a:ea typeface="+mn-ea"/>
                          <a:cs typeface="+mn-cs"/>
                        </a:rPr>
                        <a:t>brighter, duller, slow, fast, quiet,</a:t>
                      </a:r>
                      <a:r>
                        <a:rPr lang="en-GB" sz="1100" b="0" i="0" kern="1200" baseline="0" dirty="0" smtClean="0">
                          <a:solidFill>
                            <a:schemeClr val="tx1"/>
                          </a:solidFill>
                          <a:effectLst/>
                          <a:latin typeface="+mn-lt"/>
                          <a:ea typeface="+mn-ea"/>
                          <a:cs typeface="+mn-cs"/>
                        </a:rPr>
                        <a:t> loud</a:t>
                      </a:r>
                      <a:endParaRPr lang="en-GB" sz="1100" dirty="0"/>
                    </a:p>
                  </a:txBody>
                  <a:tcPr/>
                </a:tc>
                <a:extLst>
                  <a:ext uri="{0D108BD9-81ED-4DB2-BD59-A6C34878D82A}">
                    <a16:rowId xmlns="" xmlns:a16="http://schemas.microsoft.com/office/drawing/2014/main" val="1769763709"/>
                  </a:ext>
                </a:extLst>
              </a:tr>
              <a:tr h="341484">
                <a:tc>
                  <a:txBody>
                    <a:bodyPr/>
                    <a:lstStyle/>
                    <a:p>
                      <a:pPr algn="ctr"/>
                      <a:r>
                        <a:rPr lang="en-GB" sz="1100" dirty="0" smtClean="0"/>
                        <a:t>conductor</a:t>
                      </a:r>
                      <a:endParaRPr lang="en-GB" sz="1100" dirty="0"/>
                    </a:p>
                  </a:txBody>
                  <a:tcPr/>
                </a:tc>
                <a:tc>
                  <a:txBody>
                    <a:bodyPr/>
                    <a:lstStyle/>
                    <a:p>
                      <a:pPr algn="l"/>
                      <a:r>
                        <a:rPr lang="en-GB" sz="1100" dirty="0" smtClean="0"/>
                        <a:t>a material or device which allows heat or electricity to carry through</a:t>
                      </a:r>
                      <a:endParaRPr lang="en-GB" sz="1100" dirty="0"/>
                    </a:p>
                  </a:txBody>
                  <a:tcPr/>
                </a:tc>
                <a:extLst>
                  <a:ext uri="{0D108BD9-81ED-4DB2-BD59-A6C34878D82A}">
                    <a16:rowId xmlns="" xmlns:a16="http://schemas.microsoft.com/office/drawing/2014/main" val="1731458376"/>
                  </a:ext>
                </a:extLst>
              </a:tr>
              <a:tr h="341484">
                <a:tc>
                  <a:txBody>
                    <a:bodyPr/>
                    <a:lstStyle/>
                    <a:p>
                      <a:pPr algn="ctr"/>
                      <a:r>
                        <a:rPr lang="en-GB" sz="1100" dirty="0" smtClean="0"/>
                        <a:t>insulator</a:t>
                      </a:r>
                      <a:endParaRPr lang="en-GB" sz="1100" dirty="0"/>
                    </a:p>
                  </a:txBody>
                  <a:tcPr/>
                </a:tc>
                <a:tc>
                  <a:txBody>
                    <a:bodyPr/>
                    <a:lstStyle/>
                    <a:p>
                      <a:pPr algn="l"/>
                      <a:r>
                        <a:rPr lang="en-GB" sz="1100" dirty="0" smtClean="0"/>
                        <a:t>a material or device that does not allow electricity to</a:t>
                      </a:r>
                      <a:r>
                        <a:rPr lang="en-GB" sz="1100" baseline="0" dirty="0" smtClean="0"/>
                        <a:t> pass through it</a:t>
                      </a:r>
                      <a:endParaRPr lang="en-GB" sz="1100" dirty="0"/>
                    </a:p>
                  </a:txBody>
                  <a:tcPr/>
                </a:tc>
                <a:extLst>
                  <a:ext uri="{0D108BD9-81ED-4DB2-BD59-A6C34878D82A}">
                    <a16:rowId xmlns="" xmlns:a16="http://schemas.microsoft.com/office/drawing/2014/main" val="3623907015"/>
                  </a:ext>
                </a:extLst>
              </a:tr>
              <a:tr h="341484">
                <a:tc>
                  <a:txBody>
                    <a:bodyPr/>
                    <a:lstStyle/>
                    <a:p>
                      <a:pPr algn="ctr"/>
                      <a:r>
                        <a:rPr lang="en-GB" sz="1000" dirty="0" smtClean="0"/>
                        <a:t>effects of electricity</a:t>
                      </a:r>
                      <a:endParaRPr lang="en-GB" sz="1000" dirty="0"/>
                    </a:p>
                  </a:txBody>
                  <a:tcPr/>
                </a:tc>
                <a:tc>
                  <a:txBody>
                    <a:bodyPr/>
                    <a:lstStyle/>
                    <a:p>
                      <a:pPr algn="l"/>
                      <a:r>
                        <a:rPr lang="en-GB" sz="1100" dirty="0" smtClean="0"/>
                        <a:t>light, sound, movement,</a:t>
                      </a:r>
                      <a:r>
                        <a:rPr lang="en-GB" sz="1100" baseline="0" dirty="0" smtClean="0"/>
                        <a:t> heat</a:t>
                      </a:r>
                      <a:endParaRPr lang="en-GB" sz="1100" dirty="0"/>
                    </a:p>
                  </a:txBody>
                  <a:tcPr/>
                </a:tc>
                <a:extLst>
                  <a:ext uri="{0D108BD9-81ED-4DB2-BD59-A6C34878D82A}">
                    <a16:rowId xmlns="" xmlns:a16="http://schemas.microsoft.com/office/drawing/2014/main" val="228005431"/>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237375716"/>
              </p:ext>
            </p:extLst>
          </p:nvPr>
        </p:nvGraphicFramePr>
        <p:xfrm>
          <a:off x="190500" y="1161296"/>
          <a:ext cx="2933700" cy="3585696"/>
        </p:xfrm>
        <a:graphic>
          <a:graphicData uri="http://schemas.openxmlformats.org/drawingml/2006/table">
            <a:tbl>
              <a:tblPr firstRow="1" bandRow="1">
                <a:tableStyleId>{5940675A-B579-460E-94D1-54222C63F5DA}</a:tableStyleId>
              </a:tblPr>
              <a:tblGrid>
                <a:gridCol w="2933700">
                  <a:extLst>
                    <a:ext uri="{9D8B030D-6E8A-4147-A177-3AD203B41FA5}">
                      <a16:colId xmlns="" xmlns:a16="http://schemas.microsoft.com/office/drawing/2014/main" val="754516515"/>
                    </a:ext>
                  </a:extLst>
                </a:gridCol>
              </a:tblGrid>
              <a:tr h="289230">
                <a:tc>
                  <a:txBody>
                    <a:bodyPr/>
                    <a:lstStyle/>
                    <a:p>
                      <a:pPr algn="ctr"/>
                      <a:r>
                        <a:rPr lang="en-GB" b="1" dirty="0" smtClean="0"/>
                        <a:t>What?</a:t>
                      </a:r>
                      <a:r>
                        <a:rPr lang="en-GB" b="1" baseline="0" dirty="0" smtClean="0"/>
                        <a:t> (Key Knowledge)</a:t>
                      </a:r>
                      <a:endParaRPr lang="en-GB" b="1" dirty="0"/>
                    </a:p>
                  </a:txBody>
                  <a:tcPr>
                    <a:solidFill>
                      <a:schemeClr val="accent6">
                        <a:lumMod val="20000"/>
                        <a:lumOff val="80000"/>
                      </a:schemeClr>
                    </a:solidFill>
                  </a:tcPr>
                </a:tc>
                <a:extLst>
                  <a:ext uri="{0D108BD9-81ED-4DB2-BD59-A6C34878D82A}">
                    <a16:rowId xmlns="" xmlns:a16="http://schemas.microsoft.com/office/drawing/2014/main" val="3315443936"/>
                  </a:ext>
                </a:extLst>
              </a:tr>
              <a:tr h="415304">
                <a:tc>
                  <a:txBody>
                    <a:bodyPr/>
                    <a:lstStyle/>
                    <a:p>
                      <a:pPr algn="ctr"/>
                      <a:r>
                        <a:rPr lang="en-GB" sz="1100" dirty="0" smtClean="0"/>
                        <a:t>Electricity is a form of energy. Energy is needed to make things happen.</a:t>
                      </a:r>
                      <a:endParaRPr lang="en-GB" sz="1100" dirty="0"/>
                    </a:p>
                  </a:txBody>
                  <a:tcPr/>
                </a:tc>
                <a:extLst>
                  <a:ext uri="{0D108BD9-81ED-4DB2-BD59-A6C34878D82A}">
                    <a16:rowId xmlns="" xmlns:a16="http://schemas.microsoft.com/office/drawing/2014/main" val="2278425022"/>
                  </a:ext>
                </a:extLst>
              </a:tr>
              <a:tr h="455432">
                <a:tc>
                  <a:txBody>
                    <a:bodyPr/>
                    <a:lstStyle/>
                    <a:p>
                      <a:pPr algn="ctr"/>
                      <a:r>
                        <a:rPr lang="en-GB" sz="1100" dirty="0" smtClean="0"/>
                        <a:t>Electrons are small particles with a negative electric charge</a:t>
                      </a:r>
                      <a:endParaRPr lang="en-GB" sz="1100" kern="1200" dirty="0">
                        <a:solidFill>
                          <a:schemeClr val="tx1"/>
                        </a:solidFill>
                        <a:effectLst/>
                        <a:latin typeface="+mn-lt"/>
                        <a:ea typeface="+mn-ea"/>
                        <a:cs typeface="+mn-cs"/>
                      </a:endParaRPr>
                    </a:p>
                  </a:txBody>
                  <a:tcPr/>
                </a:tc>
                <a:extLst>
                  <a:ext uri="{0D108BD9-81ED-4DB2-BD59-A6C34878D82A}">
                    <a16:rowId xmlns="" xmlns:a16="http://schemas.microsoft.com/office/drawing/2014/main" val="1862795563"/>
                  </a:ext>
                </a:extLst>
              </a:tr>
              <a:tr h="639184">
                <a:tc>
                  <a:txBody>
                    <a:bodyPr/>
                    <a:lstStyle/>
                    <a:p>
                      <a:pPr algn="ctr"/>
                      <a:r>
                        <a:rPr lang="en-GB" sz="1100" dirty="0" smtClean="0"/>
                        <a:t>The flow of electrons in a circuit is known as a current. An electric current can only flow when there is a complete circuit. </a:t>
                      </a:r>
                      <a:endParaRPr lang="en-GB" sz="1100" kern="1200" dirty="0" smtClean="0">
                        <a:solidFill>
                          <a:schemeClr val="tx1"/>
                        </a:solidFill>
                        <a:effectLst/>
                        <a:latin typeface="+mn-lt"/>
                        <a:ea typeface="+mn-ea"/>
                        <a:cs typeface="+mn-cs"/>
                      </a:endParaRPr>
                    </a:p>
                  </a:txBody>
                  <a:tcPr/>
                </a:tc>
                <a:extLst>
                  <a:ext uri="{0D108BD9-81ED-4DB2-BD59-A6C34878D82A}">
                    <a16:rowId xmlns="" xmlns:a16="http://schemas.microsoft.com/office/drawing/2014/main" val="3790129666"/>
                  </a:ext>
                </a:extLst>
              </a:tr>
              <a:tr h="741615">
                <a:tc>
                  <a:txBody>
                    <a:bodyPr/>
                    <a:lstStyle/>
                    <a:p>
                      <a:pPr algn="ctr"/>
                      <a:r>
                        <a:rPr lang="en-GB" sz="1100" kern="1200" dirty="0" smtClean="0">
                          <a:solidFill>
                            <a:schemeClr val="tx1"/>
                          </a:solidFill>
                          <a:effectLst/>
                          <a:latin typeface="+mn-lt"/>
                          <a:ea typeface="+mn-ea"/>
                          <a:cs typeface="+mn-cs"/>
                        </a:rPr>
                        <a:t>A bulb in the circuit slows down (resists) the flow of electricity. More bulbs, wired in series, will slow down the flow even more so the bulbs become dimmer.</a:t>
                      </a:r>
                      <a:endParaRPr lang="en-GB" sz="1100" dirty="0" smtClean="0"/>
                    </a:p>
                  </a:txBody>
                  <a:tcPr/>
                </a:tc>
                <a:extLst>
                  <a:ext uri="{0D108BD9-81ED-4DB2-BD59-A6C34878D82A}">
                    <a16:rowId xmlns="" xmlns:a16="http://schemas.microsoft.com/office/drawing/2014/main" val="689411962"/>
                  </a:ext>
                </a:extLst>
              </a:tr>
              <a:tr h="415304">
                <a:tc>
                  <a:txBody>
                    <a:bodyPr/>
                    <a:lstStyle/>
                    <a:p>
                      <a:pPr algn="ctr"/>
                      <a:r>
                        <a:rPr lang="en-GB" sz="1100" dirty="0" smtClean="0"/>
                        <a:t>Materials that allow electricity to flow within them are electrical conductors. </a:t>
                      </a:r>
                      <a:endParaRPr lang="en-GB" sz="1100" dirty="0"/>
                    </a:p>
                  </a:txBody>
                  <a:tcPr/>
                </a:tc>
                <a:extLst>
                  <a:ext uri="{0D108BD9-81ED-4DB2-BD59-A6C34878D82A}">
                    <a16:rowId xmlns="" xmlns:a16="http://schemas.microsoft.com/office/drawing/2014/main" val="1769763709"/>
                  </a:ext>
                </a:extLst>
              </a:tr>
              <a:tr h="578460">
                <a:tc>
                  <a:txBody>
                    <a:bodyPr/>
                    <a:lstStyle/>
                    <a:p>
                      <a:pPr algn="ctr"/>
                      <a:r>
                        <a:rPr lang="en-GB" sz="1100" kern="1200" dirty="0" smtClean="0">
                          <a:solidFill>
                            <a:schemeClr val="tx1"/>
                          </a:solidFill>
                          <a:effectLst/>
                          <a:latin typeface="+mn-lt"/>
                          <a:ea typeface="+mn-ea"/>
                          <a:cs typeface="+mn-cs"/>
                        </a:rPr>
                        <a:t>Insulators are materials that do not allow electricity to flow within them.</a:t>
                      </a:r>
                    </a:p>
                  </a:txBody>
                  <a:tcPr/>
                </a:tc>
                <a:extLst>
                  <a:ext uri="{0D108BD9-81ED-4DB2-BD59-A6C34878D82A}">
                    <a16:rowId xmlns="" xmlns:a16="http://schemas.microsoft.com/office/drawing/2014/main" val="2751736532"/>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3642502476"/>
              </p:ext>
            </p:extLst>
          </p:nvPr>
        </p:nvGraphicFramePr>
        <p:xfrm>
          <a:off x="145354" y="6476548"/>
          <a:ext cx="3023991" cy="1859280"/>
        </p:xfrm>
        <a:graphic>
          <a:graphicData uri="http://schemas.openxmlformats.org/drawingml/2006/table">
            <a:tbl>
              <a:tblPr firstRow="1" bandRow="1">
                <a:tableStyleId>{5940675A-B579-460E-94D1-54222C63F5DA}</a:tableStyleId>
              </a:tblPr>
              <a:tblGrid>
                <a:gridCol w="3023991">
                  <a:extLst>
                    <a:ext uri="{9D8B030D-6E8A-4147-A177-3AD203B41FA5}">
                      <a16:colId xmlns="" xmlns:a16="http://schemas.microsoft.com/office/drawing/2014/main" val="754516515"/>
                    </a:ext>
                  </a:extLst>
                </a:gridCol>
              </a:tblGrid>
              <a:tr h="191832">
                <a:tc>
                  <a:txBody>
                    <a:bodyPr/>
                    <a:lstStyle/>
                    <a:p>
                      <a:pPr marL="171450" indent="-171450" algn="ctr">
                        <a:buFont typeface="Arial" panose="020B0604020202020204" pitchFamily="34" charset="0"/>
                        <a:buChar char="•"/>
                      </a:pPr>
                      <a:r>
                        <a:rPr lang="en-GB" sz="1100" b="1" dirty="0" smtClean="0"/>
                        <a:t>Statutory requirements</a:t>
                      </a:r>
                      <a:endParaRPr lang="en-GB" sz="1100" b="1" dirty="0"/>
                    </a:p>
                  </a:txBody>
                  <a:tcPr>
                    <a:solidFill>
                      <a:schemeClr val="accent6">
                        <a:lumMod val="20000"/>
                        <a:lumOff val="80000"/>
                      </a:schemeClr>
                    </a:solidFill>
                  </a:tcPr>
                </a:tc>
                <a:extLst>
                  <a:ext uri="{0D108BD9-81ED-4DB2-BD59-A6C34878D82A}">
                    <a16:rowId xmlns="" xmlns:a16="http://schemas.microsoft.com/office/drawing/2014/main" val="3315443936"/>
                  </a:ext>
                </a:extLst>
              </a:tr>
              <a:tr h="1269127">
                <a:tc>
                  <a:txBody>
                    <a:bodyPr/>
                    <a:lstStyle/>
                    <a:p>
                      <a:pPr marL="171450" lvl="0" indent="-171450">
                        <a:buFont typeface="Arial" panose="020B0604020202020204" pitchFamily="34" charset="0"/>
                        <a:buChar char="•"/>
                      </a:pPr>
                      <a:r>
                        <a:rPr lang="en-GB" sz="1100" kern="1200" dirty="0" smtClean="0">
                          <a:solidFill>
                            <a:schemeClr val="tx1"/>
                          </a:solidFill>
                          <a:effectLst/>
                          <a:latin typeface="+mn-lt"/>
                          <a:ea typeface="+mn-ea"/>
                          <a:cs typeface="+mn-cs"/>
                        </a:rPr>
                        <a:t>associate the brightness of a lamp or the volume of a buzzer with the number and voltage of cells used in the circuit </a:t>
                      </a:r>
                    </a:p>
                    <a:p>
                      <a:pPr marL="171450" lvl="0" indent="-171450">
                        <a:buFont typeface="Arial" panose="020B0604020202020204" pitchFamily="34" charset="0"/>
                        <a:buChar char="•"/>
                      </a:pPr>
                      <a:r>
                        <a:rPr lang="en-GB" sz="1100" kern="1200" dirty="0" smtClean="0">
                          <a:solidFill>
                            <a:schemeClr val="tx1"/>
                          </a:solidFill>
                          <a:effectLst/>
                          <a:latin typeface="+mn-lt"/>
                          <a:ea typeface="+mn-ea"/>
                          <a:cs typeface="+mn-cs"/>
                        </a:rPr>
                        <a:t>compare and give reasons for variations in how components function, including the brightness of bulbs, the loudness of buzzers and the on/off position of switches </a:t>
                      </a:r>
                    </a:p>
                    <a:p>
                      <a:pPr marL="171450" lvl="0" indent="-171450">
                        <a:buFont typeface="Arial" panose="020B0604020202020204" pitchFamily="34" charset="0"/>
                        <a:buChar char="•"/>
                      </a:pPr>
                      <a:r>
                        <a:rPr lang="en-GB" sz="1100" kern="1200" dirty="0" smtClean="0">
                          <a:solidFill>
                            <a:schemeClr val="tx1"/>
                          </a:solidFill>
                          <a:effectLst/>
                          <a:latin typeface="+mn-lt"/>
                          <a:ea typeface="+mn-ea"/>
                          <a:cs typeface="+mn-cs"/>
                        </a:rPr>
                        <a:t>use recognised symbols when representing a simple circuit in a diagram.</a:t>
                      </a:r>
                      <a:endParaRPr lang="en-GB" sz="1100" kern="1200" dirty="0">
                        <a:solidFill>
                          <a:schemeClr val="tx1"/>
                        </a:solidFill>
                        <a:effectLst/>
                        <a:latin typeface="+mn-lt"/>
                        <a:ea typeface="+mn-ea"/>
                        <a:cs typeface="+mn-cs"/>
                      </a:endParaRPr>
                    </a:p>
                  </a:txBody>
                  <a:tcPr/>
                </a:tc>
                <a:extLst>
                  <a:ext uri="{0D108BD9-81ED-4DB2-BD59-A6C34878D82A}">
                    <a16:rowId xmlns="" xmlns:a16="http://schemas.microsoft.com/office/drawing/2014/main" val="1208927862"/>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3720623197"/>
              </p:ext>
            </p:extLst>
          </p:nvPr>
        </p:nvGraphicFramePr>
        <p:xfrm>
          <a:off x="3238500" y="1161296"/>
          <a:ext cx="3481715" cy="4620051"/>
        </p:xfrm>
        <a:graphic>
          <a:graphicData uri="http://schemas.openxmlformats.org/drawingml/2006/table">
            <a:tbl>
              <a:tblPr firstRow="1" bandRow="1">
                <a:tableStyleId>{5940675A-B579-460E-94D1-54222C63F5DA}</a:tableStyleId>
              </a:tblPr>
              <a:tblGrid>
                <a:gridCol w="1175750">
                  <a:extLst>
                    <a:ext uri="{9D8B030D-6E8A-4147-A177-3AD203B41FA5}">
                      <a16:colId xmlns="" xmlns:a16="http://schemas.microsoft.com/office/drawing/2014/main" val="3924040980"/>
                    </a:ext>
                  </a:extLst>
                </a:gridCol>
                <a:gridCol w="2305965">
                  <a:extLst>
                    <a:ext uri="{9D8B030D-6E8A-4147-A177-3AD203B41FA5}">
                      <a16:colId xmlns="" xmlns:a16="http://schemas.microsoft.com/office/drawing/2014/main" val="3340059359"/>
                    </a:ext>
                  </a:extLst>
                </a:gridCol>
              </a:tblGrid>
              <a:tr h="254756">
                <a:tc gridSpan="2">
                  <a:txBody>
                    <a:bodyPr/>
                    <a:lstStyle/>
                    <a:p>
                      <a:r>
                        <a:rPr lang="en-GB" dirty="0" smtClean="0"/>
                        <a:t>Key Scientists</a:t>
                      </a:r>
                      <a:endParaRPr lang="en-GB" dirty="0"/>
                    </a:p>
                  </a:txBody>
                  <a:tcPr>
                    <a:solidFill>
                      <a:schemeClr val="accent6">
                        <a:lumMod val="20000"/>
                        <a:lumOff val="80000"/>
                      </a:schemeClr>
                    </a:solidFill>
                  </a:tcPr>
                </a:tc>
                <a:tc hMerge="1">
                  <a:txBody>
                    <a:bodyPr/>
                    <a:lstStyle/>
                    <a:p>
                      <a:endParaRPr lang="en-GB" dirty="0"/>
                    </a:p>
                  </a:txBody>
                  <a:tcPr/>
                </a:tc>
                <a:extLst>
                  <a:ext uri="{0D108BD9-81ED-4DB2-BD59-A6C34878D82A}">
                    <a16:rowId xmlns="" xmlns:a16="http://schemas.microsoft.com/office/drawing/2014/main" val="2569848455"/>
                  </a:ext>
                </a:extLst>
              </a:tr>
              <a:tr h="436671">
                <a:tc>
                  <a:txBody>
                    <a:bodyPr/>
                    <a:lstStyle/>
                    <a:p>
                      <a:r>
                        <a:rPr lang="en-GB" sz="1100" dirty="0" smtClean="0"/>
                        <a:t>Thomas Edison (1847-1931)</a:t>
                      </a:r>
                      <a:endParaRPr lang="en-GB" sz="1100" dirty="0"/>
                    </a:p>
                  </a:txBody>
                  <a:tcPr/>
                </a:tc>
                <a:tc>
                  <a:txBody>
                    <a:bodyPr/>
                    <a:lstStyle/>
                    <a:p>
                      <a:r>
                        <a:rPr lang="en-GB" sz="1100" dirty="0" smtClean="0"/>
                        <a:t>Inventor of the fuse.</a:t>
                      </a:r>
                      <a:endParaRPr lang="en-GB" sz="1100" dirty="0"/>
                    </a:p>
                  </a:txBody>
                  <a:tcPr/>
                </a:tc>
                <a:extLst>
                  <a:ext uri="{0D108BD9-81ED-4DB2-BD59-A6C34878D82A}">
                    <a16:rowId xmlns="" xmlns:a16="http://schemas.microsoft.com/office/drawing/2014/main" val="2143045111"/>
                  </a:ext>
                </a:extLst>
              </a:tr>
              <a:tr h="367239">
                <a:tc>
                  <a:txBody>
                    <a:bodyPr/>
                    <a:lstStyle/>
                    <a:p>
                      <a:r>
                        <a:rPr lang="en-GB" sz="1100" dirty="0" smtClean="0"/>
                        <a:t>Benjamin Franklin (1706-90)</a:t>
                      </a:r>
                    </a:p>
                  </a:txBody>
                  <a:tcPr/>
                </a:tc>
                <a:tc>
                  <a:txBody>
                    <a:bodyPr/>
                    <a:lstStyle/>
                    <a:p>
                      <a:r>
                        <a:rPr lang="en-GB" sz="1100" dirty="0" smtClean="0"/>
                        <a:t>Showed that lightning is caused by electricity</a:t>
                      </a:r>
                      <a:endParaRPr lang="en-GB" sz="1100" dirty="0"/>
                    </a:p>
                  </a:txBody>
                  <a:tcPr/>
                </a:tc>
                <a:extLst>
                  <a:ext uri="{0D108BD9-81ED-4DB2-BD59-A6C34878D82A}">
                    <a16:rowId xmlns="" xmlns:a16="http://schemas.microsoft.com/office/drawing/2014/main" val="891581079"/>
                  </a:ext>
                </a:extLst>
              </a:tr>
              <a:tr h="713840">
                <a:tc>
                  <a:txBody>
                    <a:bodyPr/>
                    <a:lstStyle/>
                    <a:p>
                      <a:r>
                        <a:rPr lang="en-GB" sz="1100" dirty="0" smtClean="0"/>
                        <a:t>Charles Augustine Coulomb (1736-1806). </a:t>
                      </a:r>
                    </a:p>
                  </a:txBody>
                  <a:tcPr/>
                </a:tc>
                <a:tc>
                  <a:txBody>
                    <a:bodyPr/>
                    <a:lstStyle/>
                    <a:p>
                      <a:r>
                        <a:rPr lang="en-GB" sz="1100" dirty="0" smtClean="0"/>
                        <a:t>Invented instruments for measuring the forces between magnets and between charges. The unit for measuring an amount, of electricity is named after him. One coulomb is the amount of electricity that flows past any point when a current of one amp flows for one second.</a:t>
                      </a:r>
                      <a:endParaRPr lang="en-GB" sz="1100" dirty="0"/>
                    </a:p>
                  </a:txBody>
                  <a:tcPr/>
                </a:tc>
                <a:extLst>
                  <a:ext uri="{0D108BD9-81ED-4DB2-BD59-A6C34878D82A}">
                    <a16:rowId xmlns="" xmlns:a16="http://schemas.microsoft.com/office/drawing/2014/main" val="2132246330"/>
                  </a:ext>
                </a:extLst>
              </a:tr>
              <a:tr h="351106">
                <a:tc>
                  <a:txBody>
                    <a:bodyPr/>
                    <a:lstStyle/>
                    <a:p>
                      <a:r>
                        <a:rPr lang="en-GB" sz="1100" dirty="0" smtClean="0"/>
                        <a:t>Alessandro Volta (1745-1827)</a:t>
                      </a:r>
                    </a:p>
                  </a:txBody>
                  <a:tcPr/>
                </a:tc>
                <a:tc>
                  <a:txBody>
                    <a:bodyPr/>
                    <a:lstStyle/>
                    <a:p>
                      <a:r>
                        <a:rPr lang="en-GB" sz="1100" dirty="0" smtClean="0"/>
                        <a:t>Invented the first battery. The volt, the unit of electromotive force, is named after him.</a:t>
                      </a:r>
                      <a:endParaRPr lang="en-GB" sz="1100" dirty="0"/>
                    </a:p>
                  </a:txBody>
                  <a:tcPr/>
                </a:tc>
                <a:extLst>
                  <a:ext uri="{0D108BD9-81ED-4DB2-BD59-A6C34878D82A}">
                    <a16:rowId xmlns="" xmlns:a16="http://schemas.microsoft.com/office/drawing/2014/main" val="2597352385"/>
                  </a:ext>
                </a:extLst>
              </a:tr>
              <a:tr h="1106119">
                <a:tc>
                  <a:txBody>
                    <a:bodyPr/>
                    <a:lstStyle/>
                    <a:p>
                      <a:r>
                        <a:rPr lang="en-GB" sz="1100" dirty="0" smtClean="0"/>
                        <a:t>Andre-Marie Ampere (1775-1836). </a:t>
                      </a:r>
                    </a:p>
                  </a:txBody>
                  <a:tcPr/>
                </a:tc>
                <a:tc>
                  <a:txBody>
                    <a:bodyPr/>
                    <a:lstStyle/>
                    <a:p>
                      <a:r>
                        <a:rPr lang="en-GB" sz="1100" dirty="0" smtClean="0"/>
                        <a:t>Showed how to measure the amount of electric current flowing through a circuit. Thus, the current is measured in units called amperes, or amps for short. One amp is a flow of about 6 million ,million,</a:t>
                      </a:r>
                      <a:r>
                        <a:rPr lang="en-GB" sz="1100" baseline="0" dirty="0" smtClean="0"/>
                        <a:t> </a:t>
                      </a:r>
                      <a:r>
                        <a:rPr lang="en-GB" sz="1100" dirty="0" smtClean="0"/>
                        <a:t>million electrons per second.</a:t>
                      </a:r>
                    </a:p>
                  </a:txBody>
                  <a:tcPr/>
                </a:tc>
                <a:extLst>
                  <a:ext uri="{0D108BD9-81ED-4DB2-BD59-A6C34878D82A}">
                    <a16:rowId xmlns="" xmlns:a16="http://schemas.microsoft.com/office/drawing/2014/main" val="3769705607"/>
                  </a:ext>
                </a:extLst>
              </a:tr>
            </a:tbl>
          </a:graphicData>
        </a:graphic>
      </p:graphicFrame>
      <p:pic>
        <p:nvPicPr>
          <p:cNvPr id="2" name="Picture 1"/>
          <p:cNvPicPr>
            <a:picLocks noChangeAspect="1"/>
          </p:cNvPicPr>
          <p:nvPr/>
        </p:nvPicPr>
        <p:blipFill>
          <a:blip r:embed="rId2"/>
          <a:stretch>
            <a:fillRect/>
          </a:stretch>
        </p:blipFill>
        <p:spPr>
          <a:xfrm>
            <a:off x="343431" y="4832875"/>
            <a:ext cx="2537545" cy="152451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629" y="92775"/>
            <a:ext cx="6543304" cy="4233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154857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364</TotalTime>
  <Words>496</Words>
  <Application>Microsoft Office PowerPoint</Application>
  <PresentationFormat>A4 Paper (210x297 mm)</PresentationFormat>
  <Paragraphs>41</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Midfield Primary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Liam Frost</cp:lastModifiedBy>
  <cp:revision>44</cp:revision>
  <dcterms:created xsi:type="dcterms:W3CDTF">2019-07-07T18:53:37Z</dcterms:created>
  <dcterms:modified xsi:type="dcterms:W3CDTF">2020-04-07T11:31:35Z</dcterms:modified>
</cp:coreProperties>
</file>