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90" d="100"/>
          <a:sy n="90" d="100"/>
        </p:scale>
        <p:origin x="-3120" y="-7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07/04/2020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485245645"/>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 xmlns:a16="http://schemas.microsoft.com/office/drawing/2014/main" val="960009268"/>
                    </a:ext>
                  </a:extLst>
                </a:gridCol>
                <a:gridCol w="1650304">
                  <a:extLst>
                    <a:ext uri="{9D8B030D-6E8A-4147-A177-3AD203B41FA5}">
                      <a16:colId xmlns="" xmlns:a16="http://schemas.microsoft.com/office/drawing/2014/main" val="770037360"/>
                    </a:ext>
                  </a:extLst>
                </a:gridCol>
                <a:gridCol w="1650304">
                  <a:extLst>
                    <a:ext uri="{9D8B030D-6E8A-4147-A177-3AD203B41FA5}">
                      <a16:colId xmlns="" xmlns:a16="http://schemas.microsoft.com/office/drawing/2014/main" val="3879841513"/>
                    </a:ext>
                  </a:extLst>
                </a:gridCol>
                <a:gridCol w="1650304">
                  <a:extLst>
                    <a:ext uri="{9D8B030D-6E8A-4147-A177-3AD203B41FA5}">
                      <a16:colId xmlns="" xmlns:a16="http://schemas.microsoft.com/office/drawing/2014/main" val="51580038"/>
                    </a:ext>
                  </a:extLst>
                </a:gridCol>
              </a:tblGrid>
              <a:tr h="370840">
                <a:tc>
                  <a:txBody>
                    <a:bodyPr/>
                    <a:lstStyle/>
                    <a:p>
                      <a:pPr algn="ctr"/>
                      <a:r>
                        <a:rPr lang="en-GB" b="1" baseline="0" dirty="0" smtClean="0"/>
                        <a:t>History Focus</a:t>
                      </a:r>
                      <a:endParaRPr lang="en-GB" b="1" dirty="0"/>
                    </a:p>
                  </a:txBody>
                  <a:tcPr/>
                </a:tc>
                <a:tc>
                  <a:txBody>
                    <a:bodyPr/>
                    <a:lstStyle/>
                    <a:p>
                      <a:pPr algn="ctr"/>
                      <a:r>
                        <a:rPr lang="en-GB" b="1" dirty="0" smtClean="0"/>
                        <a:t>WW2</a:t>
                      </a:r>
                      <a:endParaRPr lang="en-GB" b="1" dirty="0"/>
                    </a:p>
                  </a:txBody>
                  <a:tcPr>
                    <a:solidFill>
                      <a:srgbClr val="FFFF00"/>
                    </a:solidFill>
                  </a:tcPr>
                </a:tc>
                <a:tc>
                  <a:txBody>
                    <a:bodyPr/>
                    <a:lstStyle/>
                    <a:p>
                      <a:pPr algn="ctr"/>
                      <a:r>
                        <a:rPr lang="en-GB" b="1" dirty="0" smtClean="0"/>
                        <a:t>Year</a:t>
                      </a:r>
                      <a:r>
                        <a:rPr lang="en-GB" b="1" baseline="0" dirty="0" smtClean="0"/>
                        <a:t> 6</a:t>
                      </a:r>
                      <a:endParaRPr lang="en-GB" b="1" dirty="0"/>
                    </a:p>
                  </a:txBody>
                  <a:tcPr/>
                </a:tc>
                <a:tc>
                  <a:txBody>
                    <a:bodyPr/>
                    <a:lstStyle/>
                    <a:p>
                      <a:pPr algn="ctr"/>
                      <a:r>
                        <a:rPr lang="en-GB" b="1" dirty="0" smtClean="0"/>
                        <a:t>Spring</a:t>
                      </a:r>
                      <a:endParaRPr lang="en-GB" b="1" dirty="0"/>
                    </a:p>
                  </a:txBody>
                  <a:tcPr/>
                </a:tc>
                <a:extLst>
                  <a:ext uri="{0D108BD9-81ED-4DB2-BD59-A6C34878D82A}">
                    <a16:rowId xmlns=""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46085356"/>
              </p:ext>
            </p:extLst>
          </p:nvPr>
        </p:nvGraphicFramePr>
        <p:xfrm>
          <a:off x="95086" y="6427262"/>
          <a:ext cx="3166040" cy="3406140"/>
        </p:xfrm>
        <a:graphic>
          <a:graphicData uri="http://schemas.openxmlformats.org/drawingml/2006/table">
            <a:tbl>
              <a:tblPr firstRow="1" bandRow="1">
                <a:tableStyleId>{5940675A-B579-460E-94D1-54222C63F5DA}</a:tableStyleId>
              </a:tblPr>
              <a:tblGrid>
                <a:gridCol w="1583020">
                  <a:extLst>
                    <a:ext uri="{9D8B030D-6E8A-4147-A177-3AD203B41FA5}">
                      <a16:colId xmlns="" xmlns:a16="http://schemas.microsoft.com/office/drawing/2014/main" val="754516515"/>
                    </a:ext>
                  </a:extLst>
                </a:gridCol>
                <a:gridCol w="1583020">
                  <a:extLst>
                    <a:ext uri="{9D8B030D-6E8A-4147-A177-3AD203B41FA5}">
                      <a16:colId xmlns="" xmlns:a16="http://schemas.microsoft.com/office/drawing/2014/main" val="1662011545"/>
                    </a:ext>
                  </a:extLst>
                </a:gridCol>
              </a:tblGrid>
              <a:tr h="0">
                <a:tc gridSpan="2">
                  <a:txBody>
                    <a:bodyPr/>
                    <a:lstStyle/>
                    <a:p>
                      <a:pPr algn="ctr"/>
                      <a:r>
                        <a:rPr lang="en-GB" b="1" dirty="0" smtClean="0"/>
                        <a:t>Key Figures</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 xmlns:a16="http://schemas.microsoft.com/office/drawing/2014/main" val="3315443936"/>
                  </a:ext>
                </a:extLst>
              </a:tr>
              <a:tr h="1417219">
                <a:tc>
                  <a:txBody>
                    <a:bodyPr/>
                    <a:lstStyle/>
                    <a:p>
                      <a:r>
                        <a:rPr lang="en-GB" sz="1100" dirty="0" smtClean="0"/>
                        <a:t>Neville Chamberlain</a:t>
                      </a:r>
                    </a:p>
                    <a:p>
                      <a:endParaRPr lang="en-GB" sz="1100" dirty="0" smtClean="0"/>
                    </a:p>
                    <a:p>
                      <a:endParaRPr lang="en-GB" sz="1100" dirty="0" smtClean="0"/>
                    </a:p>
                    <a:p>
                      <a:r>
                        <a:rPr lang="en-GB" sz="1100" dirty="0" smtClean="0"/>
                        <a:t>Winston Churchill</a:t>
                      </a:r>
                    </a:p>
                    <a:p>
                      <a:endParaRPr lang="en-GB" sz="1100" dirty="0" smtClean="0"/>
                    </a:p>
                    <a:p>
                      <a:r>
                        <a:rPr lang="en-GB" sz="1100" dirty="0" smtClean="0"/>
                        <a:t>Adolf Hitler</a:t>
                      </a:r>
                    </a:p>
                    <a:p>
                      <a:endParaRPr lang="en-GB" sz="1100" dirty="0" smtClean="0"/>
                    </a:p>
                    <a:p>
                      <a:endParaRPr lang="en-GB" sz="1100" dirty="0" smtClean="0"/>
                    </a:p>
                    <a:p>
                      <a:r>
                        <a:rPr lang="en-GB" sz="1100" dirty="0" smtClean="0"/>
                        <a:t>Charles </a:t>
                      </a:r>
                      <a:r>
                        <a:rPr lang="en-GB" sz="1100" dirty="0" err="1" smtClean="0"/>
                        <a:t>DeGualle</a:t>
                      </a:r>
                      <a:endParaRPr lang="en-GB" sz="1100" dirty="0" smtClean="0"/>
                    </a:p>
                    <a:p>
                      <a:endParaRPr lang="en-GB" sz="1100" dirty="0" smtClean="0"/>
                    </a:p>
                    <a:p>
                      <a:r>
                        <a:rPr lang="en-GB" sz="1100" dirty="0" smtClean="0"/>
                        <a:t>Franklin D </a:t>
                      </a:r>
                      <a:r>
                        <a:rPr lang="en-GB" sz="1100" dirty="0" err="1" smtClean="0"/>
                        <a:t>Rooselvelt</a:t>
                      </a:r>
                      <a:endParaRPr lang="en-GB" sz="1100" dirty="0" smtClean="0"/>
                    </a:p>
                    <a:p>
                      <a:endParaRPr lang="en-GB" sz="1100" dirty="0" smtClean="0"/>
                    </a:p>
                    <a:p>
                      <a:endParaRPr lang="en-GB" sz="1100" dirty="0" smtClean="0"/>
                    </a:p>
                    <a:p>
                      <a:r>
                        <a:rPr lang="en-GB" sz="1100" dirty="0" smtClean="0"/>
                        <a:t>Benito Mussolini</a:t>
                      </a:r>
                    </a:p>
                    <a:p>
                      <a:endParaRPr lang="en-GB" sz="1100" dirty="0" smtClean="0"/>
                    </a:p>
                    <a:p>
                      <a:endParaRPr lang="en-GB" sz="1100" dirty="0" smtClean="0"/>
                    </a:p>
                    <a:p>
                      <a:r>
                        <a:rPr lang="en-GB" sz="1100" dirty="0" smtClean="0"/>
                        <a:t>Josef Stalin</a:t>
                      </a:r>
                    </a:p>
                  </a:txBody>
                  <a:tcPr/>
                </a:tc>
                <a:tc>
                  <a:txBody>
                    <a:bodyPr/>
                    <a:lstStyle/>
                    <a:p>
                      <a:r>
                        <a:rPr lang="en-GB" sz="1100" dirty="0" smtClean="0"/>
                        <a:t>British Prime Minister 1937 – 1940</a:t>
                      </a:r>
                    </a:p>
                    <a:p>
                      <a:endParaRPr lang="en-GB" sz="1100" dirty="0" smtClean="0"/>
                    </a:p>
                    <a:p>
                      <a:r>
                        <a:rPr lang="en-GB" sz="1100" dirty="0" smtClean="0"/>
                        <a:t>1940 – 1945</a:t>
                      </a:r>
                    </a:p>
                    <a:p>
                      <a:endParaRPr lang="en-GB" sz="1100" dirty="0" smtClean="0"/>
                    </a:p>
                    <a:p>
                      <a:r>
                        <a:rPr lang="en-GB" sz="1100" dirty="0" smtClean="0"/>
                        <a:t>Chancellor of Germany 1933 – 1945</a:t>
                      </a:r>
                    </a:p>
                    <a:p>
                      <a:endParaRPr lang="en-GB" sz="1100" dirty="0" smtClean="0"/>
                    </a:p>
                    <a:p>
                      <a:r>
                        <a:rPr lang="en-GB" sz="1100" dirty="0" smtClean="0"/>
                        <a:t>French Prime Minister </a:t>
                      </a:r>
                    </a:p>
                    <a:p>
                      <a:endParaRPr lang="en-GB" sz="1100" dirty="0" smtClean="0"/>
                    </a:p>
                    <a:p>
                      <a:r>
                        <a:rPr lang="en-GB" sz="1100" dirty="0" smtClean="0"/>
                        <a:t>President of the USA 1933- 1945</a:t>
                      </a:r>
                    </a:p>
                    <a:p>
                      <a:endParaRPr lang="en-GB" sz="1100" dirty="0" smtClean="0"/>
                    </a:p>
                    <a:p>
                      <a:r>
                        <a:rPr lang="en-GB" sz="1100" dirty="0" smtClean="0"/>
                        <a:t>Italian Prime Minister 1922- 1943</a:t>
                      </a:r>
                    </a:p>
                    <a:p>
                      <a:endParaRPr lang="en-GB" sz="1100" dirty="0" smtClean="0"/>
                    </a:p>
                    <a:p>
                      <a:r>
                        <a:rPr lang="en-GB" sz="1100" dirty="0" smtClean="0"/>
                        <a:t>Lead the Soviet Union mid 1920 - 1953</a:t>
                      </a:r>
                    </a:p>
                  </a:txBody>
                  <a:tcPr/>
                </a:tc>
                <a:extLst>
                  <a:ext uri="{0D108BD9-81ED-4DB2-BD59-A6C34878D82A}">
                    <a16:rowId xmlns=""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938415959"/>
              </p:ext>
            </p:extLst>
          </p:nvPr>
        </p:nvGraphicFramePr>
        <p:xfrm>
          <a:off x="3361555" y="3268640"/>
          <a:ext cx="3254786" cy="5037653"/>
        </p:xfrm>
        <a:graphic>
          <a:graphicData uri="http://schemas.openxmlformats.org/drawingml/2006/table">
            <a:tbl>
              <a:tblPr firstRow="1" bandRow="1">
                <a:tableStyleId>{5940675A-B579-460E-94D1-54222C63F5DA}</a:tableStyleId>
              </a:tblPr>
              <a:tblGrid>
                <a:gridCol w="992679">
                  <a:extLst>
                    <a:ext uri="{9D8B030D-6E8A-4147-A177-3AD203B41FA5}">
                      <a16:colId xmlns="" xmlns:a16="http://schemas.microsoft.com/office/drawing/2014/main" val="754516515"/>
                    </a:ext>
                  </a:extLst>
                </a:gridCol>
                <a:gridCol w="2262107">
                  <a:extLst>
                    <a:ext uri="{9D8B030D-6E8A-4147-A177-3AD203B41FA5}">
                      <a16:colId xmlns="" xmlns:a16="http://schemas.microsoft.com/office/drawing/2014/main" val="751772659"/>
                    </a:ext>
                  </a:extLst>
                </a:gridCol>
              </a:tblGrid>
              <a:tr h="297680">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 xmlns:a16="http://schemas.microsoft.com/office/drawing/2014/main" val="3315443936"/>
                  </a:ext>
                </a:extLst>
              </a:tr>
              <a:tr h="28382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 xmlns:a16="http://schemas.microsoft.com/office/drawing/2014/main" val="1208927862"/>
                  </a:ext>
                </a:extLst>
              </a:tr>
              <a:tr h="567645">
                <a:tc>
                  <a:txBody>
                    <a:bodyPr/>
                    <a:lstStyle/>
                    <a:p>
                      <a:pPr algn="ctr"/>
                      <a:r>
                        <a:rPr lang="en-GB" sz="1100" dirty="0" smtClean="0"/>
                        <a:t>Allied Forces</a:t>
                      </a:r>
                      <a:endParaRPr lang="en-GB" sz="1100" dirty="0"/>
                    </a:p>
                  </a:txBody>
                  <a:tcPr/>
                </a:tc>
                <a:tc>
                  <a:txBody>
                    <a:bodyPr/>
                    <a:lstStyle/>
                    <a:p>
                      <a:pPr algn="ctr"/>
                      <a:r>
                        <a:rPr lang="en-GB" sz="1100" dirty="0" smtClean="0"/>
                        <a:t>An alliance between a number of countries including Britain, France, Russia, China, and USA.</a:t>
                      </a:r>
                      <a:endParaRPr lang="en-GB" sz="1100" dirty="0"/>
                    </a:p>
                  </a:txBody>
                  <a:tcPr/>
                </a:tc>
                <a:extLst>
                  <a:ext uri="{0D108BD9-81ED-4DB2-BD59-A6C34878D82A}">
                    <a16:rowId xmlns="" xmlns:a16="http://schemas.microsoft.com/office/drawing/2014/main" val="689411962"/>
                  </a:ext>
                </a:extLst>
              </a:tr>
              <a:tr h="247435">
                <a:tc>
                  <a:txBody>
                    <a:bodyPr/>
                    <a:lstStyle/>
                    <a:p>
                      <a:pPr algn="ctr"/>
                      <a:r>
                        <a:rPr lang="en-GB" sz="1100" dirty="0" smtClean="0"/>
                        <a:t>Axis Power</a:t>
                      </a:r>
                      <a:endParaRPr lang="en-GB" sz="1100" dirty="0"/>
                    </a:p>
                  </a:txBody>
                  <a:tcPr/>
                </a:tc>
                <a:tc>
                  <a:txBody>
                    <a:bodyPr/>
                    <a:lstStyle/>
                    <a:p>
                      <a:pPr algn="ctr"/>
                      <a:r>
                        <a:rPr lang="en-GB" sz="1100" dirty="0" smtClean="0"/>
                        <a:t>Germany, Italy and Japan.</a:t>
                      </a:r>
                      <a:endParaRPr lang="en-GB" sz="1100" dirty="0"/>
                    </a:p>
                  </a:txBody>
                  <a:tcPr/>
                </a:tc>
                <a:extLst>
                  <a:ext uri="{0D108BD9-81ED-4DB2-BD59-A6C34878D82A}">
                    <a16:rowId xmlns="" xmlns:a16="http://schemas.microsoft.com/office/drawing/2014/main" val="1769763709"/>
                  </a:ext>
                </a:extLst>
              </a:tr>
              <a:tr h="407540">
                <a:tc>
                  <a:txBody>
                    <a:bodyPr/>
                    <a:lstStyle/>
                    <a:p>
                      <a:pPr algn="ctr"/>
                      <a:r>
                        <a:rPr lang="en-GB" sz="1100" dirty="0" smtClean="0"/>
                        <a:t>Holocaust</a:t>
                      </a:r>
                      <a:endParaRPr lang="en-GB" sz="1100" dirty="0"/>
                    </a:p>
                  </a:txBody>
                  <a:tcPr/>
                </a:tc>
                <a:tc>
                  <a:txBody>
                    <a:bodyPr/>
                    <a:lstStyle/>
                    <a:p>
                      <a:pPr algn="ctr"/>
                      <a:r>
                        <a:rPr lang="en-GB" sz="1100" dirty="0" smtClean="0"/>
                        <a:t>Persecution and murder of 6, million Jews by the Nazi regime</a:t>
                      </a:r>
                      <a:endParaRPr lang="en-GB" sz="1100" dirty="0"/>
                    </a:p>
                  </a:txBody>
                  <a:tcPr/>
                </a:tc>
                <a:extLst>
                  <a:ext uri="{0D108BD9-81ED-4DB2-BD59-A6C34878D82A}">
                    <a16:rowId xmlns="" xmlns:a16="http://schemas.microsoft.com/office/drawing/2014/main" val="2495742308"/>
                  </a:ext>
                </a:extLst>
              </a:tr>
              <a:tr h="567645">
                <a:tc>
                  <a:txBody>
                    <a:bodyPr/>
                    <a:lstStyle/>
                    <a:p>
                      <a:pPr algn="ctr"/>
                      <a:r>
                        <a:rPr lang="en-GB" sz="1100" dirty="0" smtClean="0"/>
                        <a:t>Blitz</a:t>
                      </a:r>
                      <a:endParaRPr lang="en-GB" sz="1100" dirty="0"/>
                    </a:p>
                  </a:txBody>
                  <a:tcPr/>
                </a:tc>
                <a:tc>
                  <a:txBody>
                    <a:bodyPr/>
                    <a:lstStyle/>
                    <a:p>
                      <a:pPr algn="ctr"/>
                      <a:r>
                        <a:rPr lang="en-GB" sz="1100" dirty="0" smtClean="0"/>
                        <a:t>Relentless bombing of Britain by the Germans. It lasted for 57 consecutive nights.</a:t>
                      </a:r>
                      <a:endParaRPr lang="en-GB" sz="1100" dirty="0"/>
                    </a:p>
                  </a:txBody>
                  <a:tcPr/>
                </a:tc>
                <a:extLst>
                  <a:ext uri="{0D108BD9-81ED-4DB2-BD59-A6C34878D82A}">
                    <a16:rowId xmlns="" xmlns:a16="http://schemas.microsoft.com/office/drawing/2014/main" val="1182001177"/>
                  </a:ext>
                </a:extLst>
              </a:tr>
              <a:tr h="887855">
                <a:tc>
                  <a:txBody>
                    <a:bodyPr/>
                    <a:lstStyle/>
                    <a:p>
                      <a:pPr algn="ctr"/>
                      <a:r>
                        <a:rPr lang="en-GB" sz="1100" dirty="0" smtClean="0"/>
                        <a:t>Propaganda</a:t>
                      </a:r>
                      <a:endParaRPr lang="en-GB" sz="1100" dirty="0"/>
                    </a:p>
                  </a:txBody>
                  <a:tcPr/>
                </a:tc>
                <a:tc>
                  <a:txBody>
                    <a:bodyPr/>
                    <a:lstStyle/>
                    <a:p>
                      <a:pPr algn="ctr"/>
                      <a:r>
                        <a:rPr lang="en-GB" sz="1100" dirty="0" smtClean="0"/>
                        <a:t>Information used and distributed to present one side of an issue. Both Allied and Axis powers used propaganda to boost the moral of people at home and those fighting.</a:t>
                      </a:r>
                      <a:endParaRPr lang="en-GB" sz="1100" dirty="0"/>
                    </a:p>
                  </a:txBody>
                  <a:tcPr/>
                </a:tc>
                <a:extLst>
                  <a:ext uri="{0D108BD9-81ED-4DB2-BD59-A6C34878D82A}">
                    <a16:rowId xmlns="" xmlns:a16="http://schemas.microsoft.com/office/drawing/2014/main" val="3998611680"/>
                  </a:ext>
                </a:extLst>
              </a:tr>
              <a:tr h="407540">
                <a:tc>
                  <a:txBody>
                    <a:bodyPr/>
                    <a:lstStyle/>
                    <a:p>
                      <a:pPr algn="ctr"/>
                      <a:r>
                        <a:rPr lang="en-GB" sz="1100" dirty="0" smtClean="0"/>
                        <a:t>Rationing</a:t>
                      </a:r>
                      <a:endParaRPr lang="en-GB" sz="1100" dirty="0"/>
                    </a:p>
                  </a:txBody>
                  <a:tcPr/>
                </a:tc>
                <a:tc>
                  <a:txBody>
                    <a:bodyPr/>
                    <a:lstStyle/>
                    <a:p>
                      <a:pPr algn="ctr"/>
                      <a:r>
                        <a:rPr lang="en-GB" sz="1100" dirty="0" smtClean="0"/>
                        <a:t>The limitation of food and other supplies during and after the war</a:t>
                      </a:r>
                      <a:endParaRPr lang="en-GB" sz="1100" dirty="0"/>
                    </a:p>
                  </a:txBody>
                  <a:tcPr/>
                </a:tc>
                <a:extLst>
                  <a:ext uri="{0D108BD9-81ED-4DB2-BD59-A6C34878D82A}">
                    <a16:rowId xmlns="" xmlns:a16="http://schemas.microsoft.com/office/drawing/2014/main" val="3891053345"/>
                  </a:ext>
                </a:extLst>
              </a:tr>
              <a:tr h="489964">
                <a:tc>
                  <a:txBody>
                    <a:bodyPr/>
                    <a:lstStyle/>
                    <a:p>
                      <a:pPr algn="ctr"/>
                      <a:r>
                        <a:rPr lang="en-GB" sz="1100" dirty="0" smtClean="0"/>
                        <a:t>Invasion</a:t>
                      </a:r>
                    </a:p>
                  </a:txBody>
                  <a:tcPr/>
                </a:tc>
                <a:tc>
                  <a:txBody>
                    <a:bodyPr/>
                    <a:lstStyle/>
                    <a:p>
                      <a:pPr algn="ctr"/>
                      <a:r>
                        <a:rPr lang="en-GB" sz="1100" dirty="0" smtClean="0"/>
                        <a:t>Forcefully taking over </a:t>
                      </a:r>
                      <a:r>
                        <a:rPr lang="en-GB" sz="1100" smtClean="0"/>
                        <a:t>another country</a:t>
                      </a:r>
                      <a:endParaRPr lang="en-GB" sz="1100" dirty="0"/>
                    </a:p>
                  </a:txBody>
                  <a:tcPr/>
                </a:tc>
                <a:extLst>
                  <a:ext uri="{0D108BD9-81ED-4DB2-BD59-A6C34878D82A}">
                    <a16:rowId xmlns="" xmlns:a16="http://schemas.microsoft.com/office/drawing/2014/main" val="601739907"/>
                  </a:ext>
                </a:extLst>
              </a:tr>
              <a:tr h="721949">
                <a:tc>
                  <a:txBody>
                    <a:bodyPr/>
                    <a:lstStyle/>
                    <a:p>
                      <a:r>
                        <a:rPr lang="en-GB" sz="1100" dirty="0" smtClean="0"/>
                        <a:t>Evacuee</a:t>
                      </a:r>
                      <a:endParaRPr lang="en-GB" sz="1100" dirty="0"/>
                    </a:p>
                  </a:txBody>
                  <a:tcPr/>
                </a:tc>
                <a:tc>
                  <a:txBody>
                    <a:bodyPr/>
                    <a:lstStyle/>
                    <a:p>
                      <a:r>
                        <a:rPr lang="en-GB" sz="1100" dirty="0" smtClean="0"/>
                        <a:t>A child or vulnerable person sent to live in the countryside for safety</a:t>
                      </a:r>
                      <a:endParaRPr lang="en-GB" sz="1100" dirty="0"/>
                    </a:p>
                  </a:txBody>
                  <a:tcPr/>
                </a:tc>
                <a:extLst>
                  <a:ext uri="{0D108BD9-81ED-4DB2-BD59-A6C34878D82A}">
                    <a16:rowId xmlns="" xmlns:a16="http://schemas.microsoft.com/office/drawing/2014/main" val="3792591477"/>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328778241"/>
              </p:ext>
            </p:extLst>
          </p:nvPr>
        </p:nvGraphicFramePr>
        <p:xfrm>
          <a:off x="100209" y="1025793"/>
          <a:ext cx="3155795" cy="4523159"/>
        </p:xfrm>
        <a:graphic>
          <a:graphicData uri="http://schemas.openxmlformats.org/drawingml/2006/table">
            <a:tbl>
              <a:tblPr firstRow="1" bandRow="1">
                <a:tableStyleId>{5940675A-B579-460E-94D1-54222C63F5DA}</a:tableStyleId>
              </a:tblPr>
              <a:tblGrid>
                <a:gridCol w="992611">
                  <a:extLst>
                    <a:ext uri="{9D8B030D-6E8A-4147-A177-3AD203B41FA5}">
                      <a16:colId xmlns="" xmlns:a16="http://schemas.microsoft.com/office/drawing/2014/main" val="754516515"/>
                    </a:ext>
                  </a:extLst>
                </a:gridCol>
                <a:gridCol w="2163184">
                  <a:extLst>
                    <a:ext uri="{9D8B030D-6E8A-4147-A177-3AD203B41FA5}">
                      <a16:colId xmlns="" xmlns:a16="http://schemas.microsoft.com/office/drawing/2014/main" val="751772659"/>
                    </a:ext>
                  </a:extLst>
                </a:gridCol>
              </a:tblGrid>
              <a:tr h="266006">
                <a:tc gridSpan="2">
                  <a:txBody>
                    <a:bodyPr/>
                    <a:lstStyle/>
                    <a:p>
                      <a:pPr algn="ctr"/>
                      <a:r>
                        <a:rPr lang="en-GB" sz="1350" b="1" dirty="0" smtClean="0">
                          <a:solidFill>
                            <a:schemeClr val="tx1"/>
                          </a:solidFill>
                        </a:rPr>
                        <a:t>When?</a:t>
                      </a:r>
                      <a:r>
                        <a:rPr lang="en-GB" sz="1350" b="1" baseline="0" dirty="0" smtClean="0">
                          <a:solidFill>
                            <a:schemeClr val="tx1"/>
                          </a:solidFill>
                        </a:rPr>
                        <a:t> (Key Knowledge)</a:t>
                      </a:r>
                      <a:endParaRPr lang="en-GB" sz="1350" b="1" dirty="0">
                        <a:solidFill>
                          <a:schemeClr val="tx1"/>
                        </a:solidFill>
                      </a:endParaRPr>
                    </a:p>
                  </a:txBody>
                  <a:tcPr>
                    <a:solidFill>
                      <a:schemeClr val="accent6">
                        <a:lumMod val="20000"/>
                        <a:lumOff val="80000"/>
                      </a:schemeClr>
                    </a:solidFill>
                  </a:tcPr>
                </a:tc>
                <a:tc hMerge="1">
                  <a:txBody>
                    <a:bodyPr/>
                    <a:lstStyle/>
                    <a:p>
                      <a:endParaRPr lang="en-GB"/>
                    </a:p>
                  </a:txBody>
                  <a:tcPr/>
                </a:tc>
                <a:extLst>
                  <a:ext uri="{0D108BD9-81ED-4DB2-BD59-A6C34878D82A}">
                    <a16:rowId xmlns="" xmlns:a16="http://schemas.microsoft.com/office/drawing/2014/main" val="3315443936"/>
                  </a:ext>
                </a:extLst>
              </a:tr>
              <a:tr h="625704">
                <a:tc>
                  <a:txBody>
                    <a:bodyPr/>
                    <a:lstStyle/>
                    <a:p>
                      <a:pPr algn="ctr"/>
                      <a:r>
                        <a:rPr lang="en-GB" sz="1100" dirty="0" smtClean="0">
                          <a:solidFill>
                            <a:schemeClr val="tx1"/>
                          </a:solidFill>
                        </a:rPr>
                        <a:t>September  1938</a:t>
                      </a:r>
                      <a:endParaRPr lang="en-GB" sz="1100" dirty="0">
                        <a:solidFill>
                          <a:schemeClr val="tx1"/>
                        </a:solidFill>
                      </a:endParaRPr>
                    </a:p>
                  </a:txBody>
                  <a:tcPr/>
                </a:tc>
                <a:tc>
                  <a:txBody>
                    <a:bodyPr/>
                    <a:lstStyle/>
                    <a:p>
                      <a:r>
                        <a:rPr lang="en-GB" sz="1100" kern="1200" dirty="0" smtClean="0">
                          <a:solidFill>
                            <a:schemeClr val="tx1"/>
                          </a:solidFill>
                          <a:effectLst/>
                          <a:latin typeface="+mn-lt"/>
                          <a:ea typeface="+mn-ea"/>
                          <a:cs typeface="+mn-cs"/>
                        </a:rPr>
                        <a:t>Munich Agreement – Nazi Germany allocated portion of Czechoslovakia</a:t>
                      </a:r>
                      <a:endParaRPr lang="en-GB" sz="1100" kern="1200" dirty="0">
                        <a:solidFill>
                          <a:schemeClr val="tx1"/>
                        </a:solidFill>
                        <a:effectLst/>
                        <a:latin typeface="+mn-lt"/>
                        <a:ea typeface="+mn-ea"/>
                        <a:cs typeface="+mn-cs"/>
                      </a:endParaRPr>
                    </a:p>
                  </a:txBody>
                  <a:tcPr/>
                </a:tc>
                <a:extLst>
                  <a:ext uri="{0D108BD9-81ED-4DB2-BD59-A6C34878D82A}">
                    <a16:rowId xmlns="" xmlns:a16="http://schemas.microsoft.com/office/drawing/2014/main" val="1862795563"/>
                  </a:ext>
                </a:extLst>
              </a:tr>
              <a:tr h="460153">
                <a:tc>
                  <a:txBody>
                    <a:bodyPr/>
                    <a:lstStyle/>
                    <a:p>
                      <a:pPr algn="ctr"/>
                      <a:r>
                        <a:rPr lang="en-GB" sz="1100" dirty="0" smtClean="0">
                          <a:solidFill>
                            <a:schemeClr val="tx1"/>
                          </a:solidFill>
                        </a:rPr>
                        <a:t>1</a:t>
                      </a:r>
                      <a:r>
                        <a:rPr lang="en-GB" sz="1100" baseline="30000" dirty="0" smtClean="0">
                          <a:solidFill>
                            <a:schemeClr val="tx1"/>
                          </a:solidFill>
                        </a:rPr>
                        <a:t>st</a:t>
                      </a:r>
                      <a:r>
                        <a:rPr lang="en-GB" sz="1100" dirty="0" smtClean="0">
                          <a:solidFill>
                            <a:schemeClr val="tx1"/>
                          </a:solidFill>
                        </a:rPr>
                        <a:t> September 1939</a:t>
                      </a:r>
                      <a:endParaRPr lang="en-GB" sz="1100" dirty="0">
                        <a:solidFill>
                          <a:schemeClr val="tx1"/>
                        </a:solidFill>
                      </a:endParaRPr>
                    </a:p>
                  </a:txBody>
                  <a:tcPr/>
                </a:tc>
                <a:tc>
                  <a:txBody>
                    <a:bodyPr/>
                    <a:lstStyle/>
                    <a:p>
                      <a:pPr algn="l"/>
                      <a:r>
                        <a:rPr lang="en-GB" sz="1100" dirty="0" smtClean="0">
                          <a:solidFill>
                            <a:schemeClr val="tx1"/>
                          </a:solidFill>
                        </a:rPr>
                        <a:t>Germany invades Poland</a:t>
                      </a:r>
                      <a:endParaRPr lang="en-GB" sz="1100" dirty="0">
                        <a:solidFill>
                          <a:schemeClr val="tx1"/>
                        </a:solidFill>
                      </a:endParaRPr>
                    </a:p>
                  </a:txBody>
                  <a:tcPr/>
                </a:tc>
                <a:extLst>
                  <a:ext uri="{0D108BD9-81ED-4DB2-BD59-A6C34878D82A}">
                    <a16:rowId xmlns="" xmlns:a16="http://schemas.microsoft.com/office/drawing/2014/main" val="3790129666"/>
                  </a:ext>
                </a:extLst>
              </a:tr>
              <a:tr h="620973">
                <a:tc>
                  <a:txBody>
                    <a:bodyPr/>
                    <a:lstStyle/>
                    <a:p>
                      <a:pPr algn="ctr"/>
                      <a:r>
                        <a:rPr lang="en-GB" sz="1100" dirty="0" smtClean="0"/>
                        <a:t>3</a:t>
                      </a:r>
                      <a:r>
                        <a:rPr lang="en-GB" sz="1100" baseline="30000" dirty="0" smtClean="0"/>
                        <a:t>rd</a:t>
                      </a:r>
                      <a:r>
                        <a:rPr lang="en-GB" sz="1100" dirty="0" smtClean="0"/>
                        <a:t> September </a:t>
                      </a:r>
                    </a:p>
                    <a:p>
                      <a:pPr algn="ctr"/>
                      <a:r>
                        <a:rPr lang="en-GB" sz="1100" dirty="0" smtClean="0"/>
                        <a:t>1939</a:t>
                      </a:r>
                      <a:endParaRPr lang="en-GB" sz="1100" dirty="0"/>
                    </a:p>
                  </a:txBody>
                  <a:tcPr/>
                </a:tc>
                <a:tc>
                  <a:txBody>
                    <a:bodyPr/>
                    <a:lstStyle/>
                    <a:p>
                      <a:pPr algn="l"/>
                      <a:r>
                        <a:rPr lang="en-GB" sz="1100" dirty="0" smtClean="0"/>
                        <a:t>Great Britain, France and the Allied Forces declare war on Germany.</a:t>
                      </a:r>
                      <a:endParaRPr lang="en-GB" sz="1100" dirty="0"/>
                    </a:p>
                  </a:txBody>
                  <a:tcPr/>
                </a:tc>
                <a:extLst>
                  <a:ext uri="{0D108BD9-81ED-4DB2-BD59-A6C34878D82A}">
                    <a16:rowId xmlns="" xmlns:a16="http://schemas.microsoft.com/office/drawing/2014/main" val="689411962"/>
                  </a:ext>
                </a:extLst>
              </a:tr>
              <a:tr h="614149">
                <a:tc>
                  <a:txBody>
                    <a:bodyPr/>
                    <a:lstStyle/>
                    <a:p>
                      <a:pPr algn="ctr"/>
                      <a:r>
                        <a:rPr lang="en-GB" sz="1100" dirty="0" smtClean="0"/>
                        <a:t>April – June 1940 </a:t>
                      </a:r>
                      <a:endParaRPr lang="en-GB" sz="1100" dirty="0"/>
                    </a:p>
                  </a:txBody>
                  <a:tcPr/>
                </a:tc>
                <a:tc>
                  <a:txBody>
                    <a:bodyPr/>
                    <a:lstStyle/>
                    <a:p>
                      <a:r>
                        <a:rPr lang="en-GB" sz="1100" dirty="0" smtClean="0"/>
                        <a:t>Germany invades various European countries (10</a:t>
                      </a:r>
                      <a:r>
                        <a:rPr lang="en-GB" sz="1100" baseline="30000" dirty="0" smtClean="0"/>
                        <a:t>th</a:t>
                      </a:r>
                      <a:r>
                        <a:rPr lang="en-GB" sz="1100" dirty="0" smtClean="0"/>
                        <a:t> May, Churchill elected Prime Minister)</a:t>
                      </a:r>
                      <a:endParaRPr lang="en-GB" sz="1100" dirty="0"/>
                    </a:p>
                  </a:txBody>
                  <a:tcPr/>
                </a:tc>
                <a:extLst>
                  <a:ext uri="{0D108BD9-81ED-4DB2-BD59-A6C34878D82A}">
                    <a16:rowId xmlns="" xmlns:a16="http://schemas.microsoft.com/office/drawing/2014/main" val="1769763709"/>
                  </a:ext>
                </a:extLst>
              </a:tr>
              <a:tr h="457200">
                <a:tc>
                  <a:txBody>
                    <a:bodyPr/>
                    <a:lstStyle/>
                    <a:p>
                      <a:pPr algn="ctr"/>
                      <a:r>
                        <a:rPr lang="en-GB" sz="1100" dirty="0" smtClean="0"/>
                        <a:t>10</a:t>
                      </a:r>
                      <a:r>
                        <a:rPr lang="en-GB" sz="1100" baseline="30000" dirty="0" smtClean="0"/>
                        <a:t>th</a:t>
                      </a:r>
                      <a:r>
                        <a:rPr lang="en-GB" sz="1100" dirty="0" smtClean="0"/>
                        <a:t> July – 31</a:t>
                      </a:r>
                      <a:r>
                        <a:rPr lang="en-GB" sz="1100" baseline="30000" dirty="0" smtClean="0"/>
                        <a:t>st</a:t>
                      </a:r>
                      <a:r>
                        <a:rPr lang="en-GB" sz="1100" dirty="0" smtClean="0"/>
                        <a:t> Oct  1940</a:t>
                      </a:r>
                      <a:endParaRPr lang="en-GB" sz="1100" dirty="0"/>
                    </a:p>
                  </a:txBody>
                  <a:tcPr/>
                </a:tc>
                <a:tc>
                  <a:txBody>
                    <a:bodyPr/>
                    <a:lstStyle/>
                    <a:p>
                      <a:r>
                        <a:rPr lang="en-GB" sz="1100" dirty="0" smtClean="0"/>
                        <a:t>Battle of Britain</a:t>
                      </a:r>
                    </a:p>
                    <a:p>
                      <a:r>
                        <a:rPr lang="en-GB" sz="1100" dirty="0" smtClean="0"/>
                        <a:t>The Blitz begins</a:t>
                      </a:r>
                    </a:p>
                  </a:txBody>
                  <a:tcPr/>
                </a:tc>
                <a:extLst>
                  <a:ext uri="{0D108BD9-81ED-4DB2-BD59-A6C34878D82A}">
                    <a16:rowId xmlns="" xmlns:a16="http://schemas.microsoft.com/office/drawing/2014/main" val="2751736532"/>
                  </a:ext>
                </a:extLst>
              </a:tr>
              <a:tr h="259297">
                <a:tc>
                  <a:txBody>
                    <a:bodyPr/>
                    <a:lstStyle/>
                    <a:p>
                      <a:pPr algn="ctr"/>
                      <a:r>
                        <a:rPr lang="en-GB" sz="1100" dirty="0" smtClean="0"/>
                        <a:t>7</a:t>
                      </a:r>
                      <a:r>
                        <a:rPr lang="en-GB" sz="1100" baseline="30000" dirty="0" smtClean="0"/>
                        <a:t>th</a:t>
                      </a:r>
                      <a:r>
                        <a:rPr lang="en-GB" sz="1100" dirty="0" smtClean="0"/>
                        <a:t> December 1940</a:t>
                      </a:r>
                      <a:endParaRPr lang="en-GB" sz="1100" dirty="0"/>
                    </a:p>
                  </a:txBody>
                  <a:tcPr/>
                </a:tc>
                <a:tc>
                  <a:txBody>
                    <a:bodyPr/>
                    <a:lstStyle/>
                    <a:p>
                      <a:r>
                        <a:rPr lang="en-GB" sz="1100" dirty="0" smtClean="0"/>
                        <a:t>Japan bombs Pearl Harbour</a:t>
                      </a:r>
                    </a:p>
                    <a:p>
                      <a:r>
                        <a:rPr lang="en-GB" sz="1100" dirty="0" smtClean="0"/>
                        <a:t>USA declares war on Japan,</a:t>
                      </a:r>
                    </a:p>
                    <a:p>
                      <a:r>
                        <a:rPr lang="en-GB" sz="1100" dirty="0" smtClean="0"/>
                        <a:t>Germany and Italy</a:t>
                      </a:r>
                      <a:endParaRPr lang="en-GB" sz="1100" dirty="0"/>
                    </a:p>
                  </a:txBody>
                  <a:tcPr/>
                </a:tc>
                <a:extLst>
                  <a:ext uri="{0D108BD9-81ED-4DB2-BD59-A6C34878D82A}">
                    <a16:rowId xmlns="" xmlns:a16="http://schemas.microsoft.com/office/drawing/2014/main" val="3998611680"/>
                  </a:ext>
                </a:extLst>
              </a:tr>
              <a:tr h="426503">
                <a:tc>
                  <a:txBody>
                    <a:bodyPr/>
                    <a:lstStyle/>
                    <a:p>
                      <a:pPr algn="ctr"/>
                      <a:r>
                        <a:rPr lang="en-GB" sz="1100" dirty="0" smtClean="0"/>
                        <a:t>6</a:t>
                      </a:r>
                      <a:r>
                        <a:rPr lang="en-GB" sz="1100" baseline="30000" dirty="0" smtClean="0"/>
                        <a:t>th</a:t>
                      </a:r>
                      <a:r>
                        <a:rPr lang="en-GB" sz="1100" dirty="0" smtClean="0"/>
                        <a:t> June 1944</a:t>
                      </a:r>
                      <a:endParaRPr lang="en-GB" sz="1100" dirty="0"/>
                    </a:p>
                  </a:txBody>
                  <a:tcPr/>
                </a:tc>
                <a:tc>
                  <a:txBody>
                    <a:bodyPr/>
                    <a:lstStyle/>
                    <a:p>
                      <a:r>
                        <a:rPr lang="en-GB" sz="1100" dirty="0" smtClean="0"/>
                        <a:t>D Day landings – British, Canadian and US troops land in Normandy</a:t>
                      </a:r>
                      <a:endParaRPr lang="en-GB" sz="1100" dirty="0"/>
                    </a:p>
                  </a:txBody>
                  <a:tcPr/>
                </a:tc>
                <a:extLst>
                  <a:ext uri="{0D108BD9-81ED-4DB2-BD59-A6C34878D82A}">
                    <a16:rowId xmlns="" xmlns:a16="http://schemas.microsoft.com/office/drawing/2014/main" val="1022346330"/>
                  </a:ext>
                </a:extLst>
              </a:tr>
              <a:tr h="259297">
                <a:tc>
                  <a:txBody>
                    <a:bodyPr/>
                    <a:lstStyle/>
                    <a:p>
                      <a:pPr algn="ctr"/>
                      <a:r>
                        <a:rPr lang="en-GB" sz="1100" dirty="0" smtClean="0"/>
                        <a:t>8</a:t>
                      </a:r>
                      <a:r>
                        <a:rPr lang="en-GB" sz="1100" baseline="30000" dirty="0" smtClean="0"/>
                        <a:t>th</a:t>
                      </a:r>
                      <a:r>
                        <a:rPr lang="en-GB" sz="1100" dirty="0" smtClean="0"/>
                        <a:t> May 1945</a:t>
                      </a:r>
                      <a:endParaRPr lang="en-GB" sz="1100" dirty="0"/>
                    </a:p>
                  </a:txBody>
                  <a:tcPr/>
                </a:tc>
                <a:tc>
                  <a:txBody>
                    <a:bodyPr/>
                    <a:lstStyle/>
                    <a:p>
                      <a:r>
                        <a:rPr lang="en-GB" sz="1100" dirty="0" smtClean="0"/>
                        <a:t>VE Day – Britain celebrates victory in Europe.</a:t>
                      </a:r>
                      <a:endParaRPr lang="en-GB" sz="1100" dirty="0"/>
                    </a:p>
                  </a:txBody>
                  <a:tcPr/>
                </a:tc>
                <a:extLst>
                  <a:ext uri="{0D108BD9-81ED-4DB2-BD59-A6C34878D82A}">
                    <a16:rowId xmlns="" xmlns:a16="http://schemas.microsoft.com/office/drawing/2014/main" val="1285300309"/>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565496859"/>
              </p:ext>
            </p:extLst>
          </p:nvPr>
        </p:nvGraphicFramePr>
        <p:xfrm>
          <a:off x="3361555" y="1025793"/>
          <a:ext cx="3254786" cy="2098474"/>
        </p:xfrm>
        <a:graphic>
          <a:graphicData uri="http://schemas.openxmlformats.org/drawingml/2006/table">
            <a:tbl>
              <a:tblPr firstRow="1" bandRow="1">
                <a:tableStyleId>{5940675A-B579-460E-94D1-54222C63F5DA}</a:tableStyleId>
              </a:tblPr>
              <a:tblGrid>
                <a:gridCol w="3254786">
                  <a:extLst>
                    <a:ext uri="{9D8B030D-6E8A-4147-A177-3AD203B41FA5}">
                      <a16:colId xmlns="" xmlns:a16="http://schemas.microsoft.com/office/drawing/2014/main" val="754516515"/>
                    </a:ext>
                  </a:extLst>
                </a:gridCol>
              </a:tblGrid>
              <a:tr h="277779">
                <a:tc>
                  <a:txBody>
                    <a:bodyPr/>
                    <a:lstStyle/>
                    <a:p>
                      <a:pPr algn="ctr"/>
                      <a:r>
                        <a:rPr lang="en-GB" b="1" dirty="0" smtClean="0"/>
                        <a:t>Background Information </a:t>
                      </a:r>
                      <a:endParaRPr lang="en-GB" b="1" dirty="0"/>
                    </a:p>
                  </a:txBody>
                  <a:tcPr>
                    <a:solidFill>
                      <a:schemeClr val="accent6">
                        <a:lumMod val="20000"/>
                        <a:lumOff val="80000"/>
                      </a:schemeClr>
                    </a:solidFill>
                  </a:tcPr>
                </a:tc>
                <a:extLst>
                  <a:ext uri="{0D108BD9-81ED-4DB2-BD59-A6C34878D82A}">
                    <a16:rowId xmlns="" xmlns:a16="http://schemas.microsoft.com/office/drawing/2014/main" val="3315443936"/>
                  </a:ext>
                </a:extLst>
              </a:tr>
              <a:tr h="1801294">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i="1" dirty="0" smtClean="0">
                          <a:effectLst/>
                        </a:rPr>
                        <a:t>World War 2 was a battle between two groups of countries, the Allied Forces and the Axis Powers.</a:t>
                      </a:r>
                    </a:p>
                    <a:p>
                      <a:pPr marL="0" marR="0" indent="0" algn="l" defTabSz="685800" rtl="0" eaLnBrk="1" fontAlgn="auto" latinLnBrk="0" hangingPunct="1">
                        <a:lnSpc>
                          <a:spcPct val="100000"/>
                        </a:lnSpc>
                        <a:spcBef>
                          <a:spcPts val="0"/>
                        </a:spcBef>
                        <a:spcAft>
                          <a:spcPts val="0"/>
                        </a:spcAft>
                        <a:buClrTx/>
                        <a:buSzTx/>
                        <a:buFontTx/>
                        <a:buNone/>
                        <a:tabLst/>
                        <a:defRPr/>
                      </a:pPr>
                      <a:r>
                        <a:rPr lang="en-GB" sz="1200" i="1" dirty="0" smtClean="0">
                          <a:effectLst/>
                        </a:rPr>
                        <a:t>Together with the Nazi Party, Hitler wanted Germany to rule Europe. On  1</a:t>
                      </a:r>
                      <a:r>
                        <a:rPr lang="en-GB" sz="1200" i="1" baseline="30000" dirty="0" smtClean="0">
                          <a:effectLst/>
                        </a:rPr>
                        <a:t>st</a:t>
                      </a:r>
                      <a:r>
                        <a:rPr lang="en-GB" sz="1200" i="1" dirty="0" smtClean="0">
                          <a:effectLst/>
                        </a:rPr>
                        <a:t> September 1939, German troops invaded Poland. Hitler refused to stop the invasion, therefore Britain and France declared war and WW2 began.  The USA did not join the war until 1941, when Japan attacked the naval base at Pearl Harbour (Hawaii).  </a:t>
                      </a:r>
                      <a:endParaRPr lang="en-GB" sz="1200" i="1" dirty="0" smtClean="0"/>
                    </a:p>
                  </a:txBody>
                  <a:tcPr/>
                </a:tc>
                <a:extLst>
                  <a:ext uri="{0D108BD9-81ED-4DB2-BD59-A6C34878D82A}">
                    <a16:rowId xmlns="" xmlns:a16="http://schemas.microsoft.com/office/drawing/2014/main" val="1208927862"/>
                  </a:ext>
                </a:extLst>
              </a:tr>
            </a:tbl>
          </a:graphicData>
        </a:graphic>
      </p:graphicFrame>
      <p:pic>
        <p:nvPicPr>
          <p:cNvPr id="9" name="Picture 8"/>
          <p:cNvPicPr>
            <a:picLocks noChangeAspect="1"/>
          </p:cNvPicPr>
          <p:nvPr/>
        </p:nvPicPr>
        <p:blipFill>
          <a:blip r:embed="rId2"/>
          <a:stretch>
            <a:fillRect/>
          </a:stretch>
        </p:blipFill>
        <p:spPr>
          <a:xfrm>
            <a:off x="3982528" y="8473535"/>
            <a:ext cx="1858714" cy="1274171"/>
          </a:xfrm>
          <a:prstGeom prst="rect">
            <a:avLst/>
          </a:prstGeom>
        </p:spPr>
      </p:pic>
      <p:sp>
        <p:nvSpPr>
          <p:cNvPr id="11" name="TextBox 10"/>
          <p:cNvSpPr txBox="1"/>
          <p:nvPr/>
        </p:nvSpPr>
        <p:spPr>
          <a:xfrm>
            <a:off x="3328839" y="8775510"/>
            <a:ext cx="686406" cy="261610"/>
          </a:xfrm>
          <a:prstGeom prst="rect">
            <a:avLst/>
          </a:prstGeom>
          <a:noFill/>
        </p:spPr>
        <p:txBody>
          <a:bodyPr wrap="none" rtlCol="0">
            <a:spAutoFit/>
          </a:bodyPr>
          <a:lstStyle/>
          <a:p>
            <a:r>
              <a:rPr lang="en-GB" sz="1100" dirty="0" smtClean="0"/>
              <a:t>Churchill</a:t>
            </a:r>
            <a:endParaRPr lang="en-GB" sz="1100" dirty="0"/>
          </a:p>
        </p:txBody>
      </p:sp>
      <p:sp>
        <p:nvSpPr>
          <p:cNvPr id="12" name="TextBox 11"/>
          <p:cNvSpPr txBox="1"/>
          <p:nvPr/>
        </p:nvSpPr>
        <p:spPr>
          <a:xfrm>
            <a:off x="5862772" y="8829689"/>
            <a:ext cx="503664" cy="261610"/>
          </a:xfrm>
          <a:prstGeom prst="rect">
            <a:avLst/>
          </a:prstGeom>
          <a:noFill/>
        </p:spPr>
        <p:txBody>
          <a:bodyPr wrap="none" rtlCol="0">
            <a:spAutoFit/>
          </a:bodyPr>
          <a:lstStyle/>
          <a:p>
            <a:r>
              <a:rPr lang="en-GB" sz="1100" dirty="0" smtClean="0"/>
              <a:t>Hitler</a:t>
            </a:r>
            <a:endParaRPr lang="en-GB" sz="1100" dirty="0"/>
          </a:p>
        </p:txBody>
      </p:sp>
      <p:pic>
        <p:nvPicPr>
          <p:cNvPr id="15" name="Picture 14"/>
          <p:cNvPicPr>
            <a:picLocks noChangeAspect="1"/>
          </p:cNvPicPr>
          <p:nvPr/>
        </p:nvPicPr>
        <p:blipFill rotWithShape="1">
          <a:blip r:embed="rId3"/>
          <a:srcRect l="-13200" t="-43746" r="-29499" b="10123"/>
          <a:stretch/>
        </p:blipFill>
        <p:spPr>
          <a:xfrm>
            <a:off x="307075" y="5172502"/>
            <a:ext cx="2729552" cy="1160060"/>
          </a:xfrm>
          <a:prstGeom prst="rect">
            <a:avLst/>
          </a:prstGeom>
        </p:spPr>
      </p:pic>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326" y="78415"/>
            <a:ext cx="6624084" cy="4285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435</TotalTime>
  <Words>390</Words>
  <Application>Microsoft Office PowerPoint</Application>
  <PresentationFormat>A4 Paper (210x297 mm)</PresentationFormat>
  <Paragraphs>80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Midfield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Liam Frost</cp:lastModifiedBy>
  <cp:revision>33</cp:revision>
  <cp:lastPrinted>2020-03-27T08:55:00Z</cp:lastPrinted>
  <dcterms:created xsi:type="dcterms:W3CDTF">2019-07-07T18:53:37Z</dcterms:created>
  <dcterms:modified xsi:type="dcterms:W3CDTF">2020-04-07T11:29:41Z</dcterms:modified>
</cp:coreProperties>
</file>