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0160000" cy="16002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0" d="100"/>
          <a:sy n="30" d="100"/>
        </p:scale>
        <p:origin x="-2430" y="6"/>
      </p:cViewPr>
      <p:guideLst>
        <p:guide orient="horz" pos="5040"/>
        <p:guide pos="32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4970995"/>
            <a:ext cx="8636000" cy="343005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9067800"/>
            <a:ext cx="7112000" cy="4089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3E86F-698F-4EC3-82EF-56A26D105BFC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AB7A8-4567-4053-AB35-84A2A3EB72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584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3E86F-698F-4EC3-82EF-56A26D105BFC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AB7A8-4567-4053-AB35-84A2A3EB72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789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10282770"/>
            <a:ext cx="8636000" cy="3178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6782332"/>
            <a:ext cx="8636000" cy="35004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3E86F-698F-4EC3-82EF-56A26D105BFC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AB7A8-4567-4053-AB35-84A2A3EB72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562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3733804"/>
            <a:ext cx="4487333" cy="10560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3733804"/>
            <a:ext cx="4487333" cy="10560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3E86F-698F-4EC3-82EF-56A26D105BFC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AB7A8-4567-4053-AB35-84A2A3EB72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700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3581930"/>
            <a:ext cx="4489098" cy="149277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5074708"/>
            <a:ext cx="4489098" cy="92196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1" y="3581930"/>
            <a:ext cx="4490861" cy="149277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1" y="5074708"/>
            <a:ext cx="4490861" cy="92196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3E86F-698F-4EC3-82EF-56A26D105BFC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AB7A8-4567-4053-AB35-84A2A3EB72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476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3E86F-698F-4EC3-82EF-56A26D105BFC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AB7A8-4567-4053-AB35-84A2A3EB72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532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3E86F-698F-4EC3-82EF-56A26D105BFC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AB7A8-4567-4053-AB35-84A2A3EB72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907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37117"/>
            <a:ext cx="3342570" cy="2711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637120"/>
            <a:ext cx="5679722" cy="1365726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3348570"/>
            <a:ext cx="3342570" cy="10945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3E86F-698F-4EC3-82EF-56A26D105BFC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AB7A8-4567-4053-AB35-84A2A3EB72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880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11201400"/>
            <a:ext cx="6096000" cy="132238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1429808"/>
            <a:ext cx="6096000" cy="9601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12523789"/>
            <a:ext cx="6096000" cy="18780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3E86F-698F-4EC3-82EF-56A26D105BFC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AB7A8-4567-4053-AB35-84A2A3EB72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722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3E86F-698F-4EC3-82EF-56A26D105BFC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AB7A8-4567-4053-AB35-84A2A3EB72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235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640826"/>
            <a:ext cx="2286000" cy="1365355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640826"/>
            <a:ext cx="6688667" cy="1365355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3E86F-698F-4EC3-82EF-56A26D105BFC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AB7A8-4567-4053-AB35-84A2A3EB72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140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640822"/>
            <a:ext cx="9144000" cy="266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3733804"/>
            <a:ext cx="9144000" cy="1056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1" y="14831487"/>
            <a:ext cx="2370667" cy="851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3E86F-698F-4EC3-82EF-56A26D105BFC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14831487"/>
            <a:ext cx="3217333" cy="851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4" y="14831487"/>
            <a:ext cx="2370667" cy="851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AB7A8-4567-4053-AB35-84A2A3EB72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887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7000" y="114300"/>
            <a:ext cx="7200900" cy="1754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u="sng" dirty="0" smtClean="0">
                <a:solidFill>
                  <a:srgbClr val="000000"/>
                </a:solidFill>
                <a:latin typeface="Sassoon Primary Std - 28"/>
              </a:rPr>
              <a:t>Monday 16th November 2020</a:t>
            </a:r>
          </a:p>
          <a:p>
            <a:r>
              <a:rPr lang="en-GB" sz="3600" dirty="0">
                <a:solidFill>
                  <a:srgbClr val="000000"/>
                </a:solidFill>
                <a:latin typeface="Sassoon Primary Std - 28"/>
              </a:rPr>
              <a:t>L</a:t>
            </a:r>
            <a:r>
              <a:rPr lang="en-GB" sz="3600" dirty="0" smtClean="0">
                <a:solidFill>
                  <a:srgbClr val="000000"/>
                </a:solidFill>
                <a:latin typeface="Sassoon Primary Std - 28"/>
              </a:rPr>
              <a:t>ast week, we started reading a new book, The Lonely Beast</a:t>
            </a:r>
            <a:r>
              <a:rPr lang="en-GB" sz="3600" dirty="0" smtClean="0">
                <a:solidFill>
                  <a:srgbClr val="000000"/>
                </a:solidFill>
                <a:latin typeface="Sassoon Primary Std - 24"/>
              </a:rPr>
              <a:t>.</a:t>
            </a:r>
            <a:endParaRPr lang="en-GB" sz="3600" dirty="0">
              <a:solidFill>
                <a:srgbClr val="000000"/>
              </a:solidFill>
              <a:latin typeface="Sassoon Primary Std - 24"/>
            </a:endParaRPr>
          </a:p>
        </p:txBody>
      </p:sp>
      <p:pic>
        <p:nvPicPr>
          <p:cNvPr id="3" name="Picture 2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7744296" y="230318"/>
            <a:ext cx="2268686" cy="359421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/>
          <p:cNvSpPr txBox="1"/>
          <p:nvPr/>
        </p:nvSpPr>
        <p:spPr>
          <a:xfrm>
            <a:off x="508000" y="2921000"/>
            <a:ext cx="8082661" cy="1061829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  <a:latin typeface="Arial - 28"/>
              </a:rPr>
              <a:t>We...</a:t>
            </a:r>
          </a:p>
          <a:p>
            <a:endParaRPr lang="en-GB" sz="3600" dirty="0" smtClean="0">
              <a:solidFill>
                <a:srgbClr val="000000"/>
              </a:solidFill>
              <a:latin typeface="Arial - 28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0000"/>
                </a:solidFill>
                <a:latin typeface="Arial - 28"/>
              </a:rPr>
              <a:t>Read the book.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 smtClean="0">
              <a:solidFill>
                <a:srgbClr val="000000"/>
              </a:solidFill>
              <a:latin typeface="Arial - 28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0000"/>
                </a:solidFill>
                <a:latin typeface="Arial - 28"/>
              </a:rPr>
              <a:t>Wrote about the feelings and thoughts of characters in the book using coordinating  conjunctions (and, but, so, or , as).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 smtClean="0">
              <a:solidFill>
                <a:srgbClr val="000000"/>
              </a:solidFill>
              <a:latin typeface="Arial - 28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0000"/>
                </a:solidFill>
                <a:latin typeface="Arial - 28"/>
              </a:rPr>
              <a:t>Wrote about how we felt about the Beast visiting our class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 smtClean="0">
              <a:solidFill>
                <a:srgbClr val="000000"/>
              </a:solidFill>
              <a:latin typeface="Arial - 28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0000"/>
                </a:solidFill>
                <a:latin typeface="Arial - 28"/>
              </a:rPr>
              <a:t>We used subordinating conjunctions (because, when, if, that) to write about the Beast.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 smtClean="0">
              <a:solidFill>
                <a:srgbClr val="000000"/>
              </a:solidFill>
              <a:latin typeface="Arial - 28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0000"/>
                </a:solidFill>
                <a:latin typeface="Arial - 28"/>
              </a:rPr>
              <a:t>We created a story map using pictures to help us remember and </a:t>
            </a:r>
            <a:r>
              <a:rPr lang="en-GB" sz="3600" dirty="0" smtClean="0">
                <a:solidFill>
                  <a:srgbClr val="000000"/>
                </a:solidFill>
                <a:latin typeface="Arial - 28"/>
              </a:rPr>
              <a:t>retell </a:t>
            </a:r>
            <a:r>
              <a:rPr lang="en-GB" sz="3600" dirty="0" smtClean="0">
                <a:solidFill>
                  <a:srgbClr val="000000"/>
                </a:solidFill>
                <a:latin typeface="Arial - 28"/>
              </a:rPr>
              <a:t>the story.</a:t>
            </a:r>
            <a:endParaRPr lang="en-GB" sz="3600" dirty="0">
              <a:solidFill>
                <a:srgbClr val="000000"/>
              </a:solidFill>
              <a:latin typeface="Arial - 28"/>
            </a:endParaRPr>
          </a:p>
        </p:txBody>
      </p:sp>
    </p:spTree>
    <p:extLst>
      <p:ext uri="{BB962C8B-B14F-4D97-AF65-F5344CB8AC3E}">
        <p14:creationId xmlns:p14="http://schemas.microsoft.com/office/powerpoint/2010/main" val="172881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7000" y="114300"/>
            <a:ext cx="7200900" cy="230832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u="sng" dirty="0" smtClean="0">
                <a:solidFill>
                  <a:srgbClr val="000000"/>
                </a:solidFill>
                <a:latin typeface="Sassoon Primary Std - 36"/>
              </a:rPr>
              <a:t>Monday 16th November 2020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Today, you will draw your own pictures to support our description of The Lonely Beast</a:t>
            </a:r>
            <a:r>
              <a:rPr lang="en-GB" sz="2700" dirty="0" smtClean="0">
                <a:solidFill>
                  <a:srgbClr val="000000"/>
                </a:solidFill>
                <a:latin typeface="Sassoon Primary Std - 36"/>
              </a:rPr>
              <a:t>.</a:t>
            </a:r>
            <a:endParaRPr lang="en-GB" sz="2700" dirty="0">
              <a:solidFill>
                <a:srgbClr val="000000"/>
              </a:solidFill>
              <a:latin typeface="Sassoon Primary Std - 36"/>
            </a:endParaRPr>
          </a:p>
        </p:txBody>
      </p:sp>
      <p:pic>
        <p:nvPicPr>
          <p:cNvPr id="3" name="Picture 2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8017954" y="491109"/>
            <a:ext cx="1405509" cy="313563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/>
          <p:cNvSpPr txBox="1"/>
          <p:nvPr/>
        </p:nvSpPr>
        <p:spPr>
          <a:xfrm>
            <a:off x="685800" y="4699000"/>
            <a:ext cx="80899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Std - 28"/>
              </a:rPr>
              <a:t>WALT: Create a picture map of a description?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28"/>
              </a:rPr>
              <a:t>S</a:t>
            </a:r>
            <a:r>
              <a:rPr lang="en-GB" sz="3600" dirty="0" smtClean="0">
                <a:solidFill>
                  <a:srgbClr val="000000"/>
                </a:solidFill>
                <a:latin typeface="Sassoon Primary Std - 23"/>
              </a:rPr>
              <a:t>uccess Criteria: Have I…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23"/>
              </a:rPr>
              <a:t>+ Created drawings to support a description with support?</a:t>
            </a:r>
          </a:p>
          <a:p>
            <a:endParaRPr lang="en-GB" sz="3600" dirty="0" smtClean="0">
              <a:solidFill>
                <a:srgbClr val="000000"/>
              </a:solidFill>
              <a:latin typeface="Sassoon Primary Std - 23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23"/>
              </a:rPr>
              <a:t>+ Created drawings to support a description?</a:t>
            </a:r>
          </a:p>
          <a:p>
            <a:endParaRPr lang="en-GB" sz="3600" dirty="0" smtClean="0">
              <a:solidFill>
                <a:srgbClr val="000000"/>
              </a:solidFill>
              <a:latin typeface="Sassoon Primary Std - 23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23"/>
              </a:rPr>
              <a:t>+ Created drawings to support a description including punctuation?</a:t>
            </a:r>
            <a:endParaRPr lang="en-GB" sz="3600" dirty="0">
              <a:solidFill>
                <a:srgbClr val="000000"/>
              </a:solidFill>
              <a:latin typeface="Sassoon Primary Std - 23"/>
            </a:endParaRPr>
          </a:p>
        </p:txBody>
      </p:sp>
    </p:spTree>
    <p:extLst>
      <p:ext uri="{BB962C8B-B14F-4D97-AF65-F5344CB8AC3E}">
        <p14:creationId xmlns:p14="http://schemas.microsoft.com/office/powerpoint/2010/main" val="285298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58800" y="2345267"/>
            <a:ext cx="9035125" cy="8444310"/>
          </a:xfrm>
          <a:custGeom>
            <a:avLst/>
            <a:gdLst/>
            <a:ahLst/>
            <a:cxnLst/>
            <a:rect l="0" t="0" r="0" b="0"/>
            <a:pathLst>
              <a:path w="9035125" h="8444310">
                <a:moveTo>
                  <a:pt x="1505856" y="0"/>
                </a:moveTo>
                <a:lnTo>
                  <a:pt x="7679217" y="0"/>
                </a:lnTo>
                <a:lnTo>
                  <a:pt x="7830443" y="28743"/>
                </a:lnTo>
                <a:lnTo>
                  <a:pt x="8100855" y="98216"/>
                </a:lnTo>
                <a:lnTo>
                  <a:pt x="8357169" y="239555"/>
                </a:lnTo>
                <a:lnTo>
                  <a:pt x="8477638" y="309023"/>
                </a:lnTo>
                <a:lnTo>
                  <a:pt x="8689098" y="506660"/>
                </a:lnTo>
                <a:lnTo>
                  <a:pt x="8839041" y="731838"/>
                </a:lnTo>
                <a:lnTo>
                  <a:pt x="8914656" y="858804"/>
                </a:lnTo>
                <a:lnTo>
                  <a:pt x="8990267" y="1111532"/>
                </a:lnTo>
                <a:lnTo>
                  <a:pt x="9019747" y="1252869"/>
                </a:lnTo>
                <a:lnTo>
                  <a:pt x="9019747" y="1322339"/>
                </a:lnTo>
                <a:lnTo>
                  <a:pt x="9035124" y="1407385"/>
                </a:lnTo>
                <a:lnTo>
                  <a:pt x="9035124" y="7036920"/>
                </a:lnTo>
                <a:lnTo>
                  <a:pt x="9019747" y="7107592"/>
                </a:lnTo>
                <a:lnTo>
                  <a:pt x="9019747" y="7178263"/>
                </a:lnTo>
                <a:lnTo>
                  <a:pt x="8990267" y="7318401"/>
                </a:lnTo>
                <a:lnTo>
                  <a:pt x="8914656" y="7571131"/>
                </a:lnTo>
                <a:lnTo>
                  <a:pt x="8764713" y="7810689"/>
                </a:lnTo>
                <a:lnTo>
                  <a:pt x="8689098" y="7923278"/>
                </a:lnTo>
                <a:lnTo>
                  <a:pt x="8477638" y="8120912"/>
                </a:lnTo>
                <a:lnTo>
                  <a:pt x="8236696" y="8261048"/>
                </a:lnTo>
                <a:lnTo>
                  <a:pt x="8100855" y="8331718"/>
                </a:lnTo>
                <a:lnTo>
                  <a:pt x="7830443" y="8402386"/>
                </a:lnTo>
                <a:lnTo>
                  <a:pt x="7679217" y="8429937"/>
                </a:lnTo>
                <a:lnTo>
                  <a:pt x="7604885" y="8429937"/>
                </a:lnTo>
                <a:lnTo>
                  <a:pt x="7529270" y="8444309"/>
                </a:lnTo>
                <a:lnTo>
                  <a:pt x="1505856" y="8444309"/>
                </a:lnTo>
                <a:lnTo>
                  <a:pt x="1414861" y="8429937"/>
                </a:lnTo>
                <a:lnTo>
                  <a:pt x="1340532" y="8429937"/>
                </a:lnTo>
                <a:lnTo>
                  <a:pt x="1189304" y="8402386"/>
                </a:lnTo>
                <a:lnTo>
                  <a:pt x="918891" y="8331718"/>
                </a:lnTo>
                <a:lnTo>
                  <a:pt x="662574" y="8190380"/>
                </a:lnTo>
                <a:lnTo>
                  <a:pt x="542106" y="8120912"/>
                </a:lnTo>
                <a:lnTo>
                  <a:pt x="331930" y="7923278"/>
                </a:lnTo>
                <a:lnTo>
                  <a:pt x="180702" y="7698092"/>
                </a:lnTo>
                <a:lnTo>
                  <a:pt x="105091" y="7571131"/>
                </a:lnTo>
                <a:lnTo>
                  <a:pt x="30758" y="7318401"/>
                </a:lnTo>
                <a:lnTo>
                  <a:pt x="0" y="7178263"/>
                </a:lnTo>
                <a:lnTo>
                  <a:pt x="0" y="1252869"/>
                </a:lnTo>
                <a:lnTo>
                  <a:pt x="30758" y="1111532"/>
                </a:lnTo>
                <a:lnTo>
                  <a:pt x="105091" y="858804"/>
                </a:lnTo>
                <a:lnTo>
                  <a:pt x="256317" y="619250"/>
                </a:lnTo>
                <a:lnTo>
                  <a:pt x="331930" y="506660"/>
                </a:lnTo>
                <a:lnTo>
                  <a:pt x="542106" y="309023"/>
                </a:lnTo>
                <a:lnTo>
                  <a:pt x="783043" y="168887"/>
                </a:lnTo>
                <a:lnTo>
                  <a:pt x="918891" y="98216"/>
                </a:lnTo>
                <a:lnTo>
                  <a:pt x="1189304" y="28743"/>
                </a:lnTo>
                <a:lnTo>
                  <a:pt x="1340532" y="0"/>
                </a:lnTo>
                <a:close/>
              </a:path>
            </a:pathLst>
          </a:custGeom>
          <a:solidFill>
            <a:srgbClr val="C0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092200" y="2895600"/>
            <a:ext cx="8381619" cy="660180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- 28"/>
              </a:rPr>
              <a:t>Preparation time: 10 minutes</a:t>
            </a:r>
          </a:p>
          <a:p>
            <a:r>
              <a:rPr lang="en-GB" sz="3600" b="1" dirty="0" smtClean="0">
                <a:solidFill>
                  <a:srgbClr val="000000"/>
                </a:solidFill>
                <a:latin typeface="Sassoon Primary - 28"/>
              </a:rPr>
              <a:t> </a:t>
            </a:r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 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1) Listen to the Lonely Beast being read by two children, using this link...  https://youtu.be/hibEHyuYYrs</a:t>
            </a:r>
          </a:p>
          <a:p>
            <a:endParaRPr lang="en-GB" sz="3600" dirty="0" smtClean="0">
              <a:solidFill>
                <a:srgbClr val="000000"/>
              </a:solidFill>
              <a:latin typeface="Sassoon Primary - 28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2) Look at the class story map we drew together on Friday (next slide).  Can you </a:t>
            </a:r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retell </a:t>
            </a:r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the story out loud using the pictures to help you?</a:t>
            </a:r>
          </a:p>
          <a:p>
            <a:endParaRPr lang="en-GB" sz="2100" dirty="0" smtClean="0">
              <a:solidFill>
                <a:srgbClr val="000000"/>
              </a:solidFill>
              <a:latin typeface="Sassoon Primary - 28"/>
            </a:endParaRPr>
          </a:p>
          <a:p>
            <a:endParaRPr lang="en-GB" sz="2100" dirty="0" smtClean="0">
              <a:solidFill>
                <a:srgbClr val="000000"/>
              </a:solidFill>
              <a:latin typeface="Sassoon Primary - 28"/>
            </a:endParaRPr>
          </a:p>
          <a:p>
            <a:endParaRPr lang="en-GB" sz="2100" dirty="0">
              <a:solidFill>
                <a:srgbClr val="000000"/>
              </a:solidFill>
              <a:latin typeface="Sassoon Primary - 28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4850" y="171450"/>
            <a:ext cx="2310765" cy="237553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20505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96900" y="2561167"/>
            <a:ext cx="8642351" cy="9116484"/>
          </a:xfrm>
          <a:custGeom>
            <a:avLst/>
            <a:gdLst/>
            <a:ahLst/>
            <a:cxnLst/>
            <a:rect l="0" t="0" r="0" b="0"/>
            <a:pathLst>
              <a:path w="8642351" h="9116484">
                <a:moveTo>
                  <a:pt x="1440393" y="0"/>
                </a:moveTo>
                <a:lnTo>
                  <a:pt x="7345388" y="0"/>
                </a:lnTo>
                <a:lnTo>
                  <a:pt x="7490038" y="31030"/>
                </a:lnTo>
                <a:lnTo>
                  <a:pt x="7748694" y="106032"/>
                </a:lnTo>
                <a:lnTo>
                  <a:pt x="7993868" y="258623"/>
                </a:lnTo>
                <a:lnTo>
                  <a:pt x="8109099" y="333621"/>
                </a:lnTo>
                <a:lnTo>
                  <a:pt x="8311365" y="546990"/>
                </a:lnTo>
                <a:lnTo>
                  <a:pt x="8454790" y="790092"/>
                </a:lnTo>
                <a:lnTo>
                  <a:pt x="8527119" y="927165"/>
                </a:lnTo>
                <a:lnTo>
                  <a:pt x="8599443" y="1200012"/>
                </a:lnTo>
                <a:lnTo>
                  <a:pt x="8627641" y="1352597"/>
                </a:lnTo>
                <a:lnTo>
                  <a:pt x="8627641" y="1427600"/>
                </a:lnTo>
                <a:lnTo>
                  <a:pt x="8642350" y="1519414"/>
                </a:lnTo>
                <a:lnTo>
                  <a:pt x="8642350" y="7597065"/>
                </a:lnTo>
                <a:lnTo>
                  <a:pt x="8627641" y="7673363"/>
                </a:lnTo>
                <a:lnTo>
                  <a:pt x="8627641" y="7749658"/>
                </a:lnTo>
                <a:lnTo>
                  <a:pt x="8599443" y="7900952"/>
                </a:lnTo>
                <a:lnTo>
                  <a:pt x="8527119" y="8173800"/>
                </a:lnTo>
                <a:lnTo>
                  <a:pt x="8383695" y="8432424"/>
                </a:lnTo>
                <a:lnTo>
                  <a:pt x="8311365" y="8553979"/>
                </a:lnTo>
                <a:lnTo>
                  <a:pt x="8109099" y="8767344"/>
                </a:lnTo>
                <a:lnTo>
                  <a:pt x="7878632" y="8918635"/>
                </a:lnTo>
                <a:lnTo>
                  <a:pt x="7748694" y="8994928"/>
                </a:lnTo>
                <a:lnTo>
                  <a:pt x="7490038" y="9071223"/>
                </a:lnTo>
                <a:lnTo>
                  <a:pt x="7345388" y="9100968"/>
                </a:lnTo>
                <a:lnTo>
                  <a:pt x="7274285" y="9100968"/>
                </a:lnTo>
                <a:lnTo>
                  <a:pt x="7201959" y="9116483"/>
                </a:lnTo>
                <a:lnTo>
                  <a:pt x="1440393" y="9116483"/>
                </a:lnTo>
                <a:lnTo>
                  <a:pt x="1353355" y="9100968"/>
                </a:lnTo>
                <a:lnTo>
                  <a:pt x="1282257" y="9100968"/>
                </a:lnTo>
                <a:lnTo>
                  <a:pt x="1137602" y="9071223"/>
                </a:lnTo>
                <a:lnTo>
                  <a:pt x="878944" y="8994928"/>
                </a:lnTo>
                <a:lnTo>
                  <a:pt x="633771" y="8842341"/>
                </a:lnTo>
                <a:lnTo>
                  <a:pt x="518540" y="8767344"/>
                </a:lnTo>
                <a:lnTo>
                  <a:pt x="317499" y="8553979"/>
                </a:lnTo>
                <a:lnTo>
                  <a:pt x="172847" y="8310870"/>
                </a:lnTo>
                <a:lnTo>
                  <a:pt x="100522" y="8173800"/>
                </a:lnTo>
                <a:lnTo>
                  <a:pt x="29422" y="7900952"/>
                </a:lnTo>
                <a:lnTo>
                  <a:pt x="0" y="7749658"/>
                </a:lnTo>
                <a:lnTo>
                  <a:pt x="0" y="1352597"/>
                </a:lnTo>
                <a:lnTo>
                  <a:pt x="29422" y="1200012"/>
                </a:lnTo>
                <a:lnTo>
                  <a:pt x="100522" y="927165"/>
                </a:lnTo>
                <a:lnTo>
                  <a:pt x="245174" y="668542"/>
                </a:lnTo>
                <a:lnTo>
                  <a:pt x="317499" y="546990"/>
                </a:lnTo>
                <a:lnTo>
                  <a:pt x="518540" y="333621"/>
                </a:lnTo>
                <a:lnTo>
                  <a:pt x="749003" y="182330"/>
                </a:lnTo>
                <a:lnTo>
                  <a:pt x="878944" y="106032"/>
                </a:lnTo>
                <a:lnTo>
                  <a:pt x="1137602" y="31030"/>
                </a:lnTo>
                <a:lnTo>
                  <a:pt x="1282257" y="0"/>
                </a:lnTo>
                <a:close/>
              </a:path>
            </a:pathLst>
          </a:custGeom>
          <a:solidFill>
            <a:srgbClr val="C0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028700" y="3048000"/>
            <a:ext cx="7693914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- 33"/>
              </a:rPr>
              <a:t>Main Task:</a:t>
            </a:r>
            <a:r>
              <a:rPr lang="en-GB" sz="3600" dirty="0" smtClean="0">
                <a:solidFill>
                  <a:srgbClr val="000000"/>
                </a:solidFill>
                <a:latin typeface="Sassoon Primary - 33"/>
              </a:rPr>
              <a:t> </a:t>
            </a:r>
            <a:r>
              <a:rPr lang="en-GB" sz="3600" b="1" dirty="0" smtClean="0">
                <a:solidFill>
                  <a:srgbClr val="000000"/>
                </a:solidFill>
                <a:latin typeface="Sassoon Primary - 33"/>
              </a:rPr>
              <a:t>20 minutes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33"/>
              </a:rPr>
              <a:t>1) Read through the Lonely Beast description sheet.</a:t>
            </a:r>
          </a:p>
          <a:p>
            <a:endParaRPr lang="en-GB" sz="3600" dirty="0" smtClean="0">
              <a:solidFill>
                <a:srgbClr val="000000"/>
              </a:solidFill>
              <a:latin typeface="Sassoon Primary - 33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33"/>
              </a:rPr>
              <a:t>2) Can you draw pictures for the underlined words to help you remember what the Beast looks like?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33"/>
              </a:rPr>
              <a:t>Help? - You can use some of the drawings that we practiced as a class on Friday (look at the next page to see these).</a:t>
            </a:r>
            <a:endParaRPr lang="en-GB" sz="3600" dirty="0">
              <a:solidFill>
                <a:srgbClr val="000000"/>
              </a:solidFill>
              <a:latin typeface="Sassoon Primary - 3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9000" y="457200"/>
            <a:ext cx="8750935" cy="107721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 smtClean="0">
                <a:solidFill>
                  <a:srgbClr val="000000"/>
                </a:solidFill>
                <a:latin typeface="Arial - 42"/>
              </a:rPr>
              <a:t>You will need the 'Monday Full Description of Beast' sheet for this task.</a:t>
            </a:r>
            <a:endParaRPr lang="en-GB" sz="3200" dirty="0">
              <a:solidFill>
                <a:srgbClr val="000000"/>
              </a:solidFill>
              <a:latin typeface="Arial - 42"/>
            </a:endParaRPr>
          </a:p>
        </p:txBody>
      </p:sp>
      <p:pic>
        <p:nvPicPr>
          <p:cNvPr id="5" name="Pictur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467" y="9585176"/>
            <a:ext cx="4284155" cy="406910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98983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846667" y="2463800"/>
            <a:ext cx="8438385" cy="10732853"/>
          </a:xfrm>
          <a:custGeom>
            <a:avLst/>
            <a:gdLst/>
            <a:ahLst/>
            <a:cxnLst/>
            <a:rect l="0" t="0" r="0" b="0"/>
            <a:pathLst>
              <a:path w="8438385" h="10732853">
                <a:moveTo>
                  <a:pt x="1406397" y="0"/>
                </a:moveTo>
                <a:lnTo>
                  <a:pt x="7172030" y="0"/>
                </a:lnTo>
                <a:lnTo>
                  <a:pt x="7313267" y="36538"/>
                </a:lnTo>
                <a:lnTo>
                  <a:pt x="7565818" y="124836"/>
                </a:lnTo>
                <a:lnTo>
                  <a:pt x="7805206" y="304477"/>
                </a:lnTo>
                <a:lnTo>
                  <a:pt x="7917716" y="392778"/>
                </a:lnTo>
                <a:lnTo>
                  <a:pt x="8115212" y="643971"/>
                </a:lnTo>
                <a:lnTo>
                  <a:pt x="8255253" y="930180"/>
                </a:lnTo>
                <a:lnTo>
                  <a:pt x="8325871" y="1091555"/>
                </a:lnTo>
                <a:lnTo>
                  <a:pt x="8396491" y="1412777"/>
                </a:lnTo>
                <a:lnTo>
                  <a:pt x="8424023" y="1592419"/>
                </a:lnTo>
                <a:lnTo>
                  <a:pt x="8424023" y="1680719"/>
                </a:lnTo>
                <a:lnTo>
                  <a:pt x="8438384" y="1788809"/>
                </a:lnTo>
                <a:lnTo>
                  <a:pt x="8438384" y="8944042"/>
                </a:lnTo>
                <a:lnTo>
                  <a:pt x="8424023" y="9033863"/>
                </a:lnTo>
                <a:lnTo>
                  <a:pt x="8424023" y="9123684"/>
                </a:lnTo>
                <a:lnTo>
                  <a:pt x="8396491" y="9301803"/>
                </a:lnTo>
                <a:lnTo>
                  <a:pt x="8325871" y="9623029"/>
                </a:lnTo>
                <a:lnTo>
                  <a:pt x="8185834" y="9927505"/>
                </a:lnTo>
                <a:lnTo>
                  <a:pt x="8115212" y="10070611"/>
                </a:lnTo>
                <a:lnTo>
                  <a:pt x="7917716" y="10321803"/>
                </a:lnTo>
                <a:lnTo>
                  <a:pt x="7692692" y="10499924"/>
                </a:lnTo>
                <a:lnTo>
                  <a:pt x="7565818" y="10589744"/>
                </a:lnTo>
                <a:lnTo>
                  <a:pt x="7313267" y="10679562"/>
                </a:lnTo>
                <a:lnTo>
                  <a:pt x="7172030" y="10714583"/>
                </a:lnTo>
                <a:lnTo>
                  <a:pt x="7102604" y="10714583"/>
                </a:lnTo>
                <a:lnTo>
                  <a:pt x="7031986" y="10732852"/>
                </a:lnTo>
                <a:lnTo>
                  <a:pt x="1406397" y="10732852"/>
                </a:lnTo>
                <a:lnTo>
                  <a:pt x="1321413" y="10714583"/>
                </a:lnTo>
                <a:lnTo>
                  <a:pt x="1251994" y="10714583"/>
                </a:lnTo>
                <a:lnTo>
                  <a:pt x="1110753" y="10679562"/>
                </a:lnTo>
                <a:lnTo>
                  <a:pt x="858201" y="10589744"/>
                </a:lnTo>
                <a:lnTo>
                  <a:pt x="618814" y="10410103"/>
                </a:lnTo>
                <a:lnTo>
                  <a:pt x="506302" y="10321803"/>
                </a:lnTo>
                <a:lnTo>
                  <a:pt x="310005" y="10070611"/>
                </a:lnTo>
                <a:lnTo>
                  <a:pt x="168768" y="9784401"/>
                </a:lnTo>
                <a:lnTo>
                  <a:pt x="98149" y="9623029"/>
                </a:lnTo>
                <a:lnTo>
                  <a:pt x="28726" y="9301803"/>
                </a:lnTo>
                <a:lnTo>
                  <a:pt x="0" y="9123684"/>
                </a:lnTo>
                <a:lnTo>
                  <a:pt x="0" y="1592419"/>
                </a:lnTo>
                <a:lnTo>
                  <a:pt x="28726" y="1412777"/>
                </a:lnTo>
                <a:lnTo>
                  <a:pt x="98149" y="1091555"/>
                </a:lnTo>
                <a:lnTo>
                  <a:pt x="239386" y="787075"/>
                </a:lnTo>
                <a:lnTo>
                  <a:pt x="310005" y="643971"/>
                </a:lnTo>
                <a:lnTo>
                  <a:pt x="506302" y="392778"/>
                </a:lnTo>
                <a:lnTo>
                  <a:pt x="731327" y="214657"/>
                </a:lnTo>
                <a:lnTo>
                  <a:pt x="858201" y="124836"/>
                </a:lnTo>
                <a:lnTo>
                  <a:pt x="1110753" y="36538"/>
                </a:lnTo>
                <a:lnTo>
                  <a:pt x="1251994" y="0"/>
                </a:lnTo>
                <a:close/>
              </a:path>
            </a:pathLst>
          </a:custGeom>
          <a:solidFill>
            <a:srgbClr val="FFFFB7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50" y="2781300"/>
            <a:ext cx="7482840" cy="1050429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/>
          <p:cNvSpPr txBox="1"/>
          <p:nvPr/>
        </p:nvSpPr>
        <p:spPr>
          <a:xfrm>
            <a:off x="596900" y="711200"/>
            <a:ext cx="9423400" cy="75405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300" smtClean="0">
                <a:solidFill>
                  <a:srgbClr val="000000"/>
                </a:solidFill>
                <a:latin typeface="Arial - 57"/>
              </a:rPr>
              <a:t>Our class ideas from Friday</a:t>
            </a:r>
            <a:endParaRPr lang="en-GB" sz="4300">
              <a:solidFill>
                <a:srgbClr val="000000"/>
              </a:solidFill>
              <a:latin typeface="Arial - 57"/>
            </a:endParaRPr>
          </a:p>
        </p:txBody>
      </p:sp>
    </p:spTree>
    <p:extLst>
      <p:ext uri="{BB962C8B-B14F-4D97-AF65-F5344CB8AC3E}">
        <p14:creationId xmlns:p14="http://schemas.microsoft.com/office/powerpoint/2010/main" val="390604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5600" y="317500"/>
            <a:ext cx="2154047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b="1" smtClean="0">
                <a:solidFill>
                  <a:srgbClr val="000000"/>
                </a:solidFill>
                <a:latin typeface="Sassoon Primary Std - 36"/>
              </a:rPr>
              <a:t>Final task</a:t>
            </a:r>
            <a:endParaRPr lang="en-GB" sz="2700" b="1">
              <a:solidFill>
                <a:srgbClr val="000000"/>
              </a:solidFill>
              <a:latin typeface="Sassoon Primary Std - 36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393700" y="2015067"/>
            <a:ext cx="8642351" cy="9116484"/>
          </a:xfrm>
          <a:custGeom>
            <a:avLst/>
            <a:gdLst/>
            <a:ahLst/>
            <a:cxnLst/>
            <a:rect l="0" t="0" r="0" b="0"/>
            <a:pathLst>
              <a:path w="8642351" h="9116484">
                <a:moveTo>
                  <a:pt x="1440393" y="0"/>
                </a:moveTo>
                <a:lnTo>
                  <a:pt x="7345388" y="0"/>
                </a:lnTo>
                <a:lnTo>
                  <a:pt x="7490038" y="31030"/>
                </a:lnTo>
                <a:lnTo>
                  <a:pt x="7748694" y="106032"/>
                </a:lnTo>
                <a:lnTo>
                  <a:pt x="7993868" y="258623"/>
                </a:lnTo>
                <a:lnTo>
                  <a:pt x="8109099" y="333621"/>
                </a:lnTo>
                <a:lnTo>
                  <a:pt x="8311365" y="546990"/>
                </a:lnTo>
                <a:lnTo>
                  <a:pt x="8454790" y="790092"/>
                </a:lnTo>
                <a:lnTo>
                  <a:pt x="8527119" y="927165"/>
                </a:lnTo>
                <a:lnTo>
                  <a:pt x="8599443" y="1200012"/>
                </a:lnTo>
                <a:lnTo>
                  <a:pt x="8627641" y="1352597"/>
                </a:lnTo>
                <a:lnTo>
                  <a:pt x="8627641" y="1427600"/>
                </a:lnTo>
                <a:lnTo>
                  <a:pt x="8642350" y="1519414"/>
                </a:lnTo>
                <a:lnTo>
                  <a:pt x="8642350" y="7597065"/>
                </a:lnTo>
                <a:lnTo>
                  <a:pt x="8627641" y="7673363"/>
                </a:lnTo>
                <a:lnTo>
                  <a:pt x="8627641" y="7749658"/>
                </a:lnTo>
                <a:lnTo>
                  <a:pt x="8599443" y="7900951"/>
                </a:lnTo>
                <a:lnTo>
                  <a:pt x="8527119" y="8173799"/>
                </a:lnTo>
                <a:lnTo>
                  <a:pt x="8383695" y="8432424"/>
                </a:lnTo>
                <a:lnTo>
                  <a:pt x="8311365" y="8553979"/>
                </a:lnTo>
                <a:lnTo>
                  <a:pt x="8109099" y="8767345"/>
                </a:lnTo>
                <a:lnTo>
                  <a:pt x="7878632" y="8918635"/>
                </a:lnTo>
                <a:lnTo>
                  <a:pt x="7748694" y="8994928"/>
                </a:lnTo>
                <a:lnTo>
                  <a:pt x="7490038" y="9071224"/>
                </a:lnTo>
                <a:lnTo>
                  <a:pt x="7345388" y="9100968"/>
                </a:lnTo>
                <a:lnTo>
                  <a:pt x="7274285" y="9100968"/>
                </a:lnTo>
                <a:lnTo>
                  <a:pt x="7201959" y="9116483"/>
                </a:lnTo>
                <a:lnTo>
                  <a:pt x="1440393" y="9116483"/>
                </a:lnTo>
                <a:lnTo>
                  <a:pt x="1353355" y="9100968"/>
                </a:lnTo>
                <a:lnTo>
                  <a:pt x="1282257" y="9100968"/>
                </a:lnTo>
                <a:lnTo>
                  <a:pt x="1137602" y="9071224"/>
                </a:lnTo>
                <a:lnTo>
                  <a:pt x="878944" y="8994928"/>
                </a:lnTo>
                <a:lnTo>
                  <a:pt x="633771" y="8842342"/>
                </a:lnTo>
                <a:lnTo>
                  <a:pt x="518540" y="8767345"/>
                </a:lnTo>
                <a:lnTo>
                  <a:pt x="317499" y="8553979"/>
                </a:lnTo>
                <a:lnTo>
                  <a:pt x="172847" y="8310870"/>
                </a:lnTo>
                <a:lnTo>
                  <a:pt x="100522" y="8173799"/>
                </a:lnTo>
                <a:lnTo>
                  <a:pt x="29422" y="7900951"/>
                </a:lnTo>
                <a:lnTo>
                  <a:pt x="0" y="7749658"/>
                </a:lnTo>
                <a:lnTo>
                  <a:pt x="0" y="1352597"/>
                </a:lnTo>
                <a:lnTo>
                  <a:pt x="29422" y="1200012"/>
                </a:lnTo>
                <a:lnTo>
                  <a:pt x="100522" y="927165"/>
                </a:lnTo>
                <a:lnTo>
                  <a:pt x="245174" y="668542"/>
                </a:lnTo>
                <a:lnTo>
                  <a:pt x="317499" y="546990"/>
                </a:lnTo>
                <a:lnTo>
                  <a:pt x="518540" y="333621"/>
                </a:lnTo>
                <a:lnTo>
                  <a:pt x="749003" y="182330"/>
                </a:lnTo>
                <a:lnTo>
                  <a:pt x="878944" y="106032"/>
                </a:lnTo>
                <a:lnTo>
                  <a:pt x="1137602" y="31030"/>
                </a:lnTo>
                <a:lnTo>
                  <a:pt x="1282257" y="0"/>
                </a:lnTo>
                <a:close/>
              </a:path>
            </a:pathLst>
          </a:custGeom>
          <a:solidFill>
            <a:srgbClr val="C0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711200" y="3390900"/>
            <a:ext cx="8293100" cy="378565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000" b="1" dirty="0" smtClean="0">
                <a:solidFill>
                  <a:srgbClr val="000000"/>
                </a:solidFill>
                <a:latin typeface="Sassoon Primary Std - 36"/>
              </a:rPr>
              <a:t>Final Task: 5 minutes</a:t>
            </a:r>
          </a:p>
          <a:p>
            <a:r>
              <a:rPr lang="en-GB" sz="4000" dirty="0" smtClean="0">
                <a:solidFill>
                  <a:srgbClr val="000000"/>
                </a:solidFill>
                <a:latin typeface="Sassoon Primary Std - 36"/>
              </a:rPr>
              <a:t>1) Can you </a:t>
            </a:r>
            <a:r>
              <a:rPr lang="en-GB" sz="4000" smtClean="0">
                <a:solidFill>
                  <a:srgbClr val="000000"/>
                </a:solidFill>
                <a:latin typeface="Sassoon Primary Std - 36"/>
              </a:rPr>
              <a:t>send a </a:t>
            </a:r>
            <a:r>
              <a:rPr lang="en-GB" sz="4000" dirty="0" smtClean="0">
                <a:solidFill>
                  <a:srgbClr val="000000"/>
                </a:solidFill>
                <a:latin typeface="Sassoon Primary Std - 36"/>
              </a:rPr>
              <a:t>picture of your work  to Mrs Simpson on Dojo?</a:t>
            </a:r>
          </a:p>
          <a:p>
            <a:endParaRPr lang="en-GB" sz="4000" dirty="0" smtClean="0">
              <a:solidFill>
                <a:srgbClr val="000000"/>
              </a:solidFill>
              <a:latin typeface="Sassoon Primary Std - 36"/>
            </a:endParaRPr>
          </a:p>
          <a:p>
            <a:r>
              <a:rPr lang="en-GB" sz="4000" dirty="0" smtClean="0">
                <a:solidFill>
                  <a:srgbClr val="000000"/>
                </a:solidFill>
                <a:latin typeface="Sassoon Primary Std - 36"/>
              </a:rPr>
              <a:t>2) Put your work somewhere safe please as you will need it tomorrow!</a:t>
            </a:r>
            <a:endParaRPr lang="en-GB" sz="4000" dirty="0">
              <a:solidFill>
                <a:srgbClr val="000000"/>
              </a:solidFill>
              <a:latin typeface="Sassoon Primary Std - 36"/>
            </a:endParaRPr>
          </a:p>
        </p:txBody>
      </p:sp>
    </p:spTree>
    <p:extLst>
      <p:ext uri="{BB962C8B-B14F-4D97-AF65-F5344CB8AC3E}">
        <p14:creationId xmlns:p14="http://schemas.microsoft.com/office/powerpoint/2010/main" val="112819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338</Words>
  <Application>Microsoft Office PowerPoint</Application>
  <PresentationFormat>Custom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8" baseType="lpstr">
      <vt:lpstr>Arial</vt:lpstr>
      <vt:lpstr>Sassoon Primary Std - 24</vt:lpstr>
      <vt:lpstr>Calibri</vt:lpstr>
      <vt:lpstr>Sassoon Primary Std - 36</vt:lpstr>
      <vt:lpstr>Arial - 28</vt:lpstr>
      <vt:lpstr>Arial - 42</vt:lpstr>
      <vt:lpstr>Sassoon Primary Std - 23</vt:lpstr>
      <vt:lpstr>Sassoon Primary - 33</vt:lpstr>
      <vt:lpstr>Sassoon Primary - 28</vt:lpstr>
      <vt:lpstr>Sassoon Primary Std - 28</vt:lpstr>
      <vt:lpstr>Arial - 57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Hayes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 Simpson</dc:creator>
  <cp:lastModifiedBy>B Simpson</cp:lastModifiedBy>
  <cp:revision>7</cp:revision>
  <dcterms:created xsi:type="dcterms:W3CDTF">2020-11-15T15:51:50Z</dcterms:created>
  <dcterms:modified xsi:type="dcterms:W3CDTF">2020-11-15T17:34:58Z</dcterms:modified>
</cp:coreProperties>
</file>