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0" d="100"/>
          <a:sy n="50" d="100"/>
        </p:scale>
        <p:origin x="-1512" y="-10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1461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St Mary Cray Primary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8787736"/>
              </p:ext>
            </p:extLst>
          </p:nvPr>
        </p:nvGraphicFramePr>
        <p:xfrm>
          <a:off x="100209" y="576743"/>
          <a:ext cx="6601216" cy="50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xmlns="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xmlns="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xmlns="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xmlns="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RE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Buddhism:</a:t>
                      </a:r>
                      <a:r>
                        <a:rPr lang="en-GB" b="1" baseline="0" dirty="0" smtClean="0"/>
                        <a:t> </a:t>
                      </a:r>
                      <a:r>
                        <a:rPr lang="en-GB" b="1" baseline="0" dirty="0" smtClean="0"/>
                        <a:t>Beliefs into practices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4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Summer </a:t>
                      </a:r>
                      <a:r>
                        <a:rPr lang="en-GB" b="1" baseline="0" dirty="0" smtClean="0"/>
                        <a:t>1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1331625"/>
              </p:ext>
            </p:extLst>
          </p:nvPr>
        </p:nvGraphicFramePr>
        <p:xfrm>
          <a:off x="0" y="7146367"/>
          <a:ext cx="3302681" cy="10885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02681">
                  <a:extLst>
                    <a:ext uri="{9D8B030D-6E8A-4147-A177-3AD203B41FA5}">
                      <a16:colId xmlns:a16="http://schemas.microsoft.com/office/drawing/2014/main" xmlns="" val="75451651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Possible experiences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15443936"/>
                  </a:ext>
                </a:extLst>
              </a:tr>
              <a:tr h="791401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Make a list of 8 things that would help the class feel safe and happy e.g. kind words.</a:t>
                      </a:r>
                      <a:endParaRPr lang="en-GB" sz="1350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5234349"/>
              </p:ext>
            </p:extLst>
          </p:nvPr>
        </p:nvGraphicFramePr>
        <p:xfrm>
          <a:off x="3472069" y="5100448"/>
          <a:ext cx="3319398" cy="45928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xmlns="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xmlns="" val="751772659"/>
                    </a:ext>
                  </a:extLst>
                </a:gridCol>
              </a:tblGrid>
              <a:tr h="259186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15443936"/>
                  </a:ext>
                </a:extLst>
              </a:tr>
              <a:tr h="259186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08927862"/>
                  </a:ext>
                </a:extLst>
              </a:tr>
              <a:tr h="462515">
                <a:tc>
                  <a:txBody>
                    <a:bodyPr/>
                    <a:lstStyle/>
                    <a:p>
                      <a:r>
                        <a:rPr lang="en-GB" dirty="0" smtClean="0"/>
                        <a:t>Buddhist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 Buddhist</a:t>
                      </a:r>
                      <a:r>
                        <a:rPr lang="en-GB" sz="135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 someone who follows the teachings of a man called Siddhartha Gautama (or </a:t>
                      </a:r>
                      <a:r>
                        <a:rPr lang="en-GB" sz="135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Siddattha</a:t>
                      </a:r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35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Gotama</a:t>
                      </a:r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), who became known as the Buddha.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69763709"/>
                  </a:ext>
                </a:extLst>
              </a:tr>
              <a:tr h="638038">
                <a:tc>
                  <a:txBody>
                    <a:bodyPr/>
                    <a:lstStyle/>
                    <a:p>
                      <a:r>
                        <a:rPr lang="en-GB" dirty="0" smtClean="0"/>
                        <a:t>Liberation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action</a:t>
                      </a:r>
                      <a:r>
                        <a:rPr lang="en-GB" baseline="0" dirty="0" smtClean="0"/>
                        <a:t> of setting somebody free.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23907015"/>
                  </a:ext>
                </a:extLst>
              </a:tr>
              <a:tr h="638038">
                <a:tc>
                  <a:txBody>
                    <a:bodyPr/>
                    <a:lstStyle/>
                    <a:p>
                      <a:r>
                        <a:rPr lang="en-GB" dirty="0" smtClean="0"/>
                        <a:t>Mandala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circular figure representing the universe in Hindu and Buddhist symbolism.</a:t>
                      </a:r>
                      <a:endParaRPr lang="en-GB" dirty="0"/>
                    </a:p>
                  </a:txBody>
                  <a:tcPr/>
                </a:tc>
              </a:tr>
              <a:tr h="638038">
                <a:tc>
                  <a:txBody>
                    <a:bodyPr/>
                    <a:lstStyle/>
                    <a:p>
                      <a:r>
                        <a:rPr lang="en-GB" dirty="0" smtClean="0"/>
                        <a:t>Monk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man in a religious order who lives a life of poverty and obedience. A</a:t>
                      </a:r>
                      <a:r>
                        <a:rPr lang="en-GB" sz="135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Buddhist monk lives with other Buddhists and follows</a:t>
                      </a:r>
                      <a:r>
                        <a:rPr lang="en-GB" sz="135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strict life rules.</a:t>
                      </a:r>
                      <a:endParaRPr lang="en-GB" b="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3093698"/>
              </p:ext>
            </p:extLst>
          </p:nvPr>
        </p:nvGraphicFramePr>
        <p:xfrm>
          <a:off x="171461" y="1148717"/>
          <a:ext cx="3155796" cy="59207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3980">
                  <a:extLst>
                    <a:ext uri="{9D8B030D-6E8A-4147-A177-3AD203B41FA5}">
                      <a16:colId xmlns:a16="http://schemas.microsoft.com/office/drawing/2014/main" xmlns="" val="754516515"/>
                    </a:ext>
                  </a:extLst>
                </a:gridCol>
                <a:gridCol w="1911816">
                  <a:extLst>
                    <a:ext uri="{9D8B030D-6E8A-4147-A177-3AD203B41FA5}">
                      <a16:colId xmlns:a16="http://schemas.microsoft.com/office/drawing/2014/main" xmlns="" val="3656043737"/>
                    </a:ext>
                  </a:extLst>
                </a:gridCol>
              </a:tblGrid>
              <a:tr h="290409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15443936"/>
                  </a:ext>
                </a:extLst>
              </a:tr>
              <a:tr h="744638">
                <a:tc>
                  <a:txBody>
                    <a:bodyPr/>
                    <a:lstStyle/>
                    <a:p>
                      <a:pPr algn="l"/>
                      <a:r>
                        <a:rPr lang="en-GB" sz="1350" dirty="0" smtClean="0"/>
                        <a:t>Enlightenment</a:t>
                      </a:r>
                      <a:endParaRPr lang="en-GB" sz="13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Enlightenment is when a Buddhist finds the truth about life and stops being reborn because they have reached liberation.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62795563"/>
                  </a:ext>
                </a:extLst>
              </a:tr>
              <a:tr h="797044">
                <a:tc>
                  <a:txBody>
                    <a:bodyPr/>
                    <a:lstStyle/>
                    <a:p>
                      <a:r>
                        <a:rPr lang="en-GB" dirty="0" smtClean="0"/>
                        <a:t>Siddhartha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man who became known as the Buddha. Siddhartha</a:t>
                      </a:r>
                      <a:r>
                        <a:rPr lang="en-GB" sz="135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had</a:t>
                      </a:r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lived a life of luxury as an Indian Prince.</a:t>
                      </a:r>
                      <a:r>
                        <a:rPr lang="en-GB" sz="135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He </a:t>
                      </a:r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realised there was suffering in the world and wanted to understand why.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90129666"/>
                  </a:ext>
                </a:extLst>
              </a:tr>
              <a:tr h="797044">
                <a:tc>
                  <a:txBody>
                    <a:bodyPr/>
                    <a:lstStyle/>
                    <a:p>
                      <a:r>
                        <a:rPr lang="en-GB" dirty="0" smtClean="0"/>
                        <a:t>Noble Eightfold Path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The path of Buddhist practices leading to </a:t>
                      </a:r>
                      <a:r>
                        <a:rPr lang="en-GB" sz="135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liberation</a:t>
                      </a:r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from the cycle of </a:t>
                      </a:r>
                      <a:r>
                        <a:rPr lang="en-GB" sz="135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rebirth</a:t>
                      </a:r>
                      <a:r>
                        <a:rPr lang="en-GB" sz="1350" b="0" i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Eightfold Path consists of eight practices: view, resolve, speech, conduct,</a:t>
                      </a:r>
                      <a:r>
                        <a:rPr lang="en-GB" sz="135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livelihood, effort,</a:t>
                      </a:r>
                      <a:r>
                        <a:rPr lang="en-GB" sz="135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mindfulness, and meditation.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5559381"/>
              </p:ext>
            </p:extLst>
          </p:nvPr>
        </p:nvGraphicFramePr>
        <p:xfrm>
          <a:off x="3472069" y="1032771"/>
          <a:ext cx="3255743" cy="2407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5743">
                  <a:extLst>
                    <a:ext uri="{9D8B030D-6E8A-4147-A177-3AD203B41FA5}">
                      <a16:colId xmlns:a16="http://schemas.microsoft.com/office/drawing/2014/main" xmlns="" val="754516515"/>
                    </a:ext>
                  </a:extLst>
                </a:gridCol>
              </a:tblGrid>
              <a:tr h="231271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 smtClean="0"/>
                        <a:t>Attainment</a:t>
                      </a:r>
                      <a:r>
                        <a:rPr lang="en-GB" sz="1100" b="1" baseline="0" dirty="0" smtClean="0"/>
                        <a:t> Targets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15443936"/>
                  </a:ext>
                </a:extLst>
              </a:tr>
              <a:tr h="1706031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can describe one of my ‘good’ choices and the consequence of it. I can also explain the consequences of making a different choice.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can describe how aspects of the 8-fold path would help Buddhists know how to live good lives.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can start to tell you why some aspects of the 8-fold path might be hard for some Buddhists to stick to.</a:t>
                      </a:r>
                      <a:endParaRPr lang="en-GB" sz="135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08927862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7814989"/>
              </p:ext>
            </p:extLst>
          </p:nvPr>
        </p:nvGraphicFramePr>
        <p:xfrm>
          <a:off x="3472069" y="3492022"/>
          <a:ext cx="3255743" cy="1379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5743">
                  <a:extLst>
                    <a:ext uri="{9D8B030D-6E8A-4147-A177-3AD203B41FA5}">
                      <a16:colId xmlns:a16="http://schemas.microsoft.com/office/drawing/2014/main" xmlns="" val="754516515"/>
                    </a:ext>
                  </a:extLst>
                </a:gridCol>
              </a:tblGrid>
              <a:tr h="182792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 smtClean="0"/>
                        <a:t>Key Questions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15443936"/>
                  </a:ext>
                </a:extLst>
              </a:tr>
              <a:tr h="1035983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the best way for a Buddhist to lead a good life?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Do religious people lead better lives?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Do all religious beliefs influence people to behave well towards other?</a:t>
                      </a: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08927862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220" y="119338"/>
            <a:ext cx="306018" cy="306018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201024"/>
            <a:ext cx="1381125" cy="170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81125" y="9305835"/>
            <a:ext cx="170994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Visual representation of Siddhartha during the time of enlightenment.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684</TotalTime>
  <Words>253</Words>
  <Application>Microsoft Office PowerPoint</Application>
  <PresentationFormat>A4 Paper (210x297 mm)</PresentationFormat>
  <Paragraphs>35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Lucy McLean</cp:lastModifiedBy>
  <cp:revision>78</cp:revision>
  <dcterms:created xsi:type="dcterms:W3CDTF">2019-07-07T18:53:37Z</dcterms:created>
  <dcterms:modified xsi:type="dcterms:W3CDTF">2020-04-14T10:28:52Z</dcterms:modified>
</cp:coreProperties>
</file>