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2501" y="5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02/12/2020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02/12/2020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02/12/2020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02/12/2020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ciencekids.co.nz/gamesactivities/detectivescience/magnets.htm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smtClean="0"/>
              <a:t>Midfield </a:t>
            </a:r>
            <a:r>
              <a:rPr lang="en-GB" dirty="0" smtClean="0"/>
              <a:t>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391692611"/>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Forces</a:t>
                      </a:r>
                      <a:r>
                        <a:rPr lang="en-GB" b="1" baseline="0" dirty="0" smtClean="0"/>
                        <a:t> and magnets</a:t>
                      </a:r>
                      <a:endParaRPr lang="en-GB" b="1" dirty="0"/>
                    </a:p>
                  </a:txBody>
                  <a:tcPr>
                    <a:solidFill>
                      <a:srgbClr val="FFFF00"/>
                    </a:solidFill>
                  </a:tcPr>
                </a:tc>
                <a:tc>
                  <a:txBody>
                    <a:bodyPr/>
                    <a:lstStyle/>
                    <a:p>
                      <a:pPr algn="ctr"/>
                      <a:r>
                        <a:rPr lang="en-GB" b="1" dirty="0" smtClean="0"/>
                        <a:t>Year</a:t>
                      </a:r>
                      <a:r>
                        <a:rPr lang="en-GB" b="1" baseline="0" dirty="0" smtClean="0"/>
                        <a:t> 3</a:t>
                      </a:r>
                      <a:endParaRPr lang="en-GB" b="1" dirty="0"/>
                    </a:p>
                  </a:txBody>
                  <a:tcPr/>
                </a:tc>
                <a:tc>
                  <a:txBody>
                    <a:bodyPr/>
                    <a:lstStyle/>
                    <a:p>
                      <a:pPr algn="ctr"/>
                      <a:r>
                        <a:rPr lang="en-GB" b="1" dirty="0" smtClean="0"/>
                        <a:t>Spring</a:t>
                      </a:r>
                      <a:r>
                        <a:rPr lang="en-GB" b="1" baseline="0" dirty="0" smtClean="0"/>
                        <a:t> 1</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54547348"/>
              </p:ext>
            </p:extLst>
          </p:nvPr>
        </p:nvGraphicFramePr>
        <p:xfrm>
          <a:off x="3382027" y="7861280"/>
          <a:ext cx="3390248" cy="1949470"/>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321821">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627649">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Challenge the children to make fridge magnets. They could use recycled materials, decorate them and attach a magnet to them.</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u="sng" kern="1200" dirty="0" smtClean="0">
                          <a:solidFill>
                            <a:schemeClr val="tx1"/>
                          </a:solidFill>
                          <a:effectLst/>
                          <a:latin typeface="+mn-lt"/>
                          <a:ea typeface="+mn-ea"/>
                          <a:cs typeface="+mn-cs"/>
                          <a:hlinkClick r:id="rId2"/>
                        </a:rPr>
                        <a:t>http://www.sciencekids.co.nz/gamesactivities/detectivescience/magnets.html</a:t>
                      </a:r>
                      <a:r>
                        <a:rPr lang="en-GB" sz="1050" u="none" kern="1200" baseline="0" dirty="0" smtClean="0">
                          <a:solidFill>
                            <a:schemeClr val="tx1"/>
                          </a:solidFill>
                          <a:effectLst/>
                          <a:latin typeface="+mn-lt"/>
                          <a:ea typeface="+mn-ea"/>
                          <a:cs typeface="+mn-cs"/>
                        </a:rPr>
                        <a:t> </a:t>
                      </a:r>
                      <a:r>
                        <a:rPr lang="en-GB" sz="1050" kern="1200" dirty="0" smtClean="0">
                          <a:solidFill>
                            <a:schemeClr val="tx1"/>
                          </a:solidFill>
                          <a:effectLst/>
                          <a:latin typeface="+mn-lt"/>
                          <a:ea typeface="+mn-ea"/>
                          <a:cs typeface="+mn-cs"/>
                        </a:rPr>
                        <a:t>This online game will allow the children to apply their knowledge of magnet poles.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See which metal</a:t>
                      </a:r>
                      <a:r>
                        <a:rPr lang="en-GB" sz="1050" kern="1200" baseline="0" dirty="0" smtClean="0">
                          <a:solidFill>
                            <a:schemeClr val="tx1"/>
                          </a:solidFill>
                          <a:effectLst/>
                          <a:latin typeface="+mn-lt"/>
                          <a:ea typeface="+mn-ea"/>
                          <a:cs typeface="+mn-cs"/>
                        </a:rPr>
                        <a:t> objects around the house are attracted to a magnet and which ones are not – are all magnetic materials shiny?</a:t>
                      </a:r>
                      <a:endParaRPr lang="en-GB" sz="105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44840231"/>
              </p:ext>
            </p:extLst>
          </p:nvPr>
        </p:nvGraphicFramePr>
        <p:xfrm>
          <a:off x="3382027" y="2956902"/>
          <a:ext cx="3319398" cy="487452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100" kern="1200" dirty="0" smtClean="0">
                          <a:solidFill>
                            <a:schemeClr val="tx1"/>
                          </a:solidFill>
                          <a:effectLst/>
                          <a:latin typeface="+mn-lt"/>
                          <a:ea typeface="+mn-ea"/>
                          <a:cs typeface="+mn-cs"/>
                        </a:rPr>
                        <a:t>Bar and horseshoe magnets</a:t>
                      </a:r>
                    </a:p>
                  </a:txBody>
                  <a:tcPr/>
                </a:tc>
                <a:tc>
                  <a:txBody>
                    <a:bodyPr/>
                    <a:lstStyle/>
                    <a:p>
                      <a:pPr algn="l"/>
                      <a:r>
                        <a:rPr lang="en-GB" sz="1100" b="0" i="0" kern="1200" dirty="0" smtClean="0">
                          <a:solidFill>
                            <a:schemeClr val="tx1"/>
                          </a:solidFill>
                          <a:effectLst/>
                          <a:latin typeface="+mn-lt"/>
                          <a:ea typeface="+mn-ea"/>
                          <a:cs typeface="+mn-cs"/>
                        </a:rPr>
                        <a:t>A </a:t>
                      </a:r>
                      <a:r>
                        <a:rPr lang="en-GB" sz="1100" b="1" i="0" kern="1200" dirty="0" smtClean="0">
                          <a:solidFill>
                            <a:schemeClr val="tx1"/>
                          </a:solidFill>
                          <a:effectLst/>
                          <a:latin typeface="+mn-lt"/>
                          <a:ea typeface="+mn-ea"/>
                          <a:cs typeface="+mn-cs"/>
                        </a:rPr>
                        <a:t>magnet</a:t>
                      </a:r>
                      <a:r>
                        <a:rPr lang="en-GB" sz="1100" b="0" i="0" kern="1200" dirty="0" smtClean="0">
                          <a:solidFill>
                            <a:schemeClr val="tx1"/>
                          </a:solidFill>
                          <a:effectLst/>
                          <a:latin typeface="+mn-lt"/>
                          <a:ea typeface="+mn-ea"/>
                          <a:cs typeface="+mn-cs"/>
                        </a:rPr>
                        <a:t> is an object that is made of materials that create a </a:t>
                      </a:r>
                      <a:r>
                        <a:rPr lang="en-GB" sz="1100" b="1" i="0" kern="1200" dirty="0" smtClean="0">
                          <a:solidFill>
                            <a:schemeClr val="tx1"/>
                          </a:solidFill>
                          <a:effectLst/>
                          <a:latin typeface="+mn-lt"/>
                          <a:ea typeface="+mn-ea"/>
                          <a:cs typeface="+mn-cs"/>
                        </a:rPr>
                        <a:t>magnetic</a:t>
                      </a:r>
                      <a:r>
                        <a:rPr lang="en-GB" sz="1100" b="0" i="0" kern="1200" dirty="0" smtClean="0">
                          <a:solidFill>
                            <a:schemeClr val="tx1"/>
                          </a:solidFill>
                          <a:effectLst/>
                          <a:latin typeface="+mn-lt"/>
                          <a:ea typeface="+mn-ea"/>
                          <a:cs typeface="+mn-cs"/>
                        </a:rPr>
                        <a:t> field. </a:t>
                      </a:r>
                      <a:r>
                        <a:rPr lang="en-GB" sz="1100" b="1" i="0" kern="1200" dirty="0" smtClean="0">
                          <a:solidFill>
                            <a:schemeClr val="tx1"/>
                          </a:solidFill>
                          <a:effectLst/>
                          <a:latin typeface="+mn-lt"/>
                          <a:ea typeface="+mn-ea"/>
                          <a:cs typeface="+mn-cs"/>
                        </a:rPr>
                        <a:t>Magnets</a:t>
                      </a:r>
                      <a:r>
                        <a:rPr lang="en-GB" sz="1100" b="0" i="0" kern="1200" dirty="0" smtClean="0">
                          <a:solidFill>
                            <a:schemeClr val="tx1"/>
                          </a:solidFill>
                          <a:effectLst/>
                          <a:latin typeface="+mn-lt"/>
                          <a:ea typeface="+mn-ea"/>
                          <a:cs typeface="+mn-cs"/>
                        </a:rPr>
                        <a:t> have at least one north pole and one south pole.</a:t>
                      </a:r>
                      <a:endParaRPr lang="en-GB" sz="1000" dirty="0"/>
                    </a:p>
                  </a:txBody>
                  <a:tcPr/>
                </a:tc>
                <a:extLst>
                  <a:ext uri="{0D108BD9-81ED-4DB2-BD59-A6C34878D82A}">
                    <a16:rowId xmlns:a16="http://schemas.microsoft.com/office/drawing/2014/main" val="689411962"/>
                  </a:ext>
                </a:extLst>
              </a:tr>
              <a:tr h="341484">
                <a:tc>
                  <a:txBody>
                    <a:bodyPr/>
                    <a:lstStyle/>
                    <a:p>
                      <a:pPr algn="ctr"/>
                      <a:r>
                        <a:rPr lang="en-GB" sz="1200" dirty="0" smtClean="0"/>
                        <a:t>Attract</a:t>
                      </a:r>
                      <a:endParaRPr lang="en-GB" sz="1200" dirty="0"/>
                    </a:p>
                  </a:txBody>
                  <a:tcPr/>
                </a:tc>
                <a:tc>
                  <a:txBody>
                    <a:bodyPr/>
                    <a:lstStyle/>
                    <a:p>
                      <a:pPr algn="l"/>
                      <a:r>
                        <a:rPr lang="en-GB" sz="1100" b="0" i="0" kern="1200" dirty="0" smtClean="0">
                          <a:solidFill>
                            <a:schemeClr val="tx1"/>
                          </a:solidFill>
                          <a:effectLst/>
                          <a:latin typeface="+mn-lt"/>
                          <a:ea typeface="+mn-ea"/>
                          <a:cs typeface="+mn-cs"/>
                        </a:rPr>
                        <a:t>If you put two magnets together with different poles pointing towards one another, the magnets will pull towards each other. We say they attract each other.</a:t>
                      </a:r>
                      <a:endParaRPr lang="en-GB" sz="1000" dirty="0"/>
                    </a:p>
                  </a:txBody>
                  <a:tcPr/>
                </a:tc>
                <a:extLst>
                  <a:ext uri="{0D108BD9-81ED-4DB2-BD59-A6C34878D82A}">
                    <a16:rowId xmlns:a16="http://schemas.microsoft.com/office/drawing/2014/main" val="1769763709"/>
                  </a:ext>
                </a:extLst>
              </a:tr>
              <a:tr h="391255">
                <a:tc>
                  <a:txBody>
                    <a:bodyPr/>
                    <a:lstStyle/>
                    <a:p>
                      <a:pPr algn="ctr"/>
                      <a:r>
                        <a:rPr lang="en-GB" sz="1200" dirty="0" smtClean="0"/>
                        <a:t>Repel</a:t>
                      </a:r>
                      <a:endParaRPr lang="en-GB" sz="1200" dirty="0"/>
                    </a:p>
                  </a:txBody>
                  <a:tcPr/>
                </a:tc>
                <a:tc>
                  <a:txBody>
                    <a:bodyPr/>
                    <a:lstStyle/>
                    <a:p>
                      <a:pPr algn="l"/>
                      <a:r>
                        <a:rPr lang="en-GB" sz="1100" b="0" i="0" kern="1200" dirty="0" smtClean="0">
                          <a:solidFill>
                            <a:schemeClr val="tx1"/>
                          </a:solidFill>
                          <a:effectLst/>
                          <a:latin typeface="+mn-lt"/>
                          <a:ea typeface="+mn-ea"/>
                          <a:cs typeface="+mn-cs"/>
                        </a:rPr>
                        <a:t>If you try to put two magnets together with the same poles pointing towards one another, the magnets will push away from each other. We say they repel each other.</a:t>
                      </a:r>
                      <a:endParaRPr lang="en-GB" sz="1000" dirty="0"/>
                    </a:p>
                  </a:txBody>
                  <a:tcPr/>
                </a:tc>
                <a:extLst>
                  <a:ext uri="{0D108BD9-81ED-4DB2-BD59-A6C34878D82A}">
                    <a16:rowId xmlns:a16="http://schemas.microsoft.com/office/drawing/2014/main" val="1182001177"/>
                  </a:ext>
                </a:extLst>
              </a:tr>
              <a:tr h="391255">
                <a:tc>
                  <a:txBody>
                    <a:bodyPr/>
                    <a:lstStyle/>
                    <a:p>
                      <a:pPr algn="ctr"/>
                      <a:r>
                        <a:rPr lang="en-GB" sz="1200" dirty="0" smtClean="0"/>
                        <a:t>Magnetic field</a:t>
                      </a:r>
                      <a:endParaRPr lang="en-GB" sz="1200" dirty="0"/>
                    </a:p>
                  </a:txBody>
                  <a:tcPr/>
                </a:tc>
                <a:tc>
                  <a:txBody>
                    <a:bodyPr/>
                    <a:lstStyle/>
                    <a:p>
                      <a:pPr algn="l"/>
                      <a:r>
                        <a:rPr lang="en-GB" sz="1100" dirty="0" smtClean="0"/>
                        <a:t>The region of space where magnetism can be</a:t>
                      </a:r>
                      <a:r>
                        <a:rPr lang="en-GB" sz="1100" baseline="0" dirty="0" smtClean="0"/>
                        <a:t> detected.</a:t>
                      </a:r>
                      <a:endParaRPr lang="en-GB" sz="1100" dirty="0"/>
                    </a:p>
                  </a:txBody>
                  <a:tcPr/>
                </a:tc>
                <a:extLst>
                  <a:ext uri="{0D108BD9-81ED-4DB2-BD59-A6C34878D82A}">
                    <a16:rowId xmlns:a16="http://schemas.microsoft.com/office/drawing/2014/main" val="10005"/>
                  </a:ext>
                </a:extLst>
              </a:tr>
              <a:tr h="391255">
                <a:tc>
                  <a:txBody>
                    <a:bodyPr/>
                    <a:lstStyle/>
                    <a:p>
                      <a:pPr algn="ctr"/>
                      <a:r>
                        <a:rPr lang="en-GB" sz="1200" dirty="0" smtClean="0"/>
                        <a:t>North and south pole</a:t>
                      </a:r>
                      <a:endParaRPr lang="en-GB" sz="1200" dirty="0"/>
                    </a:p>
                  </a:txBody>
                  <a:tcPr/>
                </a:tc>
                <a:tc>
                  <a:txBody>
                    <a:bodyPr/>
                    <a:lstStyle/>
                    <a:p>
                      <a:pPr algn="l"/>
                      <a:r>
                        <a:rPr lang="en-GB" sz="1100" b="0" i="0" kern="1200" dirty="0" smtClean="0">
                          <a:solidFill>
                            <a:schemeClr val="tx1"/>
                          </a:solidFill>
                          <a:effectLst/>
                          <a:latin typeface="+mn-lt"/>
                          <a:ea typeface="+mn-ea"/>
                          <a:cs typeface="+mn-cs"/>
                        </a:rPr>
                        <a:t>All</a:t>
                      </a:r>
                      <a:r>
                        <a:rPr lang="en-GB" sz="1100" b="0" i="0" kern="1200" baseline="0" dirty="0" smtClean="0">
                          <a:solidFill>
                            <a:schemeClr val="tx1"/>
                          </a:solidFill>
                          <a:effectLst/>
                          <a:latin typeface="+mn-lt"/>
                          <a:ea typeface="+mn-ea"/>
                          <a:cs typeface="+mn-cs"/>
                        </a:rPr>
                        <a:t> m</a:t>
                      </a:r>
                      <a:r>
                        <a:rPr lang="en-GB" sz="1100" b="0" i="0" kern="1200" dirty="0" smtClean="0">
                          <a:solidFill>
                            <a:schemeClr val="tx1"/>
                          </a:solidFill>
                          <a:effectLst/>
                          <a:latin typeface="+mn-lt"/>
                          <a:ea typeface="+mn-ea"/>
                          <a:cs typeface="+mn-cs"/>
                        </a:rPr>
                        <a:t>agnets have a north and a south pole</a:t>
                      </a:r>
                      <a:r>
                        <a:rPr lang="en-GB" sz="1100" b="0" i="0" kern="1200" baseline="0" dirty="0" smtClean="0">
                          <a:solidFill>
                            <a:schemeClr val="tx1"/>
                          </a:solidFill>
                          <a:effectLst/>
                          <a:latin typeface="+mn-lt"/>
                          <a:ea typeface="+mn-ea"/>
                          <a:cs typeface="+mn-cs"/>
                        </a:rPr>
                        <a:t> </a:t>
                      </a:r>
                      <a:r>
                        <a:rPr lang="en-GB" sz="1100" b="0" i="1" kern="1200" baseline="0" dirty="0" smtClean="0">
                          <a:solidFill>
                            <a:schemeClr val="tx1"/>
                          </a:solidFill>
                          <a:effectLst/>
                          <a:latin typeface="+mn-lt"/>
                          <a:ea typeface="+mn-ea"/>
                          <a:cs typeface="+mn-cs"/>
                        </a:rPr>
                        <a:t>(note: lowercase).</a:t>
                      </a:r>
                      <a:endParaRPr lang="en-GB" sz="1100" i="1" dirty="0"/>
                    </a:p>
                  </a:txBody>
                  <a:tcPr/>
                </a:tc>
                <a:extLst>
                  <a:ext uri="{0D108BD9-81ED-4DB2-BD59-A6C34878D82A}">
                    <a16:rowId xmlns:a16="http://schemas.microsoft.com/office/drawing/2014/main" val="578428922"/>
                  </a:ext>
                </a:extLst>
              </a:tr>
              <a:tr h="391255">
                <a:tc>
                  <a:txBody>
                    <a:bodyPr/>
                    <a:lstStyle/>
                    <a:p>
                      <a:pPr algn="ctr"/>
                      <a:r>
                        <a:rPr lang="en-GB" sz="1200" dirty="0" smtClean="0"/>
                        <a:t>Magnetic</a:t>
                      </a:r>
                    </a:p>
                  </a:txBody>
                  <a:tcPr/>
                </a:tc>
                <a:tc>
                  <a:txBody>
                    <a:bodyPr/>
                    <a:lstStyle/>
                    <a:p>
                      <a:pPr algn="l"/>
                      <a:r>
                        <a:rPr lang="en-GB" sz="1100" dirty="0" smtClean="0"/>
                        <a:t>Something</a:t>
                      </a:r>
                      <a:r>
                        <a:rPr lang="en-GB" sz="1100" baseline="0" dirty="0" smtClean="0"/>
                        <a:t> that attracts or repels iron, steel or nickel objects.</a:t>
                      </a:r>
                      <a:endParaRPr lang="en-GB" sz="1200" dirty="0"/>
                    </a:p>
                  </a:txBody>
                  <a:tcPr/>
                </a:tc>
                <a:extLst>
                  <a:ext uri="{0D108BD9-81ED-4DB2-BD59-A6C34878D82A}">
                    <a16:rowId xmlns:a16="http://schemas.microsoft.com/office/drawing/2014/main" val="78741843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66977617"/>
              </p:ext>
            </p:extLst>
          </p:nvPr>
        </p:nvGraphicFramePr>
        <p:xfrm>
          <a:off x="100209" y="1161296"/>
          <a:ext cx="3155796" cy="6008070"/>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53783">
                <a:tc gridSpan="2">
                  <a:txBody>
                    <a:bodyPr/>
                    <a:lstStyle/>
                    <a:p>
                      <a:pPr algn="ctr"/>
                      <a:r>
                        <a:rPr lang="en-GB" sz="1100" dirty="0" smtClean="0"/>
                        <a:t>How does magnetism work?</a:t>
                      </a:r>
                      <a:endParaRPr lang="en-GB" sz="1100" dirty="0"/>
                    </a:p>
                  </a:txBody>
                  <a:tcPr/>
                </a:tc>
                <a:tc hMerge="1">
                  <a:txBody>
                    <a:bodyPr/>
                    <a:lstStyle/>
                    <a:p>
                      <a:endParaRPr lang="en-GB"/>
                    </a:p>
                  </a:txBody>
                  <a:tcPr/>
                </a:tc>
                <a:extLst>
                  <a:ext uri="{0D108BD9-81ED-4DB2-BD59-A6C34878D82A}">
                    <a16:rowId xmlns:a16="http://schemas.microsoft.com/office/drawing/2014/main" val="2278425022"/>
                  </a:ext>
                </a:extLst>
              </a:tr>
              <a:tr h="910631">
                <a:tc>
                  <a:txBody>
                    <a:bodyPr/>
                    <a:lstStyle/>
                    <a:p>
                      <a:pPr algn="ctr"/>
                      <a:r>
                        <a:rPr lang="en-GB" sz="1100" dirty="0" smtClean="0"/>
                        <a:t>Magnetic</a:t>
                      </a:r>
                      <a:r>
                        <a:rPr lang="en-GB" sz="1100" baseline="0" dirty="0" smtClean="0"/>
                        <a:t>  metals</a:t>
                      </a:r>
                      <a:endParaRPr lang="en-GB" sz="1100" dirty="0"/>
                    </a:p>
                  </a:txBody>
                  <a:tcPr/>
                </a:tc>
                <a:tc>
                  <a:txBody>
                    <a:bodyPr/>
                    <a:lstStyle/>
                    <a:p>
                      <a:r>
                        <a:rPr lang="en-GB" sz="1100" kern="1200" dirty="0" smtClean="0">
                          <a:solidFill>
                            <a:schemeClr val="tx1"/>
                          </a:solidFill>
                          <a:effectLst/>
                          <a:latin typeface="+mn-lt"/>
                          <a:ea typeface="+mn-ea"/>
                          <a:cs typeface="+mn-cs"/>
                        </a:rPr>
                        <a:t>Not all metals are attracted to magnets; only those containing iron, steel and nickel.</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582207">
                <a:tc>
                  <a:txBody>
                    <a:bodyPr/>
                    <a:lstStyle/>
                    <a:p>
                      <a:pPr algn="ctr"/>
                      <a:r>
                        <a:rPr lang="en-GB" sz="1100" kern="1200" dirty="0" smtClean="0">
                          <a:solidFill>
                            <a:schemeClr val="tx1"/>
                          </a:solidFill>
                          <a:effectLst/>
                          <a:latin typeface="+mn-lt"/>
                          <a:ea typeface="+mn-ea"/>
                          <a:cs typeface="+mn-cs"/>
                        </a:rPr>
                        <a:t>Magnetic poles</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smtClean="0">
                          <a:solidFill>
                            <a:schemeClr val="tx1"/>
                          </a:solidFill>
                          <a:effectLst/>
                          <a:latin typeface="+mn-lt"/>
                          <a:ea typeface="+mn-ea"/>
                          <a:cs typeface="+mn-cs"/>
                        </a:rPr>
                        <a:t>Magnets have two poles, a north and a south pole. The pole is where the pull of the magnet is strongest. When opposite poles are near to each other they will attract, whereas when the same poles are near to each other they will repel.</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smtClean="0"/>
                    </a:p>
                  </a:txBody>
                  <a:tcPr/>
                </a:tc>
                <a:extLst>
                  <a:ext uri="{0D108BD9-81ED-4DB2-BD59-A6C34878D82A}">
                    <a16:rowId xmlns:a16="http://schemas.microsoft.com/office/drawing/2014/main" val="689411962"/>
                  </a:ext>
                </a:extLst>
              </a:tr>
              <a:tr h="746419">
                <a:tc>
                  <a:txBody>
                    <a:bodyPr/>
                    <a:lstStyle/>
                    <a:p>
                      <a:pPr algn="ctr"/>
                      <a:r>
                        <a:rPr lang="en-GB" sz="1100" dirty="0" smtClean="0"/>
                        <a:t>Distance</a:t>
                      </a:r>
                      <a:endParaRPr lang="en-GB" sz="1100" dirty="0"/>
                    </a:p>
                  </a:txBody>
                  <a:tcPr/>
                </a:tc>
                <a:tc>
                  <a:txBody>
                    <a:bodyPr/>
                    <a:lstStyle/>
                    <a:p>
                      <a:pPr marL="0" indent="0">
                        <a:buFont typeface="Arial" panose="020B0604020202020204" pitchFamily="34" charset="0"/>
                        <a:buNone/>
                      </a:pPr>
                      <a:r>
                        <a:rPr lang="en-GB" sz="1100" kern="1200" dirty="0" smtClean="0">
                          <a:solidFill>
                            <a:schemeClr val="tx1"/>
                          </a:solidFill>
                          <a:effectLst/>
                          <a:latin typeface="+mn-lt"/>
                          <a:ea typeface="+mn-ea"/>
                          <a:cs typeface="+mn-cs"/>
                        </a:rPr>
                        <a:t>Magnetic forces can act at a distance depending on how strong the magnetic pull is.</a:t>
                      </a:r>
                      <a:endParaRPr lang="en-GB" sz="1000" dirty="0"/>
                    </a:p>
                  </a:txBody>
                  <a:tcPr/>
                </a:tc>
                <a:extLst>
                  <a:ext uri="{0D108BD9-81ED-4DB2-BD59-A6C34878D82A}">
                    <a16:rowId xmlns:a16="http://schemas.microsoft.com/office/drawing/2014/main" val="1769763709"/>
                  </a:ext>
                </a:extLst>
              </a:tr>
              <a:tr h="582207">
                <a:tc>
                  <a:txBody>
                    <a:bodyPr/>
                    <a:lstStyle/>
                    <a:p>
                      <a:pPr algn="ctr"/>
                      <a:r>
                        <a:rPr lang="en-GB" sz="1100" dirty="0" smtClean="0"/>
                        <a:t>Magnetic force</a:t>
                      </a:r>
                      <a:endParaRPr lang="en-GB" sz="1100" dirty="0"/>
                    </a:p>
                  </a:txBody>
                  <a:tcPr/>
                </a:tc>
                <a:tc>
                  <a:txBody>
                    <a:bodyPr/>
                    <a:lstStyle/>
                    <a:p>
                      <a:r>
                        <a:rPr lang="en-GB" sz="1100" b="0" i="0" kern="1200" dirty="0" smtClean="0">
                          <a:solidFill>
                            <a:schemeClr val="tx1"/>
                          </a:solidFill>
                          <a:effectLst/>
                          <a:latin typeface="+mn-lt"/>
                          <a:ea typeface="+mn-ea"/>
                          <a:cs typeface="+mn-cs"/>
                        </a:rPr>
                        <a:t>When two magnets are close, they create pushing or pulling forces on one another.</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2751736532"/>
                  </a:ext>
                </a:extLst>
              </a:tr>
              <a:tr h="582207">
                <a:tc>
                  <a:txBody>
                    <a:bodyPr/>
                    <a:lstStyle/>
                    <a:p>
                      <a:pPr algn="ctr"/>
                      <a:r>
                        <a:rPr lang="en-GB" sz="1100" dirty="0" smtClean="0"/>
                        <a:t>Forces</a:t>
                      </a:r>
                      <a:endParaRPr lang="en-GB" sz="1100" dirty="0"/>
                    </a:p>
                  </a:txBody>
                  <a:tcPr/>
                </a:tc>
                <a:tc>
                  <a:txBody>
                    <a:bodyPr/>
                    <a:lstStyle/>
                    <a:p>
                      <a:r>
                        <a:rPr lang="en-GB" sz="1100" b="1" i="0" kern="1200" dirty="0" smtClean="0">
                          <a:solidFill>
                            <a:schemeClr val="tx1"/>
                          </a:solidFill>
                          <a:effectLst/>
                          <a:latin typeface="+mn-lt"/>
                          <a:ea typeface="+mn-ea"/>
                          <a:cs typeface="+mn-cs"/>
                        </a:rPr>
                        <a:t>Forces are pushes and pulls in a particular direction.</a:t>
                      </a:r>
                      <a:endParaRPr lang="en-GB" sz="1100" b="0" i="0" kern="1200" dirty="0" smtClean="0">
                        <a:solidFill>
                          <a:schemeClr val="tx1"/>
                        </a:solidFill>
                        <a:effectLst/>
                        <a:latin typeface="+mn-lt"/>
                        <a:ea typeface="+mn-ea"/>
                        <a:cs typeface="+mn-cs"/>
                      </a:endParaRPr>
                    </a:p>
                    <a:p>
                      <a:r>
                        <a:rPr lang="en-GB" sz="1100" b="0" i="0" kern="1200" dirty="0" smtClean="0">
                          <a:solidFill>
                            <a:schemeClr val="tx1"/>
                          </a:solidFill>
                          <a:effectLst/>
                          <a:latin typeface="+mn-lt"/>
                          <a:ea typeface="+mn-ea"/>
                          <a:cs typeface="+mn-cs"/>
                        </a:rPr>
                        <a:t>Forces are shown by arrows in diagrams. The direction of the arrow shows the direction in which the force is acting. The bigger the arrow, the bigger the force.</a:t>
                      </a:r>
                    </a:p>
                  </a:txBody>
                  <a:tcPr/>
                </a:tc>
                <a:extLst>
                  <a:ext uri="{0D108BD9-81ED-4DB2-BD59-A6C34878D82A}">
                    <a16:rowId xmlns:a16="http://schemas.microsoft.com/office/drawing/2014/main" val="148794209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432497590"/>
              </p:ext>
            </p:extLst>
          </p:nvPr>
        </p:nvGraphicFramePr>
        <p:xfrm>
          <a:off x="3382028" y="1164671"/>
          <a:ext cx="3319397" cy="1810300"/>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227334">
                <a:tc>
                  <a:txBody>
                    <a:bodyPr/>
                    <a:lstStyle/>
                    <a:p>
                      <a:pPr marL="0" indent="0" algn="ctr">
                        <a:buFont typeface="Arial" panose="020B0604020202020204" pitchFamily="34" charset="0"/>
                        <a:buNone/>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551220">
                <a:tc>
                  <a:txBody>
                    <a:bodyPr/>
                    <a:lstStyle/>
                    <a:p>
                      <a:pPr lvl="0"/>
                      <a:r>
                        <a:rPr lang="en-GB" sz="950" kern="1200" dirty="0" smtClean="0">
                          <a:solidFill>
                            <a:schemeClr val="tx1"/>
                          </a:solidFill>
                          <a:effectLst/>
                          <a:latin typeface="+mn-lt"/>
                          <a:ea typeface="+mn-ea"/>
                          <a:cs typeface="+mn-cs"/>
                        </a:rPr>
                        <a:t>- Compare how things move on different surfaces.</a:t>
                      </a:r>
                    </a:p>
                    <a:p>
                      <a:pPr lvl="0"/>
                      <a:r>
                        <a:rPr lang="en-GB" sz="950" kern="1200" dirty="0" smtClean="0">
                          <a:solidFill>
                            <a:schemeClr val="tx1"/>
                          </a:solidFill>
                          <a:effectLst/>
                          <a:latin typeface="+mn-lt"/>
                          <a:ea typeface="+mn-ea"/>
                          <a:cs typeface="+mn-cs"/>
                        </a:rPr>
                        <a:t>- Notice that some forces need contact between two objects</a:t>
                      </a:r>
                    </a:p>
                    <a:p>
                      <a:pPr lvl="0"/>
                      <a:r>
                        <a:rPr lang="en-GB" sz="950" kern="1200" dirty="0" smtClean="0">
                          <a:solidFill>
                            <a:schemeClr val="tx1"/>
                          </a:solidFill>
                          <a:effectLst/>
                          <a:latin typeface="+mn-lt"/>
                          <a:ea typeface="+mn-ea"/>
                          <a:cs typeface="+mn-cs"/>
                        </a:rPr>
                        <a:t>- Observe how magnets attract or repel each other and attract some materials and not others.</a:t>
                      </a:r>
                    </a:p>
                    <a:p>
                      <a:pPr lvl="0"/>
                      <a:r>
                        <a:rPr lang="en-GB" sz="950" kern="1200" dirty="0" smtClean="0">
                          <a:solidFill>
                            <a:schemeClr val="tx1"/>
                          </a:solidFill>
                          <a:effectLst/>
                          <a:latin typeface="+mn-lt"/>
                          <a:ea typeface="+mn-ea"/>
                          <a:cs typeface="+mn-cs"/>
                        </a:rPr>
                        <a:t>- Compare and group together a variety of everyday materials on the basis of whether they are attracted to a magnet, and identify some magnetic materials .</a:t>
                      </a:r>
                    </a:p>
                    <a:p>
                      <a:pPr lvl="0"/>
                      <a:r>
                        <a:rPr lang="en-GB" sz="950" kern="1200" dirty="0" smtClean="0">
                          <a:solidFill>
                            <a:schemeClr val="tx1"/>
                          </a:solidFill>
                          <a:effectLst/>
                          <a:latin typeface="+mn-lt"/>
                          <a:ea typeface="+mn-ea"/>
                          <a:cs typeface="+mn-cs"/>
                        </a:rPr>
                        <a:t>- Describe magnets as having two poles.</a:t>
                      </a:r>
                    </a:p>
                    <a:p>
                      <a:r>
                        <a:rPr lang="en-GB" sz="950" kern="1200" dirty="0" smtClean="0">
                          <a:solidFill>
                            <a:schemeClr val="tx1"/>
                          </a:solidFill>
                          <a:effectLst/>
                          <a:latin typeface="+mn-lt"/>
                          <a:ea typeface="+mn-ea"/>
                          <a:cs typeface="+mn-cs"/>
                        </a:rPr>
                        <a:t>- Predict whether two magnets will attract or repel each other, depending on which poles are facing.</a:t>
                      </a:r>
                      <a:endParaRPr lang="en-GB" sz="95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0110632"/>
              </p:ext>
            </p:extLst>
          </p:nvPr>
        </p:nvGraphicFramePr>
        <p:xfrm>
          <a:off x="100209" y="7383079"/>
          <a:ext cx="3155796" cy="2427671"/>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429873">
                <a:tc>
                  <a:txBody>
                    <a:bodyPr/>
                    <a:lstStyle/>
                    <a:p>
                      <a:pPr algn="ctr"/>
                      <a:r>
                        <a:rPr lang="en-GB" b="1" dirty="0" smtClean="0"/>
                        <a:t>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97798">
                <a:tc>
                  <a:txBody>
                    <a:bodyPr/>
                    <a:lstStyle/>
                    <a:p>
                      <a:pPr marL="171450" indent="-171450">
                        <a:buFont typeface="Arial" panose="020B0604020202020204" pitchFamily="34" charset="0"/>
                        <a:buChar char="•"/>
                      </a:pPr>
                      <a:endParaRPr lang="en-GB" sz="1100" dirty="0" smtClean="0"/>
                    </a:p>
                  </a:txBody>
                  <a:tcPr/>
                </a:tc>
                <a:extLst>
                  <a:ext uri="{0D108BD9-81ED-4DB2-BD59-A6C34878D82A}">
                    <a16:rowId xmlns:a16="http://schemas.microsoft.com/office/drawing/2014/main" val="1208927862"/>
                  </a:ext>
                </a:extLst>
              </a:tr>
            </a:tbl>
          </a:graphicData>
        </a:graphic>
      </p:graphicFrame>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74" y="8061504"/>
            <a:ext cx="2633465" cy="161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299</TotalTime>
  <Words>457</Words>
  <Application>Microsoft Office PowerPoint</Application>
  <PresentationFormat>A4 Paper (210x297 mm)</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Nicola Richards</cp:lastModifiedBy>
  <cp:revision>39</cp:revision>
  <cp:lastPrinted>2020-01-07T14:49:56Z</cp:lastPrinted>
  <dcterms:created xsi:type="dcterms:W3CDTF">2019-07-07T18:53:37Z</dcterms:created>
  <dcterms:modified xsi:type="dcterms:W3CDTF">2020-12-02T09:55:59Z</dcterms:modified>
</cp:coreProperties>
</file>