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5"/>
  </p:notesMasterIdLst>
  <p:sldIdLst>
    <p:sldId id="257" r:id="rId2"/>
    <p:sldId id="258" r:id="rId3"/>
    <p:sldId id="260" r:id="rId4"/>
    <p:sldId id="262" r:id="rId5"/>
    <p:sldId id="264" r:id="rId6"/>
    <p:sldId id="266" r:id="rId7"/>
    <p:sldId id="268" r:id="rId8"/>
    <p:sldId id="270" r:id="rId9"/>
    <p:sldId id="272" r:id="rId10"/>
    <p:sldId id="274" r:id="rId11"/>
    <p:sldId id="276" r:id="rId12"/>
    <p:sldId id="278" r:id="rId13"/>
    <p:sldId id="280" r:id="rId14"/>
    <p:sldId id="282" r:id="rId15"/>
    <p:sldId id="284" r:id="rId16"/>
    <p:sldId id="286" r:id="rId17"/>
    <p:sldId id="288" r:id="rId18"/>
    <p:sldId id="290" r:id="rId19"/>
    <p:sldId id="292" r:id="rId20"/>
    <p:sldId id="294" r:id="rId21"/>
    <p:sldId id="296" r:id="rId22"/>
    <p:sldId id="298" r:id="rId23"/>
    <p:sldId id="300" r:id="rId24"/>
    <p:sldId id="302" r:id="rId25"/>
    <p:sldId id="304" r:id="rId26"/>
    <p:sldId id="306" r:id="rId27"/>
    <p:sldId id="308" r:id="rId28"/>
    <p:sldId id="312" r:id="rId29"/>
    <p:sldId id="314" r:id="rId30"/>
    <p:sldId id="316" r:id="rId31"/>
    <p:sldId id="318" r:id="rId32"/>
    <p:sldId id="320" r:id="rId33"/>
    <p:sldId id="322" r:id="rId34"/>
    <p:sldId id="324" r:id="rId35"/>
    <p:sldId id="326" r:id="rId36"/>
    <p:sldId id="328" r:id="rId37"/>
    <p:sldId id="330" r:id="rId38"/>
    <p:sldId id="332" r:id="rId39"/>
    <p:sldId id="334" r:id="rId40"/>
    <p:sldId id="336" r:id="rId41"/>
    <p:sldId id="338" r:id="rId42"/>
    <p:sldId id="340" r:id="rId43"/>
    <p:sldId id="342" r:id="rId44"/>
    <p:sldId id="344" r:id="rId45"/>
    <p:sldId id="346" r:id="rId46"/>
    <p:sldId id="348" r:id="rId47"/>
    <p:sldId id="350" r:id="rId48"/>
    <p:sldId id="352" r:id="rId49"/>
    <p:sldId id="354" r:id="rId50"/>
    <p:sldId id="356" r:id="rId51"/>
    <p:sldId id="358" r:id="rId52"/>
    <p:sldId id="360" r:id="rId53"/>
    <p:sldId id="362" r:id="rId54"/>
    <p:sldId id="364" r:id="rId55"/>
    <p:sldId id="366" r:id="rId56"/>
    <p:sldId id="368" r:id="rId57"/>
    <p:sldId id="370" r:id="rId58"/>
    <p:sldId id="372" r:id="rId59"/>
    <p:sldId id="373" r:id="rId60"/>
    <p:sldId id="375" r:id="rId61"/>
    <p:sldId id="377" r:id="rId62"/>
    <p:sldId id="379" r:id="rId63"/>
    <p:sldId id="381" r:id="rId64"/>
    <p:sldId id="383" r:id="rId65"/>
    <p:sldId id="385" r:id="rId66"/>
    <p:sldId id="387" r:id="rId67"/>
    <p:sldId id="389" r:id="rId68"/>
    <p:sldId id="391" r:id="rId69"/>
    <p:sldId id="393" r:id="rId70"/>
    <p:sldId id="395" r:id="rId71"/>
    <p:sldId id="397" r:id="rId72"/>
    <p:sldId id="399" r:id="rId73"/>
    <p:sldId id="401" r:id="rId74"/>
    <p:sldId id="403" r:id="rId75"/>
    <p:sldId id="405" r:id="rId76"/>
    <p:sldId id="407" r:id="rId77"/>
    <p:sldId id="409" r:id="rId78"/>
    <p:sldId id="411" r:id="rId79"/>
    <p:sldId id="413" r:id="rId80"/>
    <p:sldId id="415" r:id="rId81"/>
    <p:sldId id="417" r:id="rId82"/>
    <p:sldId id="419" r:id="rId83"/>
    <p:sldId id="421"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5"/>
    <p:restoredTop sz="94674"/>
  </p:normalViewPr>
  <p:slideViewPr>
    <p:cSldViewPr snapToGrid="0" snapToObjects="1">
      <p:cViewPr varScale="1">
        <p:scale>
          <a:sx n="69" d="100"/>
          <a:sy n="69" d="100"/>
        </p:scale>
        <p:origin x="-132"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1C899A-1BA1-0844-83DC-65EB06740784}" type="datetimeFigureOut">
              <a:rPr lang="en-US" smtClean="0"/>
              <a:pPr/>
              <a:t>9/17/2017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90D64C-C5C8-0346-B887-A8850FAB208F}" type="slidenum">
              <a:rPr lang="en-US" smtClean="0"/>
              <a:pPr/>
              <a:t>‹#›</a:t>
            </a:fld>
            <a:endParaRPr lang="en-US"/>
          </a:p>
        </p:txBody>
      </p:sp>
    </p:spTree>
    <p:extLst>
      <p:ext uri="{BB962C8B-B14F-4D97-AF65-F5344CB8AC3E}">
        <p14:creationId xmlns="" xmlns:p14="http://schemas.microsoft.com/office/powerpoint/2010/main" val="57487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2B36A34-06B0-564C-9A61-E935076E2850}"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410880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B36A34-06B0-564C-9A61-E935076E2850}"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56620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2B36A34-06B0-564C-9A61-E935076E2850}"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657679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2B36A34-06B0-564C-9A61-E935076E2850}"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311634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2B36A34-06B0-564C-9A61-E935076E2850}" type="datetimeFigureOut">
              <a:rPr lang="en-US" smtClean="0"/>
              <a:pPr/>
              <a:t>9/17/2017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716060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2B36A34-06B0-564C-9A61-E935076E2850}" type="datetimeFigureOut">
              <a:rPr lang="en-US" smtClean="0"/>
              <a:pPr/>
              <a:t>9/17/2017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329104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36A34-06B0-564C-9A61-E935076E2850}" type="datetimeFigureOut">
              <a:rPr lang="en-US" smtClean="0"/>
              <a:pPr/>
              <a:t>9/17/2017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486335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B36A34-06B0-564C-9A61-E935076E2850}"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309117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B36A34-06B0-564C-9A61-E935076E2850}" type="datetimeFigureOut">
              <a:rPr lang="en-US" smtClean="0"/>
              <a:pPr/>
              <a:t>9/17/2017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373338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B36A34-06B0-564C-9A61-E935076E2850}"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538654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B36A34-06B0-564C-9A61-E935076E2850}" type="datetimeFigureOut">
              <a:rPr lang="en-US" smtClean="0"/>
              <a:pPr/>
              <a:t>9/17/2017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1516105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B36A34-06B0-564C-9A61-E935076E2850}" type="datetimeFigureOut">
              <a:rPr lang="en-US" smtClean="0"/>
              <a:pPr/>
              <a:t>9/17/2017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06EB0-1C3C-C245-BB37-DD5739E3AEA5}" type="slidenum">
              <a:rPr lang="en-US" smtClean="0"/>
              <a:pPr/>
              <a:t>‹#›</a:t>
            </a:fld>
            <a:endParaRPr lang="en-US"/>
          </a:p>
        </p:txBody>
      </p:sp>
    </p:spTree>
    <p:extLst>
      <p:ext uri="{BB962C8B-B14F-4D97-AF65-F5344CB8AC3E}">
        <p14:creationId xmlns="" xmlns:p14="http://schemas.microsoft.com/office/powerpoint/2010/main" val="307506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489623"/>
            <a:ext cx="9144000" cy="1495331"/>
          </a:xfrm>
        </p:spPr>
        <p:txBody>
          <a:bodyPr>
            <a:normAutofit fontScale="90000"/>
          </a:bodyPr>
          <a:lstStyle/>
          <a:p>
            <a:r>
              <a:rPr lang="en-GB" b="1" dirty="0" smtClean="0">
                <a:solidFill>
                  <a:schemeClr val="accent2"/>
                </a:solidFill>
              </a:rPr>
              <a:t>Problem Solving and Reasoning </a:t>
            </a:r>
            <a:r>
              <a:rPr lang="en-GB" b="1" dirty="0" smtClean="0">
                <a:solidFill>
                  <a:schemeClr val="accent2"/>
                </a:solidFill>
              </a:rPr>
              <a:t>Questions and Answers</a:t>
            </a:r>
            <a:r>
              <a:rPr lang="en-US" b="1" dirty="0"/>
              <a:t/>
            </a:r>
            <a:br>
              <a:rPr lang="en-US" b="1" dirty="0"/>
            </a:br>
            <a:r>
              <a:rPr lang="en-US" b="1" dirty="0" smtClean="0"/>
              <a:t/>
            </a:r>
            <a:br>
              <a:rPr lang="en-US" b="1" dirty="0" smtClean="0"/>
            </a:br>
            <a:r>
              <a:rPr lang="en-US" sz="4900" b="1" dirty="0" smtClean="0"/>
              <a:t>Number- Multiplication and Division</a:t>
            </a:r>
            <a:endParaRPr lang="en-US" sz="4900" dirty="0"/>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smtClean="0"/>
              <a:t>Commissioned by The </a:t>
            </a:r>
            <a:r>
              <a:rPr lang="en-US" sz="1600" dirty="0" err="1" smtClean="0"/>
              <a:t>PiXL</a:t>
            </a:r>
            <a:r>
              <a:rPr lang="en-US" sz="1600" dirty="0" smtClean="0"/>
              <a:t> Club Ltd.</a:t>
            </a:r>
          </a:p>
          <a:p>
            <a:pPr algn="ctr"/>
            <a:r>
              <a:rPr lang="en-US" sz="1600" dirty="0" smtClean="0"/>
              <a:t>June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smtClean="0">
                <a:effectLst/>
              </a:rPr>
              <a:t> </a:t>
            </a:r>
            <a:endParaRPr lang="en-US" sz="1600" dirty="0"/>
          </a:p>
        </p:txBody>
      </p:sp>
      <p:pic>
        <p:nvPicPr>
          <p:cNvPr id="9" name="Picture 8"/>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11" name="Picture 10"/>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Tree>
    <p:extLst>
      <p:ext uri="{BB962C8B-B14F-4D97-AF65-F5344CB8AC3E}">
        <p14:creationId xmlns="" xmlns:p14="http://schemas.microsoft.com/office/powerpoint/2010/main" val="2122913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6" name="TextBox 5"/>
          <p:cNvSpPr txBox="1"/>
          <p:nvPr/>
        </p:nvSpPr>
        <p:spPr>
          <a:xfrm>
            <a:off x="3367636" y="468529"/>
            <a:ext cx="5217459" cy="1015663"/>
          </a:xfrm>
          <a:prstGeom prst="rect">
            <a:avLst/>
          </a:prstGeom>
          <a:noFill/>
        </p:spPr>
        <p:txBody>
          <a:bodyPr wrap="square" rtlCol="0">
            <a:spAutoFit/>
          </a:bodyPr>
          <a:lstStyle/>
          <a:p>
            <a:pPr algn="ctr"/>
            <a:r>
              <a:rPr lang="en-US" sz="6000" b="1" dirty="0" smtClean="0">
                <a:solidFill>
                  <a:schemeClr val="accent2"/>
                </a:solidFill>
              </a:rPr>
              <a:t>Guidance</a:t>
            </a:r>
            <a:endParaRPr lang="en-US" sz="6000" b="1" dirty="0">
              <a:solidFill>
                <a:schemeClr val="accent2"/>
              </a:solidFill>
            </a:endParaRPr>
          </a:p>
        </p:txBody>
      </p:sp>
      <p:sp>
        <p:nvSpPr>
          <p:cNvPr id="7" name="TextBox 6"/>
          <p:cNvSpPr txBox="1"/>
          <p:nvPr/>
        </p:nvSpPr>
        <p:spPr>
          <a:xfrm>
            <a:off x="1879494" y="2382982"/>
            <a:ext cx="8193741" cy="3539430"/>
          </a:xfrm>
          <a:prstGeom prst="rect">
            <a:avLst/>
          </a:prstGeom>
          <a:noFill/>
        </p:spPr>
        <p:txBody>
          <a:bodyPr wrap="square" rtlCol="0">
            <a:spAutoFit/>
          </a:bodyPr>
          <a:lstStyle/>
          <a:p>
            <a:pPr algn="ctr"/>
            <a:r>
              <a:rPr lang="en-GB" sz="2800" b="1" dirty="0"/>
              <a:t>These problem solving and reasoning </a:t>
            </a:r>
            <a:r>
              <a:rPr lang="en-GB" sz="2800" b="1" dirty="0" smtClean="0"/>
              <a:t>questions and answers </a:t>
            </a:r>
            <a:r>
              <a:rPr lang="en-GB" sz="2800" b="1" dirty="0"/>
              <a:t>have been taken from our therapies. They have been grouped according to subject for your convenience. However, when sharing them with </a:t>
            </a:r>
            <a:r>
              <a:rPr lang="en-GB" sz="2800" b="1" dirty="0" smtClean="0"/>
              <a:t>pupils, </a:t>
            </a:r>
            <a:r>
              <a:rPr lang="en-GB" sz="2800" b="1" dirty="0"/>
              <a:t>it is important to mix the problems so that pupils have to decipher which area of maths they will have to use to solve the problems.</a:t>
            </a:r>
            <a:endParaRPr lang="en-US" sz="2800" dirty="0"/>
          </a:p>
          <a:p>
            <a:endParaRPr lang="en-US" sz="2800" dirty="0"/>
          </a:p>
        </p:txBody>
      </p:sp>
    </p:spTree>
    <p:extLst>
      <p:ext uri="{BB962C8B-B14F-4D97-AF65-F5344CB8AC3E}">
        <p14:creationId xmlns="" xmlns:p14="http://schemas.microsoft.com/office/powerpoint/2010/main" val="15112109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813302" y="1999281"/>
            <a:ext cx="7578671" cy="3785652"/>
          </a:xfrm>
          <a:prstGeom prst="rect">
            <a:avLst/>
          </a:prstGeom>
          <a:noFill/>
        </p:spPr>
        <p:txBody>
          <a:bodyPr wrap="square" rtlCol="0">
            <a:spAutoFit/>
          </a:bodyPr>
          <a:lstStyle/>
          <a:p>
            <a:pPr algn="ctr"/>
            <a:r>
              <a:rPr lang="en-GB" sz="6000" baseline="30000" dirty="0">
                <a:solidFill>
                  <a:schemeClr val="accent2"/>
                </a:solidFill>
              </a:rPr>
              <a:t>1</a:t>
            </a:r>
            <a:r>
              <a:rPr lang="en-GB" sz="6000" dirty="0">
                <a:solidFill>
                  <a:schemeClr val="accent2"/>
                </a:solidFill>
              </a:rPr>
              <a:t>/</a:t>
            </a:r>
            <a:r>
              <a:rPr lang="en-GB" sz="6000" baseline="-25000" dirty="0">
                <a:solidFill>
                  <a:schemeClr val="accent2"/>
                </a:solidFill>
              </a:rPr>
              <a:t>3</a:t>
            </a:r>
            <a:r>
              <a:rPr lang="en-GB" sz="6000" dirty="0">
                <a:solidFill>
                  <a:schemeClr val="accent2"/>
                </a:solidFill>
              </a:rPr>
              <a:t> of 24</a:t>
            </a:r>
            <a:r>
              <a:rPr lang="en-GB" sz="6000" dirty="0" smtClean="0">
                <a:solidFill>
                  <a:schemeClr val="accent2"/>
                </a:solidFill>
              </a:rPr>
              <a:t>?</a:t>
            </a:r>
          </a:p>
          <a:p>
            <a:pPr algn="ctr"/>
            <a:r>
              <a:rPr lang="en-US" sz="6000" dirty="0" smtClean="0"/>
              <a:t>24 ÷ 3 =</a:t>
            </a:r>
            <a:endParaRPr lang="en-US" sz="6000" dirty="0"/>
          </a:p>
          <a:p>
            <a:pPr algn="ctr"/>
            <a:r>
              <a:rPr lang="en-GB" sz="6000" b="1" dirty="0">
                <a:solidFill>
                  <a:srgbClr val="0070C0"/>
                </a:solidFill>
              </a:rPr>
              <a:t>8</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561589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3642101" y="2030278"/>
            <a:ext cx="4479011" cy="3785652"/>
          </a:xfrm>
          <a:prstGeom prst="rect">
            <a:avLst/>
          </a:prstGeom>
          <a:noFill/>
        </p:spPr>
        <p:txBody>
          <a:bodyPr wrap="square" rtlCol="0">
            <a:spAutoFit/>
          </a:bodyPr>
          <a:lstStyle/>
          <a:p>
            <a:pPr algn="ctr"/>
            <a:r>
              <a:rPr lang="en-GB" sz="6000" baseline="30000" dirty="0">
                <a:solidFill>
                  <a:schemeClr val="accent2"/>
                </a:solidFill>
              </a:rPr>
              <a:t>4</a:t>
            </a:r>
            <a:r>
              <a:rPr lang="en-GB" sz="6000" dirty="0">
                <a:solidFill>
                  <a:schemeClr val="accent2"/>
                </a:solidFill>
              </a:rPr>
              <a:t>/</a:t>
            </a:r>
            <a:r>
              <a:rPr lang="en-GB" sz="6000" baseline="-25000" dirty="0">
                <a:solidFill>
                  <a:schemeClr val="accent2"/>
                </a:solidFill>
              </a:rPr>
              <a:t>5</a:t>
            </a:r>
            <a:r>
              <a:rPr lang="en-GB" sz="6000" dirty="0">
                <a:solidFill>
                  <a:schemeClr val="accent2"/>
                </a:solidFill>
              </a:rPr>
              <a:t> of </a:t>
            </a:r>
            <a:r>
              <a:rPr lang="en-GB" sz="6000" dirty="0" smtClean="0">
                <a:solidFill>
                  <a:schemeClr val="accent2"/>
                </a:solidFill>
              </a:rPr>
              <a:t>35</a:t>
            </a:r>
          </a:p>
          <a:p>
            <a:pPr algn="ctr"/>
            <a:r>
              <a:rPr lang="en-GB" sz="6000" dirty="0" smtClean="0"/>
              <a:t>35 ÷ 5 = 7 </a:t>
            </a:r>
            <a:endParaRPr lang="en-US" sz="6000" dirty="0"/>
          </a:p>
          <a:p>
            <a:pPr algn="ctr"/>
            <a:r>
              <a:rPr lang="en-GB" sz="6000" dirty="0" smtClean="0"/>
              <a:t>4 x 7 = </a:t>
            </a:r>
            <a:r>
              <a:rPr lang="en-GB" sz="6000" b="1" dirty="0" smtClean="0">
                <a:solidFill>
                  <a:srgbClr val="0070C0"/>
                </a:solidFill>
              </a:rPr>
              <a:t>28</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29154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636840" y="1481690"/>
            <a:ext cx="8679051" cy="5078313"/>
          </a:xfrm>
          <a:prstGeom prst="rect">
            <a:avLst/>
          </a:prstGeom>
          <a:noFill/>
        </p:spPr>
        <p:txBody>
          <a:bodyPr wrap="square" rtlCol="0">
            <a:spAutoFit/>
          </a:bodyPr>
          <a:lstStyle/>
          <a:p>
            <a:pPr algn="ctr"/>
            <a:r>
              <a:rPr lang="en-GB" sz="5400" dirty="0">
                <a:solidFill>
                  <a:schemeClr val="accent2"/>
                </a:solidFill>
              </a:rPr>
              <a:t>The perimeter of an equilateral triangle is 120 cm. How long is each side</a:t>
            </a:r>
            <a:r>
              <a:rPr lang="en-GB" sz="5400" dirty="0" smtClean="0">
                <a:solidFill>
                  <a:schemeClr val="accent2"/>
                </a:solidFill>
              </a:rPr>
              <a:t>?</a:t>
            </a:r>
          </a:p>
          <a:p>
            <a:pPr algn="ctr"/>
            <a:r>
              <a:rPr lang="en-US" sz="5400" dirty="0" smtClean="0"/>
              <a:t>120 ÷ 3 =</a:t>
            </a:r>
            <a:endParaRPr lang="en-US" sz="5400" dirty="0"/>
          </a:p>
          <a:p>
            <a:pPr algn="ctr"/>
            <a:r>
              <a:rPr lang="en-GB" sz="5400" b="1" dirty="0">
                <a:solidFill>
                  <a:srgbClr val="0070C0"/>
                </a:solidFill>
              </a:rPr>
              <a:t>40cm</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184010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8989017" cy="4247317"/>
          </a:xfrm>
          <a:prstGeom prst="rect">
            <a:avLst/>
          </a:prstGeom>
          <a:noFill/>
        </p:spPr>
        <p:txBody>
          <a:bodyPr wrap="square" rtlCol="0">
            <a:spAutoFit/>
          </a:bodyPr>
          <a:lstStyle/>
          <a:p>
            <a:pPr algn="ctr"/>
            <a:r>
              <a:rPr lang="en-GB" sz="5400" dirty="0">
                <a:solidFill>
                  <a:schemeClr val="accent2"/>
                </a:solidFill>
              </a:rPr>
              <a:t>Which numbers less than 100 have exactly three factors</a:t>
            </a:r>
            <a:r>
              <a:rPr lang="en-GB" sz="5400" dirty="0" smtClean="0">
                <a:solidFill>
                  <a:schemeClr val="accent2"/>
                </a:solidFill>
              </a:rPr>
              <a:t>?</a:t>
            </a:r>
          </a:p>
          <a:p>
            <a:pPr algn="ctr"/>
            <a:endParaRPr lang="en-US" sz="5400" dirty="0"/>
          </a:p>
          <a:p>
            <a:pPr algn="ctr"/>
            <a:r>
              <a:rPr lang="en-GB" sz="5400" b="1" dirty="0">
                <a:solidFill>
                  <a:srgbClr val="0070C0"/>
                </a:solidFill>
              </a:rPr>
              <a:t>4, 9, 25, 49</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1413377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9269614" cy="5262979"/>
          </a:xfrm>
          <a:prstGeom prst="rect">
            <a:avLst/>
          </a:prstGeom>
          <a:noFill/>
        </p:spPr>
        <p:txBody>
          <a:bodyPr wrap="square" rtlCol="0">
            <a:spAutoFit/>
          </a:bodyPr>
          <a:lstStyle/>
          <a:p>
            <a:pPr algn="ctr"/>
            <a:r>
              <a:rPr lang="en-GB" sz="4800" dirty="0">
                <a:solidFill>
                  <a:schemeClr val="accent2"/>
                </a:solidFill>
              </a:rPr>
              <a:t>What numbers up to 100 have the most factors</a:t>
            </a:r>
            <a:r>
              <a:rPr lang="en-GB" sz="4800" dirty="0" smtClean="0">
                <a:solidFill>
                  <a:schemeClr val="accent2"/>
                </a:solidFill>
              </a:rPr>
              <a:t>?</a:t>
            </a:r>
          </a:p>
          <a:p>
            <a:pPr algn="ctr"/>
            <a:endParaRPr lang="en-US" sz="4800" dirty="0"/>
          </a:p>
          <a:p>
            <a:pPr algn="ctr"/>
            <a:r>
              <a:rPr lang="en-GB" sz="4800" b="1" dirty="0">
                <a:solidFill>
                  <a:srgbClr val="0070C0"/>
                </a:solidFill>
              </a:rPr>
              <a:t>60, 72, 84, 90 and 96 have 12 factors each</a:t>
            </a:r>
            <a:endParaRPr lang="en-US" sz="4800" b="1" dirty="0">
              <a:solidFill>
                <a:srgbClr val="0070C0"/>
              </a:solidFill>
            </a:endParaRPr>
          </a:p>
          <a:p>
            <a:pPr algn="ctr"/>
            <a:r>
              <a:rPr lang="en-GB" sz="4800" b="1" dirty="0">
                <a:solidFill>
                  <a:srgbClr val="0070C0"/>
                </a:solidFill>
              </a:rPr>
              <a:t>48 and 80 have 10 factors each</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123079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9130129" cy="4585871"/>
          </a:xfrm>
          <a:prstGeom prst="rect">
            <a:avLst/>
          </a:prstGeom>
          <a:noFill/>
        </p:spPr>
        <p:txBody>
          <a:bodyPr wrap="square" rtlCol="0">
            <a:spAutoFit/>
          </a:bodyPr>
          <a:lstStyle/>
          <a:p>
            <a:pPr algn="ctr"/>
            <a:r>
              <a:rPr lang="en-GB" sz="3200" b="1" dirty="0">
                <a:solidFill>
                  <a:schemeClr val="accent2"/>
                </a:solidFill>
              </a:rPr>
              <a:t>The sum of four even numbers is a multiple of 4. When is this statement true? When is it false</a:t>
            </a:r>
            <a:r>
              <a:rPr lang="en-GB" sz="3200" b="1" dirty="0" smtClean="0">
                <a:solidFill>
                  <a:schemeClr val="accent2"/>
                </a:solidFill>
              </a:rPr>
              <a:t>?</a:t>
            </a:r>
          </a:p>
          <a:p>
            <a:pPr algn="ctr"/>
            <a:endParaRPr lang="en-US" sz="3200" dirty="0"/>
          </a:p>
          <a:p>
            <a:pPr algn="ctr"/>
            <a:r>
              <a:rPr lang="en-GB" sz="3200" b="1" dirty="0">
                <a:solidFill>
                  <a:srgbClr val="0070C0"/>
                </a:solidFill>
              </a:rPr>
              <a:t>It could be true if I added 2 + 2 + 2 + 2 = 8 or if I added 4 + 4 + 4 + 4 = 16 or if I added 2 + 4 + 6 + 8 = 20</a:t>
            </a:r>
            <a:endParaRPr lang="en-US" sz="3200" b="1" dirty="0">
              <a:solidFill>
                <a:srgbClr val="0070C0"/>
              </a:solidFill>
            </a:endParaRPr>
          </a:p>
          <a:p>
            <a:pPr algn="ctr"/>
            <a:r>
              <a:rPr lang="en-GB" sz="3200" b="1" dirty="0">
                <a:solidFill>
                  <a:srgbClr val="0070C0"/>
                </a:solidFill>
              </a:rPr>
              <a:t>But if I added 2 + 4 + 6 + 10 = 22 this would not be a multiple of 4.</a:t>
            </a:r>
            <a:endParaRPr lang="en-US" sz="3200" b="1" dirty="0">
              <a:solidFill>
                <a:srgbClr val="0070C0"/>
              </a:solidFill>
            </a:endParaRPr>
          </a:p>
          <a:p>
            <a:pPr algn="ctr"/>
            <a:r>
              <a:rPr lang="en-GB" sz="3200" b="1" dirty="0">
                <a:solidFill>
                  <a:srgbClr val="0070C0"/>
                </a:solidFill>
              </a:rPr>
              <a:t>Can you think of other examples?</a:t>
            </a:r>
            <a:endParaRPr lang="en-US" sz="3200" b="1" dirty="0">
              <a:solidFill>
                <a:srgbClr val="0070C0"/>
              </a:solidFill>
            </a:endParaRPr>
          </a:p>
          <a:p>
            <a:endParaRPr lang="en-US" sz="3600" dirty="0"/>
          </a:p>
        </p:txBody>
      </p:sp>
    </p:spTree>
    <p:extLst>
      <p:ext uri="{BB962C8B-B14F-4D97-AF65-F5344CB8AC3E}">
        <p14:creationId xmlns="" xmlns:p14="http://schemas.microsoft.com/office/powerpoint/2010/main" val="1058344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2123268"/>
            <a:ext cx="9383268" cy="3416320"/>
          </a:xfrm>
          <a:prstGeom prst="rect">
            <a:avLst/>
          </a:prstGeom>
          <a:noFill/>
        </p:spPr>
        <p:txBody>
          <a:bodyPr wrap="square" rtlCol="0">
            <a:spAutoFit/>
          </a:bodyPr>
          <a:lstStyle/>
          <a:p>
            <a:pPr algn="ctr"/>
            <a:r>
              <a:rPr lang="en-GB" sz="3600" b="1" dirty="0">
                <a:solidFill>
                  <a:schemeClr val="accent2"/>
                </a:solidFill>
              </a:rPr>
              <a:t>Can a prime number be a multiple of 4? Why</a:t>
            </a:r>
            <a:r>
              <a:rPr lang="en-GB" sz="3600" b="1" dirty="0" smtClean="0">
                <a:solidFill>
                  <a:schemeClr val="accent2"/>
                </a:solidFill>
              </a:rPr>
              <a:t>?</a:t>
            </a:r>
          </a:p>
          <a:p>
            <a:pPr algn="ctr"/>
            <a:endParaRPr lang="en-US" sz="3600" dirty="0"/>
          </a:p>
          <a:p>
            <a:pPr algn="ctr"/>
            <a:r>
              <a:rPr lang="en-GB" sz="3600" b="1" dirty="0">
                <a:solidFill>
                  <a:srgbClr val="0070C0"/>
                </a:solidFill>
              </a:rPr>
              <a:t>No, because a prime number is only divisible by 1 and itself. If it was divisible by 4 it would not be a prime number.</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08741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9383268" cy="3970318"/>
          </a:xfrm>
          <a:prstGeom prst="rect">
            <a:avLst/>
          </a:prstGeom>
          <a:noFill/>
        </p:spPr>
        <p:txBody>
          <a:bodyPr wrap="square" rtlCol="0">
            <a:spAutoFit/>
          </a:bodyPr>
          <a:lstStyle/>
          <a:p>
            <a:pPr algn="ctr"/>
            <a:r>
              <a:rPr lang="en-GB" sz="3600" b="1" dirty="0">
                <a:solidFill>
                  <a:schemeClr val="accent2"/>
                </a:solidFill>
              </a:rPr>
              <a:t>Can you give me a number greater than 100 that is divisible by both 3 and 5. How did you do it</a:t>
            </a:r>
            <a:r>
              <a:rPr lang="en-GB" sz="3600" b="1" dirty="0" smtClean="0">
                <a:solidFill>
                  <a:schemeClr val="accent2"/>
                </a:solidFill>
              </a:rPr>
              <a:t>?</a:t>
            </a:r>
          </a:p>
          <a:p>
            <a:pPr algn="ctr"/>
            <a:endParaRPr lang="en-US" sz="3600" dirty="0"/>
          </a:p>
          <a:p>
            <a:pPr algn="ctr"/>
            <a:r>
              <a:rPr lang="en-GB" sz="3600" b="1" dirty="0">
                <a:solidFill>
                  <a:srgbClr val="0070C0"/>
                </a:solidFill>
              </a:rPr>
              <a:t>I know that 15 is a common multiple of both 3 and 5 so I counted up in steps of 15 until I reached a number greater than 100 which is 105</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367292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9383268" cy="5078313"/>
          </a:xfrm>
          <a:prstGeom prst="rect">
            <a:avLst/>
          </a:prstGeom>
          <a:noFill/>
        </p:spPr>
        <p:txBody>
          <a:bodyPr wrap="square" rtlCol="0">
            <a:spAutoFit/>
          </a:bodyPr>
          <a:lstStyle/>
          <a:p>
            <a:pPr algn="ctr"/>
            <a:r>
              <a:rPr lang="en-GB" sz="5400" dirty="0">
                <a:solidFill>
                  <a:schemeClr val="accent2"/>
                </a:solidFill>
              </a:rPr>
              <a:t>What is 0.9 × 4? How did you work this out</a:t>
            </a:r>
            <a:r>
              <a:rPr lang="en-GB" sz="5400" dirty="0" smtClean="0">
                <a:solidFill>
                  <a:schemeClr val="accent2"/>
                </a:solidFill>
              </a:rPr>
              <a:t>?</a:t>
            </a:r>
            <a:endParaRPr lang="en-US" sz="5400" dirty="0"/>
          </a:p>
          <a:p>
            <a:pPr algn="ctr"/>
            <a:r>
              <a:rPr lang="en-GB" sz="5400" b="1" dirty="0" smtClean="0">
                <a:solidFill>
                  <a:srgbClr val="0070C0"/>
                </a:solidFill>
              </a:rPr>
              <a:t>3.6 </a:t>
            </a:r>
          </a:p>
          <a:p>
            <a:pPr algn="ctr"/>
            <a:r>
              <a:rPr lang="en-GB" sz="5400" dirty="0" smtClean="0"/>
              <a:t>I </a:t>
            </a:r>
            <a:r>
              <a:rPr lang="en-GB" sz="5400" dirty="0"/>
              <a:t>multiplied 9 x 4 = 36 and then divided 36 by 10 to give 3.6</a:t>
            </a:r>
            <a:endParaRPr lang="en-US" sz="5400" dirty="0"/>
          </a:p>
          <a:p>
            <a:endParaRPr lang="en-US" sz="5400" dirty="0"/>
          </a:p>
        </p:txBody>
      </p:sp>
    </p:spTree>
    <p:extLst>
      <p:ext uri="{BB962C8B-B14F-4D97-AF65-F5344CB8AC3E}">
        <p14:creationId xmlns="" xmlns:p14="http://schemas.microsoft.com/office/powerpoint/2010/main" val="136377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906291" y="1589640"/>
            <a:ext cx="7563173" cy="3785652"/>
          </a:xfrm>
          <a:prstGeom prst="rect">
            <a:avLst/>
          </a:prstGeom>
          <a:noFill/>
        </p:spPr>
        <p:txBody>
          <a:bodyPr wrap="square" rtlCol="0">
            <a:spAutoFit/>
          </a:bodyPr>
          <a:lstStyle/>
          <a:p>
            <a:pPr algn="ctr"/>
            <a:r>
              <a:rPr lang="en-GB" sz="6000" dirty="0">
                <a:solidFill>
                  <a:schemeClr val="accent2"/>
                </a:solidFill>
              </a:rPr>
              <a:t>Multiply 7 by 0.6</a:t>
            </a:r>
            <a:r>
              <a:rPr lang="en-GB" sz="6000" dirty="0" smtClean="0">
                <a:solidFill>
                  <a:schemeClr val="accent2"/>
                </a:solidFill>
              </a:rPr>
              <a:t>.</a:t>
            </a:r>
          </a:p>
          <a:p>
            <a:pPr algn="ctr"/>
            <a:endParaRPr lang="en-US" sz="6000" dirty="0">
              <a:solidFill>
                <a:schemeClr val="accent2"/>
              </a:solidFill>
            </a:endParaRPr>
          </a:p>
          <a:p>
            <a:pPr algn="ctr"/>
            <a:r>
              <a:rPr lang="en-GB" sz="6000" b="1" dirty="0">
                <a:solidFill>
                  <a:srgbClr val="0070C0"/>
                </a:solidFill>
              </a:rPr>
              <a:t>4.2</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1835413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782305" y="1859797"/>
            <a:ext cx="8322590" cy="3785652"/>
          </a:xfrm>
          <a:prstGeom prst="rect">
            <a:avLst/>
          </a:prstGeom>
          <a:noFill/>
        </p:spPr>
        <p:txBody>
          <a:bodyPr wrap="square" rtlCol="0">
            <a:spAutoFit/>
          </a:bodyPr>
          <a:lstStyle/>
          <a:p>
            <a:pPr algn="ctr"/>
            <a:r>
              <a:rPr lang="en-GB" sz="6000" dirty="0">
                <a:solidFill>
                  <a:schemeClr val="accent2"/>
                </a:solidFill>
              </a:rPr>
              <a:t>Divide 4.8 by 6</a:t>
            </a:r>
            <a:r>
              <a:rPr lang="en-GB" sz="6000" dirty="0" smtClean="0">
                <a:solidFill>
                  <a:schemeClr val="accent2"/>
                </a:solidFill>
              </a:rPr>
              <a:t>.</a:t>
            </a:r>
          </a:p>
          <a:p>
            <a:pPr algn="ctr"/>
            <a:endParaRPr lang="en-US" sz="6000" dirty="0"/>
          </a:p>
          <a:p>
            <a:pPr algn="ctr"/>
            <a:r>
              <a:rPr lang="en-GB" sz="6000" dirty="0">
                <a:solidFill>
                  <a:srgbClr val="0070C0"/>
                </a:solidFill>
              </a:rPr>
              <a:t>0.8</a:t>
            </a:r>
            <a:endParaRPr lang="en-US" sz="6000" dirty="0">
              <a:solidFill>
                <a:srgbClr val="0070C0"/>
              </a:solidFill>
            </a:endParaRPr>
          </a:p>
          <a:p>
            <a:endParaRPr lang="en-US" sz="6000" dirty="0"/>
          </a:p>
        </p:txBody>
      </p:sp>
    </p:spTree>
    <p:extLst>
      <p:ext uri="{BB962C8B-B14F-4D97-AF65-F5344CB8AC3E}">
        <p14:creationId xmlns="" xmlns:p14="http://schemas.microsoft.com/office/powerpoint/2010/main" val="171713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8679051" cy="5078313"/>
          </a:xfrm>
          <a:prstGeom prst="rect">
            <a:avLst/>
          </a:prstGeom>
          <a:noFill/>
        </p:spPr>
        <p:txBody>
          <a:bodyPr wrap="square" rtlCol="0">
            <a:spAutoFit/>
          </a:bodyPr>
          <a:lstStyle/>
          <a:p>
            <a:pPr algn="ctr"/>
            <a:r>
              <a:rPr lang="en-GB" sz="5400" dirty="0">
                <a:solidFill>
                  <a:schemeClr val="accent2"/>
                </a:solidFill>
              </a:rPr>
              <a:t>What is 4 × 0.7? How do you know</a:t>
            </a:r>
            <a:r>
              <a:rPr lang="en-GB" sz="5400" dirty="0" smtClean="0">
                <a:solidFill>
                  <a:schemeClr val="accent2"/>
                </a:solidFill>
              </a:rPr>
              <a:t>?</a:t>
            </a:r>
          </a:p>
          <a:p>
            <a:pPr algn="ctr"/>
            <a:endParaRPr lang="en-US" sz="5400" dirty="0"/>
          </a:p>
          <a:p>
            <a:pPr algn="ctr"/>
            <a:r>
              <a:rPr lang="en-GB" sz="5400" b="1" dirty="0">
                <a:solidFill>
                  <a:srgbClr val="0070C0"/>
                </a:solidFill>
              </a:rPr>
              <a:t>2.8 because 7 x 4 = 28 and 28 divided by 10 is 2.8</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38652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2820692" y="2014780"/>
            <a:ext cx="6059837" cy="3785652"/>
          </a:xfrm>
          <a:prstGeom prst="rect">
            <a:avLst/>
          </a:prstGeom>
          <a:noFill/>
        </p:spPr>
        <p:txBody>
          <a:bodyPr wrap="square" rtlCol="0">
            <a:spAutoFit/>
          </a:bodyPr>
          <a:lstStyle/>
          <a:p>
            <a:pPr algn="ctr"/>
            <a:r>
              <a:rPr lang="en-GB" sz="6000" dirty="0">
                <a:solidFill>
                  <a:schemeClr val="accent2"/>
                </a:solidFill>
              </a:rPr>
              <a:t>0.15 ÷ 3 </a:t>
            </a:r>
            <a:r>
              <a:rPr lang="en-GB" sz="6000" dirty="0" smtClean="0">
                <a:solidFill>
                  <a:schemeClr val="accent2"/>
                </a:solidFill>
              </a:rPr>
              <a:t>=</a:t>
            </a:r>
          </a:p>
          <a:p>
            <a:pPr algn="ctr"/>
            <a:endParaRPr lang="en-US" sz="6000" dirty="0"/>
          </a:p>
          <a:p>
            <a:pPr algn="ctr"/>
            <a:r>
              <a:rPr lang="en-GB" sz="6000" b="1" dirty="0">
                <a:solidFill>
                  <a:srgbClr val="0070C0"/>
                </a:solidFill>
              </a:rPr>
              <a:t>0.05</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2119348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580827" y="1890793"/>
            <a:ext cx="8818536" cy="4247317"/>
          </a:xfrm>
          <a:prstGeom prst="rect">
            <a:avLst/>
          </a:prstGeom>
          <a:noFill/>
        </p:spPr>
        <p:txBody>
          <a:bodyPr wrap="square" rtlCol="0">
            <a:spAutoFit/>
          </a:bodyPr>
          <a:lstStyle/>
          <a:p>
            <a:pPr algn="ctr"/>
            <a:r>
              <a:rPr lang="en-GB" sz="5400" dirty="0">
                <a:solidFill>
                  <a:schemeClr val="accent2"/>
                </a:solidFill>
              </a:rPr>
              <a:t>What number multiplied by 8 equals 4.8</a:t>
            </a:r>
            <a:r>
              <a:rPr lang="en-GB" sz="5400" dirty="0" smtClean="0">
                <a:solidFill>
                  <a:schemeClr val="accent2"/>
                </a:solidFill>
              </a:rPr>
              <a:t>?</a:t>
            </a:r>
          </a:p>
          <a:p>
            <a:pPr algn="ctr"/>
            <a:endParaRPr lang="en-US" sz="5400" dirty="0"/>
          </a:p>
          <a:p>
            <a:pPr algn="ctr"/>
            <a:r>
              <a:rPr lang="en-GB" sz="5400" b="1" dirty="0">
                <a:solidFill>
                  <a:srgbClr val="0070C0"/>
                </a:solidFill>
              </a:rPr>
              <a:t>0.6</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175849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503336" y="1481690"/>
            <a:ext cx="8586061" cy="5016758"/>
          </a:xfrm>
          <a:prstGeom prst="rect">
            <a:avLst/>
          </a:prstGeom>
          <a:noFill/>
        </p:spPr>
        <p:txBody>
          <a:bodyPr wrap="square" rtlCol="0">
            <a:spAutoFit/>
          </a:bodyPr>
          <a:lstStyle/>
          <a:p>
            <a:pPr algn="ctr"/>
            <a:r>
              <a:rPr lang="en-GB" sz="4000" dirty="0">
                <a:solidFill>
                  <a:schemeClr val="accent2"/>
                </a:solidFill>
              </a:rPr>
              <a:t>What multiplication and division facts do you know, or can you derive, with an answer of 5.6</a:t>
            </a:r>
            <a:r>
              <a:rPr lang="en-GB" sz="4000" dirty="0" smtClean="0">
                <a:solidFill>
                  <a:schemeClr val="accent2"/>
                </a:solidFill>
              </a:rPr>
              <a:t>?</a:t>
            </a:r>
          </a:p>
          <a:p>
            <a:pPr algn="ctr"/>
            <a:endParaRPr lang="en-US" sz="4000" dirty="0"/>
          </a:p>
          <a:p>
            <a:pPr algn="ctr"/>
            <a:r>
              <a:rPr lang="en-GB" sz="4000" b="1" dirty="0">
                <a:solidFill>
                  <a:srgbClr val="0070C0"/>
                </a:solidFill>
              </a:rPr>
              <a:t>7 x </a:t>
            </a:r>
            <a:r>
              <a:rPr lang="en-GB" sz="4000" b="1" dirty="0" smtClean="0">
                <a:solidFill>
                  <a:srgbClr val="0070C0"/>
                </a:solidFill>
              </a:rPr>
              <a:t>0.8</a:t>
            </a:r>
          </a:p>
          <a:p>
            <a:pPr algn="ctr"/>
            <a:endParaRPr lang="en-US" sz="4000" b="1" dirty="0">
              <a:solidFill>
                <a:srgbClr val="0070C0"/>
              </a:solidFill>
            </a:endParaRPr>
          </a:p>
          <a:p>
            <a:pPr algn="ctr"/>
            <a:r>
              <a:rPr lang="en-GB" sz="4000" b="1" dirty="0">
                <a:solidFill>
                  <a:srgbClr val="0070C0"/>
                </a:solidFill>
              </a:rPr>
              <a:t>8 x 0.7</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544647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91381" y="1589640"/>
            <a:ext cx="9424219" cy="6186309"/>
          </a:xfrm>
          <a:prstGeom prst="rect">
            <a:avLst/>
          </a:prstGeom>
          <a:noFill/>
        </p:spPr>
        <p:txBody>
          <a:bodyPr wrap="square" rtlCol="0">
            <a:spAutoFit/>
          </a:bodyPr>
          <a:lstStyle/>
          <a:p>
            <a:pPr algn="ctr"/>
            <a:r>
              <a:rPr lang="en-US" sz="3600" dirty="0" smtClean="0">
                <a:solidFill>
                  <a:schemeClr val="accent2"/>
                </a:solidFill>
              </a:rPr>
              <a:t>What could the missing numbers be?</a:t>
            </a:r>
          </a:p>
          <a:p>
            <a:pPr algn="ctr"/>
            <a:r>
              <a:rPr lang="en-US" sz="3600" dirty="0" smtClean="0">
                <a:solidFill>
                  <a:schemeClr val="accent2"/>
                </a:solidFill>
              </a:rPr>
              <a:t>x 	= 3.2</a:t>
            </a:r>
          </a:p>
          <a:p>
            <a:pPr algn="ctr"/>
            <a:r>
              <a:rPr lang="en-US" sz="3600" dirty="0" smtClean="0">
                <a:solidFill>
                  <a:schemeClr val="accent2"/>
                </a:solidFill>
              </a:rPr>
              <a:t> Can you think of several pairs of numbers that would work?</a:t>
            </a:r>
          </a:p>
          <a:p>
            <a:pPr algn="ctr"/>
            <a:endParaRPr lang="en-US" sz="3600" dirty="0"/>
          </a:p>
          <a:p>
            <a:pPr algn="ctr"/>
            <a:r>
              <a:rPr lang="en-GB" sz="3600" b="1" dirty="0">
                <a:solidFill>
                  <a:srgbClr val="0070C0"/>
                </a:solidFill>
              </a:rPr>
              <a:t>2 x </a:t>
            </a:r>
            <a:r>
              <a:rPr lang="en-GB" sz="3600" b="1" dirty="0" smtClean="0">
                <a:solidFill>
                  <a:srgbClr val="0070C0"/>
                </a:solidFill>
              </a:rPr>
              <a:t>1.6</a:t>
            </a:r>
          </a:p>
          <a:p>
            <a:pPr algn="ctr"/>
            <a:r>
              <a:rPr lang="en-GB" sz="3600" b="1" dirty="0" smtClean="0">
                <a:solidFill>
                  <a:srgbClr val="0070C0"/>
                </a:solidFill>
              </a:rPr>
              <a:t> </a:t>
            </a:r>
            <a:r>
              <a:rPr lang="en-GB" sz="3600" b="1" dirty="0">
                <a:solidFill>
                  <a:srgbClr val="0070C0"/>
                </a:solidFill>
              </a:rPr>
              <a:t>16 x 0.2  </a:t>
            </a:r>
            <a:endParaRPr lang="en-GB" sz="3600" b="1" dirty="0" smtClean="0">
              <a:solidFill>
                <a:srgbClr val="0070C0"/>
              </a:solidFill>
            </a:endParaRPr>
          </a:p>
          <a:p>
            <a:pPr algn="ctr"/>
            <a:r>
              <a:rPr lang="en-GB" sz="3600" b="1" dirty="0" smtClean="0">
                <a:solidFill>
                  <a:srgbClr val="0070C0"/>
                </a:solidFill>
              </a:rPr>
              <a:t>8 </a:t>
            </a:r>
            <a:r>
              <a:rPr lang="en-GB" sz="3600" b="1" dirty="0">
                <a:solidFill>
                  <a:srgbClr val="0070C0"/>
                </a:solidFill>
              </a:rPr>
              <a:t>x </a:t>
            </a:r>
            <a:r>
              <a:rPr lang="en-GB" sz="3600" b="1" dirty="0" smtClean="0">
                <a:solidFill>
                  <a:srgbClr val="0070C0"/>
                </a:solidFill>
              </a:rPr>
              <a:t>0.4</a:t>
            </a:r>
          </a:p>
          <a:p>
            <a:pPr algn="ctr"/>
            <a:r>
              <a:rPr lang="en-GB" sz="3600" b="1" dirty="0" smtClean="0">
                <a:solidFill>
                  <a:srgbClr val="0070C0"/>
                </a:solidFill>
              </a:rPr>
              <a:t> </a:t>
            </a:r>
            <a:r>
              <a:rPr lang="en-GB" sz="3600" b="1" dirty="0">
                <a:solidFill>
                  <a:srgbClr val="0070C0"/>
                </a:solidFill>
              </a:rPr>
              <a:t>0.8 x 4</a:t>
            </a:r>
            <a:endParaRPr lang="en-US" sz="3600" b="1" dirty="0">
              <a:solidFill>
                <a:srgbClr val="0070C0"/>
              </a:solidFill>
            </a:endParaRPr>
          </a:p>
          <a:p>
            <a:pPr algn="ctr"/>
            <a:endParaRPr lang="en-US" sz="3600" dirty="0" smtClean="0"/>
          </a:p>
          <a:p>
            <a:endParaRPr lang="en-US" sz="3600" dirty="0"/>
          </a:p>
        </p:txBody>
      </p:sp>
      <p:sp>
        <p:nvSpPr>
          <p:cNvPr id="6" name="Rectangle 5"/>
          <p:cNvSpPr/>
          <p:nvPr/>
        </p:nvSpPr>
        <p:spPr>
          <a:xfrm>
            <a:off x="4085302" y="2234581"/>
            <a:ext cx="545690" cy="51619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235675" y="2234581"/>
            <a:ext cx="545690" cy="51619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494707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8495071" cy="3785652"/>
          </a:xfrm>
          <a:prstGeom prst="rect">
            <a:avLst/>
          </a:prstGeom>
          <a:noFill/>
        </p:spPr>
        <p:txBody>
          <a:bodyPr wrap="square" rtlCol="0">
            <a:spAutoFit/>
          </a:bodyPr>
          <a:lstStyle/>
          <a:p>
            <a:pPr algn="ctr"/>
            <a:r>
              <a:rPr lang="en-US" sz="6000" dirty="0" smtClean="0">
                <a:solidFill>
                  <a:schemeClr val="accent2"/>
                </a:solidFill>
              </a:rPr>
              <a:t>Solve 2.8 </a:t>
            </a:r>
            <a:r>
              <a:rPr lang="en-GB" sz="6000" dirty="0" smtClean="0">
                <a:solidFill>
                  <a:schemeClr val="accent2"/>
                </a:solidFill>
              </a:rPr>
              <a:t>÷     = 0.4</a:t>
            </a:r>
          </a:p>
          <a:p>
            <a:pPr algn="ctr"/>
            <a:endParaRPr lang="en-GB" sz="6000" dirty="0"/>
          </a:p>
          <a:p>
            <a:pPr algn="ctr"/>
            <a:r>
              <a:rPr lang="en-GB" sz="6000" b="1" dirty="0" smtClean="0">
                <a:solidFill>
                  <a:srgbClr val="0070C0"/>
                </a:solidFill>
              </a:rPr>
              <a:t>7 </a:t>
            </a:r>
            <a:r>
              <a:rPr lang="en-GB" sz="6000" dirty="0" smtClean="0"/>
              <a:t> </a:t>
            </a:r>
            <a:endParaRPr lang="en-US" sz="6000" dirty="0" smtClean="0"/>
          </a:p>
          <a:p>
            <a:endParaRPr lang="en-US" sz="6000" dirty="0"/>
          </a:p>
        </p:txBody>
      </p:sp>
      <p:sp>
        <p:nvSpPr>
          <p:cNvPr id="3" name="Rectangle 2"/>
          <p:cNvSpPr/>
          <p:nvPr/>
        </p:nvSpPr>
        <p:spPr>
          <a:xfrm>
            <a:off x="6091084" y="1589641"/>
            <a:ext cx="737419" cy="75535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433132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415845" y="1740310"/>
            <a:ext cx="9252155" cy="4154984"/>
          </a:xfrm>
          <a:prstGeom prst="rect">
            <a:avLst/>
          </a:prstGeom>
          <a:noFill/>
        </p:spPr>
        <p:txBody>
          <a:bodyPr wrap="square" rtlCol="0">
            <a:spAutoFit/>
          </a:bodyPr>
          <a:lstStyle/>
          <a:p>
            <a:pPr algn="ctr"/>
            <a:r>
              <a:rPr lang="en-GB" sz="4400" dirty="0">
                <a:solidFill>
                  <a:schemeClr val="accent2"/>
                </a:solidFill>
              </a:rPr>
              <a:t>My pencil is 9.2 cm long. My desk is 6 pencil-lengths wide. How wide is the desk, in centimetres</a:t>
            </a:r>
            <a:r>
              <a:rPr lang="en-GB" sz="4400" dirty="0" smtClean="0">
                <a:solidFill>
                  <a:schemeClr val="accent2"/>
                </a:solidFill>
              </a:rPr>
              <a:t>?</a:t>
            </a:r>
          </a:p>
          <a:p>
            <a:pPr algn="ctr"/>
            <a:endParaRPr lang="en-US" sz="4400" dirty="0"/>
          </a:p>
          <a:p>
            <a:pPr algn="ctr"/>
            <a:r>
              <a:rPr lang="en-GB" sz="4400" b="1" dirty="0">
                <a:solidFill>
                  <a:srgbClr val="0070C0"/>
                </a:solidFill>
              </a:rPr>
              <a:t>55.2cm</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1632474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9512710" cy="5078313"/>
          </a:xfrm>
          <a:prstGeom prst="rect">
            <a:avLst/>
          </a:prstGeom>
          <a:noFill/>
        </p:spPr>
        <p:txBody>
          <a:bodyPr wrap="square" rtlCol="0">
            <a:spAutoFit/>
          </a:bodyPr>
          <a:lstStyle/>
          <a:p>
            <a:pPr algn="ctr"/>
            <a:r>
              <a:rPr lang="en-GB" sz="5400" dirty="0">
                <a:solidFill>
                  <a:schemeClr val="accent2"/>
                </a:solidFill>
              </a:rPr>
              <a:t>Six packets of crisps cost £1.20. How much does each packet cost in £s</a:t>
            </a:r>
            <a:r>
              <a:rPr lang="en-GB" sz="5400" dirty="0" smtClean="0">
                <a:solidFill>
                  <a:schemeClr val="accent2"/>
                </a:solidFill>
              </a:rPr>
              <a:t>?</a:t>
            </a:r>
          </a:p>
          <a:p>
            <a:pPr algn="ctr"/>
            <a:endParaRPr lang="en-US" sz="5400" dirty="0"/>
          </a:p>
          <a:p>
            <a:pPr algn="ctr"/>
            <a:r>
              <a:rPr lang="en-GB" sz="5400" b="1" dirty="0">
                <a:solidFill>
                  <a:srgbClr val="0070C0"/>
                </a:solidFill>
              </a:rPr>
              <a:t>£0.20</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87087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50374" y="1589640"/>
            <a:ext cx="9517626" cy="5078313"/>
          </a:xfrm>
          <a:prstGeom prst="rect">
            <a:avLst/>
          </a:prstGeom>
          <a:noFill/>
        </p:spPr>
        <p:txBody>
          <a:bodyPr wrap="square" rtlCol="0">
            <a:spAutoFit/>
          </a:bodyPr>
          <a:lstStyle/>
          <a:p>
            <a:pPr algn="ctr"/>
            <a:r>
              <a:rPr lang="en-GB" sz="4000" dirty="0">
                <a:solidFill>
                  <a:schemeClr val="accent2"/>
                </a:solidFill>
              </a:rPr>
              <a:t>The answer to a multiplication or division calculation is 0.56. What could the calculation be? How many possibilities can you find</a:t>
            </a:r>
            <a:r>
              <a:rPr lang="en-GB" sz="4000" dirty="0" smtClean="0">
                <a:solidFill>
                  <a:schemeClr val="accent2"/>
                </a:solidFill>
              </a:rPr>
              <a:t>?</a:t>
            </a:r>
            <a:endParaRPr lang="en-US" sz="4000" dirty="0"/>
          </a:p>
          <a:p>
            <a:pPr algn="ctr"/>
            <a:r>
              <a:rPr lang="en-GB" sz="4000" b="1" dirty="0">
                <a:solidFill>
                  <a:srgbClr val="0070C0"/>
                </a:solidFill>
              </a:rPr>
              <a:t>0.7 x </a:t>
            </a:r>
            <a:r>
              <a:rPr lang="en-GB" sz="4000" b="1" dirty="0" smtClean="0">
                <a:solidFill>
                  <a:srgbClr val="0070C0"/>
                </a:solidFill>
              </a:rPr>
              <a:t>0.8</a:t>
            </a:r>
          </a:p>
          <a:p>
            <a:pPr algn="ctr"/>
            <a:r>
              <a:rPr lang="en-GB" sz="4000" b="1" dirty="0" smtClean="0">
                <a:solidFill>
                  <a:srgbClr val="0070C0"/>
                </a:solidFill>
              </a:rPr>
              <a:t>0.07 </a:t>
            </a:r>
            <a:r>
              <a:rPr lang="en-GB" sz="4000" b="1" dirty="0">
                <a:solidFill>
                  <a:srgbClr val="0070C0"/>
                </a:solidFill>
              </a:rPr>
              <a:t>x </a:t>
            </a:r>
            <a:r>
              <a:rPr lang="en-GB" sz="4000" b="1" dirty="0" smtClean="0">
                <a:solidFill>
                  <a:srgbClr val="0070C0"/>
                </a:solidFill>
              </a:rPr>
              <a:t>8</a:t>
            </a:r>
          </a:p>
          <a:p>
            <a:pPr algn="ctr"/>
            <a:r>
              <a:rPr lang="en-GB" sz="4000" b="1" dirty="0" smtClean="0">
                <a:solidFill>
                  <a:srgbClr val="0070C0"/>
                </a:solidFill>
              </a:rPr>
              <a:t>0.08 </a:t>
            </a:r>
            <a:r>
              <a:rPr lang="en-GB" sz="4000" b="1" dirty="0">
                <a:solidFill>
                  <a:srgbClr val="0070C0"/>
                </a:solidFill>
              </a:rPr>
              <a:t>x 7</a:t>
            </a:r>
            <a:endParaRPr lang="en-US" sz="4000" b="1" dirty="0">
              <a:solidFill>
                <a:srgbClr val="0070C0"/>
              </a:solidFill>
            </a:endParaRPr>
          </a:p>
          <a:p>
            <a:endParaRPr lang="en-US" sz="4400" dirty="0"/>
          </a:p>
        </p:txBody>
      </p:sp>
    </p:spTree>
    <p:extLst>
      <p:ext uri="{BB962C8B-B14F-4D97-AF65-F5344CB8AC3E}">
        <p14:creationId xmlns="" xmlns:p14="http://schemas.microsoft.com/office/powerpoint/2010/main" val="112390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637071" y="1312606"/>
            <a:ext cx="8627806" cy="4524315"/>
          </a:xfrm>
          <a:prstGeom prst="rect">
            <a:avLst/>
          </a:prstGeom>
          <a:noFill/>
        </p:spPr>
        <p:txBody>
          <a:bodyPr wrap="square" rtlCol="0">
            <a:spAutoFit/>
          </a:bodyPr>
          <a:lstStyle/>
          <a:p>
            <a:pPr algn="ctr"/>
            <a:r>
              <a:rPr lang="en-GB" sz="3600" dirty="0">
                <a:solidFill>
                  <a:schemeClr val="accent2"/>
                </a:solidFill>
              </a:rPr>
              <a:t>Are any of the following incorrect?</a:t>
            </a:r>
            <a:br>
              <a:rPr lang="en-GB" sz="3600" dirty="0">
                <a:solidFill>
                  <a:schemeClr val="accent2"/>
                </a:solidFill>
              </a:rPr>
            </a:br>
            <a:r>
              <a:rPr lang="en-GB" sz="3600" dirty="0">
                <a:solidFill>
                  <a:schemeClr val="accent2"/>
                </a:solidFill>
              </a:rPr>
              <a:t>0.7 × 0.8 = 5.6</a:t>
            </a:r>
            <a:br>
              <a:rPr lang="en-GB" sz="3600" dirty="0">
                <a:solidFill>
                  <a:schemeClr val="accent2"/>
                </a:solidFill>
              </a:rPr>
            </a:br>
            <a:r>
              <a:rPr lang="en-GB" sz="3600" dirty="0">
                <a:solidFill>
                  <a:schemeClr val="accent2"/>
                </a:solidFill>
              </a:rPr>
              <a:t>8 × 0.8 = 6.4</a:t>
            </a:r>
            <a:br>
              <a:rPr lang="en-GB" sz="3600" dirty="0">
                <a:solidFill>
                  <a:schemeClr val="accent2"/>
                </a:solidFill>
              </a:rPr>
            </a:br>
            <a:r>
              <a:rPr lang="en-GB" sz="3600" dirty="0">
                <a:solidFill>
                  <a:schemeClr val="accent2"/>
                </a:solidFill>
              </a:rPr>
              <a:t>56 ÷ 0.7 = </a:t>
            </a:r>
            <a:r>
              <a:rPr lang="en-GB" sz="3600" dirty="0" smtClean="0">
                <a:solidFill>
                  <a:schemeClr val="accent2"/>
                </a:solidFill>
              </a:rPr>
              <a:t>8</a:t>
            </a:r>
          </a:p>
          <a:p>
            <a:pPr algn="ctr"/>
            <a:endParaRPr lang="en-US" sz="3600" dirty="0"/>
          </a:p>
          <a:p>
            <a:pPr algn="ctr"/>
            <a:r>
              <a:rPr lang="en-GB" sz="3600" b="1" dirty="0">
                <a:solidFill>
                  <a:srgbClr val="0070C0"/>
                </a:solidFill>
              </a:rPr>
              <a:t>0.7 x 0.8 = 0.56 not 5.6. </a:t>
            </a:r>
            <a:endParaRPr lang="en-US" sz="3600" b="1" dirty="0">
              <a:solidFill>
                <a:srgbClr val="0070C0"/>
              </a:solidFill>
            </a:endParaRPr>
          </a:p>
          <a:p>
            <a:pPr algn="ctr"/>
            <a:r>
              <a:rPr lang="en-GB" sz="3600" b="1" dirty="0">
                <a:solidFill>
                  <a:srgbClr val="0070C0"/>
                </a:solidFill>
              </a:rPr>
              <a:t>56 ÷ 0.7 = 80 not 8</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5383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2639961" y="1696065"/>
            <a:ext cx="7197213" cy="3785652"/>
          </a:xfrm>
          <a:prstGeom prst="rect">
            <a:avLst/>
          </a:prstGeom>
          <a:noFill/>
        </p:spPr>
        <p:txBody>
          <a:bodyPr wrap="square" rtlCol="0">
            <a:spAutoFit/>
          </a:bodyPr>
          <a:lstStyle/>
          <a:p>
            <a:pPr algn="ctr"/>
            <a:r>
              <a:rPr lang="en-GB" sz="6000" baseline="30000" dirty="0">
                <a:solidFill>
                  <a:schemeClr val="accent2"/>
                </a:solidFill>
              </a:rPr>
              <a:t>1</a:t>
            </a:r>
            <a:r>
              <a:rPr lang="en-GB" sz="6000" dirty="0">
                <a:solidFill>
                  <a:schemeClr val="accent2"/>
                </a:solidFill>
              </a:rPr>
              <a:t>/</a:t>
            </a:r>
            <a:r>
              <a:rPr lang="en-GB" sz="6000" baseline="-25000" dirty="0">
                <a:solidFill>
                  <a:schemeClr val="accent2"/>
                </a:solidFill>
              </a:rPr>
              <a:t>3</a:t>
            </a:r>
            <a:r>
              <a:rPr lang="en-GB" sz="6000" dirty="0">
                <a:solidFill>
                  <a:schemeClr val="accent2"/>
                </a:solidFill>
              </a:rPr>
              <a:t> of </a:t>
            </a:r>
            <a:r>
              <a:rPr lang="en-GB" sz="6000" dirty="0" smtClean="0">
                <a:solidFill>
                  <a:schemeClr val="accent2"/>
                </a:solidFill>
              </a:rPr>
              <a:t>240</a:t>
            </a:r>
          </a:p>
          <a:p>
            <a:pPr algn="ctr"/>
            <a:r>
              <a:rPr lang="en-GB" sz="6000" dirty="0" smtClean="0"/>
              <a:t> </a:t>
            </a:r>
            <a:r>
              <a:rPr lang="en-GB" sz="6000" b="1" dirty="0" smtClean="0">
                <a:solidFill>
                  <a:srgbClr val="0070C0"/>
                </a:solidFill>
              </a:rPr>
              <a:t>240 ÷ 3 =</a:t>
            </a:r>
            <a:endParaRPr lang="en-US" sz="6000" b="1" dirty="0">
              <a:solidFill>
                <a:srgbClr val="0070C0"/>
              </a:solidFill>
            </a:endParaRPr>
          </a:p>
          <a:p>
            <a:pPr algn="ctr"/>
            <a:r>
              <a:rPr lang="en-GB" sz="6000" b="1" dirty="0">
                <a:solidFill>
                  <a:srgbClr val="0070C0"/>
                </a:solidFill>
              </a:rPr>
              <a:t>80</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155678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2536723" y="1589640"/>
            <a:ext cx="7226709" cy="4708981"/>
          </a:xfrm>
          <a:prstGeom prst="rect">
            <a:avLst/>
          </a:prstGeom>
          <a:noFill/>
        </p:spPr>
        <p:txBody>
          <a:bodyPr wrap="square" rtlCol="0">
            <a:spAutoFit/>
          </a:bodyPr>
          <a:lstStyle/>
          <a:p>
            <a:pPr algn="ctr"/>
            <a:r>
              <a:rPr lang="en-GB" sz="6000" baseline="30000" dirty="0">
                <a:solidFill>
                  <a:schemeClr val="accent2"/>
                </a:solidFill>
              </a:rPr>
              <a:t>4</a:t>
            </a:r>
            <a:r>
              <a:rPr lang="en-GB" sz="6000" dirty="0">
                <a:solidFill>
                  <a:schemeClr val="accent2"/>
                </a:solidFill>
              </a:rPr>
              <a:t>/</a:t>
            </a:r>
            <a:r>
              <a:rPr lang="en-GB" sz="6000" baseline="-25000" dirty="0">
                <a:solidFill>
                  <a:schemeClr val="accent2"/>
                </a:solidFill>
              </a:rPr>
              <a:t>5</a:t>
            </a:r>
            <a:r>
              <a:rPr lang="en-GB" sz="6000" dirty="0">
                <a:solidFill>
                  <a:schemeClr val="accent2"/>
                </a:solidFill>
              </a:rPr>
              <a:t> of 350 </a:t>
            </a:r>
            <a:endParaRPr lang="en-US" sz="6000" dirty="0">
              <a:solidFill>
                <a:schemeClr val="accent2"/>
              </a:solidFill>
            </a:endParaRPr>
          </a:p>
          <a:p>
            <a:pPr algn="ctr"/>
            <a:r>
              <a:rPr lang="en-GB" sz="6000" dirty="0" smtClean="0"/>
              <a:t>350 ÷ 5 = 70</a:t>
            </a:r>
          </a:p>
          <a:p>
            <a:pPr algn="ctr"/>
            <a:r>
              <a:rPr lang="en-GB" sz="6000" dirty="0" smtClean="0"/>
              <a:t>70 x 4 =</a:t>
            </a:r>
          </a:p>
          <a:p>
            <a:pPr algn="ctr"/>
            <a:r>
              <a:rPr lang="en-GB" sz="6000" b="1" dirty="0" smtClean="0">
                <a:solidFill>
                  <a:srgbClr val="0070C0"/>
                </a:solidFill>
              </a:rPr>
              <a:t>280</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1497768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20877" y="1246910"/>
            <a:ext cx="9365226" cy="5632311"/>
          </a:xfrm>
          <a:prstGeom prst="rect">
            <a:avLst/>
          </a:prstGeom>
          <a:noFill/>
        </p:spPr>
        <p:txBody>
          <a:bodyPr wrap="square" rtlCol="0">
            <a:spAutoFit/>
          </a:bodyPr>
          <a:lstStyle/>
          <a:p>
            <a:pPr algn="ctr"/>
            <a:r>
              <a:rPr lang="en-GB" sz="4000" dirty="0">
                <a:solidFill>
                  <a:schemeClr val="accent2"/>
                </a:solidFill>
              </a:rPr>
              <a:t>How many £10 notes are in £120, £1200</a:t>
            </a:r>
            <a:r>
              <a:rPr lang="en-GB" sz="4000" dirty="0" smtClean="0">
                <a:solidFill>
                  <a:schemeClr val="accent2"/>
                </a:solidFill>
              </a:rPr>
              <a:t>?</a:t>
            </a:r>
          </a:p>
          <a:p>
            <a:pPr algn="ctr"/>
            <a:r>
              <a:rPr lang="en-GB" sz="4000" b="1" dirty="0" smtClean="0">
                <a:solidFill>
                  <a:srgbClr val="0070C0"/>
                </a:solidFill>
              </a:rPr>
              <a:t>12, 120</a:t>
            </a:r>
          </a:p>
          <a:p>
            <a:pPr algn="ctr"/>
            <a:r>
              <a:rPr lang="en-GB" sz="4000" dirty="0" smtClean="0">
                <a:solidFill>
                  <a:schemeClr val="accent2"/>
                </a:solidFill>
              </a:rPr>
              <a:t> </a:t>
            </a:r>
            <a:r>
              <a:rPr lang="en-GB" sz="4000" dirty="0">
                <a:solidFill>
                  <a:schemeClr val="accent2"/>
                </a:solidFill>
              </a:rPr>
              <a:t>How</a:t>
            </a:r>
            <a:r>
              <a:rPr lang="en-GB" sz="4000" b="1" dirty="0">
                <a:solidFill>
                  <a:schemeClr val="accent2"/>
                </a:solidFill>
              </a:rPr>
              <a:t> </a:t>
            </a:r>
            <a:r>
              <a:rPr lang="en-GB" sz="4000" dirty="0">
                <a:solidFill>
                  <a:schemeClr val="accent2"/>
                </a:solidFill>
              </a:rPr>
              <a:t>many £1 </a:t>
            </a:r>
            <a:r>
              <a:rPr lang="en-GB" sz="4000" dirty="0" smtClean="0">
                <a:solidFill>
                  <a:schemeClr val="accent2"/>
                </a:solidFill>
              </a:rPr>
              <a:t>coins in £120,£1200?</a:t>
            </a:r>
          </a:p>
          <a:p>
            <a:pPr algn="ctr"/>
            <a:r>
              <a:rPr lang="en-GB" sz="4000" dirty="0" smtClean="0">
                <a:solidFill>
                  <a:schemeClr val="accent2"/>
                </a:solidFill>
              </a:rPr>
              <a:t> </a:t>
            </a:r>
            <a:r>
              <a:rPr lang="en-GB" sz="4000" b="1" dirty="0" smtClean="0">
                <a:solidFill>
                  <a:srgbClr val="0070C0"/>
                </a:solidFill>
              </a:rPr>
              <a:t>120, 1200</a:t>
            </a:r>
          </a:p>
          <a:p>
            <a:pPr algn="ctr"/>
            <a:r>
              <a:rPr lang="en-GB" sz="4000" dirty="0" smtClean="0">
                <a:solidFill>
                  <a:schemeClr val="accent2"/>
                </a:solidFill>
              </a:rPr>
              <a:t>How many 10p coins in £120, £1200?</a:t>
            </a:r>
          </a:p>
          <a:p>
            <a:pPr algn="ctr"/>
            <a:r>
              <a:rPr lang="en-GB" sz="4000" b="1" dirty="0" smtClean="0">
                <a:solidFill>
                  <a:srgbClr val="0070C0"/>
                </a:solidFill>
              </a:rPr>
              <a:t>1200, 12000</a:t>
            </a:r>
          </a:p>
          <a:p>
            <a:pPr algn="ctr"/>
            <a:r>
              <a:rPr lang="en-GB" sz="4000" dirty="0" smtClean="0">
                <a:solidFill>
                  <a:schemeClr val="accent2"/>
                </a:solidFill>
              </a:rPr>
              <a:t>How many 1p coins in £120, £1200 ?</a:t>
            </a:r>
            <a:endParaRPr lang="en-US" sz="4000" dirty="0"/>
          </a:p>
          <a:p>
            <a:pPr algn="ctr"/>
            <a:r>
              <a:rPr lang="en-GB" sz="4000" b="1" dirty="0" smtClean="0">
                <a:solidFill>
                  <a:srgbClr val="0070C0"/>
                </a:solidFill>
              </a:rPr>
              <a:t>12000</a:t>
            </a:r>
            <a:r>
              <a:rPr lang="en-GB" sz="4000" b="1" dirty="0">
                <a:solidFill>
                  <a:srgbClr val="0070C0"/>
                </a:solidFill>
              </a:rPr>
              <a:t>, 120000</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100493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9383268" cy="4524315"/>
          </a:xfrm>
          <a:prstGeom prst="rect">
            <a:avLst/>
          </a:prstGeom>
          <a:noFill/>
        </p:spPr>
        <p:txBody>
          <a:bodyPr wrap="square" rtlCol="0">
            <a:spAutoFit/>
          </a:bodyPr>
          <a:lstStyle/>
          <a:p>
            <a:pPr algn="ctr"/>
            <a:r>
              <a:rPr lang="en-GB" sz="3600" dirty="0">
                <a:solidFill>
                  <a:schemeClr val="accent2"/>
                </a:solidFill>
              </a:rPr>
              <a:t>Tins of dog food at 42p each are put in packs of</a:t>
            </a:r>
            <a:r>
              <a:rPr lang="en-GB" sz="3600" b="1" dirty="0">
                <a:solidFill>
                  <a:schemeClr val="accent2"/>
                </a:solidFill>
              </a:rPr>
              <a:t> </a:t>
            </a:r>
            <a:r>
              <a:rPr lang="en-GB" sz="3600" dirty="0">
                <a:solidFill>
                  <a:schemeClr val="accent2"/>
                </a:solidFill>
              </a:rPr>
              <a:t>10. Six packs are put in a box. How much does one box of dog food cost? 6 boxes? 12 boxes? </a:t>
            </a:r>
            <a:endParaRPr lang="en-GB" sz="3600" dirty="0" smtClean="0">
              <a:solidFill>
                <a:schemeClr val="accent2"/>
              </a:solidFill>
            </a:endParaRPr>
          </a:p>
          <a:p>
            <a:pPr algn="ctr"/>
            <a:endParaRPr lang="en-US" sz="3600" dirty="0"/>
          </a:p>
          <a:p>
            <a:pPr algn="ctr"/>
            <a:r>
              <a:rPr lang="en-GB" sz="3600" b="1" dirty="0">
                <a:solidFill>
                  <a:srgbClr val="0070C0"/>
                </a:solidFill>
              </a:rPr>
              <a:t>1 box  = £25.20 </a:t>
            </a:r>
            <a:endParaRPr lang="en-GB" sz="3600" b="1" dirty="0" smtClean="0">
              <a:solidFill>
                <a:srgbClr val="0070C0"/>
              </a:solidFill>
            </a:endParaRPr>
          </a:p>
          <a:p>
            <a:pPr algn="ctr"/>
            <a:r>
              <a:rPr lang="en-GB" sz="3600" b="1" dirty="0" smtClean="0">
                <a:solidFill>
                  <a:srgbClr val="0070C0"/>
                </a:solidFill>
              </a:rPr>
              <a:t>6 </a:t>
            </a:r>
            <a:r>
              <a:rPr lang="en-GB" sz="3600" b="1" dirty="0">
                <a:solidFill>
                  <a:srgbClr val="0070C0"/>
                </a:solidFill>
              </a:rPr>
              <a:t>boxes = £</a:t>
            </a:r>
            <a:r>
              <a:rPr lang="en-GB" sz="3600" b="1" dirty="0" smtClean="0">
                <a:solidFill>
                  <a:srgbClr val="0070C0"/>
                </a:solidFill>
              </a:rPr>
              <a:t>151.20 </a:t>
            </a:r>
          </a:p>
          <a:p>
            <a:pPr algn="ctr"/>
            <a:r>
              <a:rPr lang="en-GB" sz="3600" b="1" dirty="0" smtClean="0">
                <a:solidFill>
                  <a:srgbClr val="0070C0"/>
                </a:solidFill>
              </a:rPr>
              <a:t>12 </a:t>
            </a:r>
            <a:r>
              <a:rPr lang="en-GB" sz="3600" b="1" dirty="0">
                <a:solidFill>
                  <a:srgbClr val="0070C0"/>
                </a:solidFill>
              </a:rPr>
              <a:t>boxes = £302.40</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848757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61884" y="1961535"/>
            <a:ext cx="9606116" cy="3477875"/>
          </a:xfrm>
          <a:prstGeom prst="rect">
            <a:avLst/>
          </a:prstGeom>
          <a:noFill/>
        </p:spPr>
        <p:txBody>
          <a:bodyPr wrap="square" rtlCol="0">
            <a:spAutoFit/>
          </a:bodyPr>
          <a:lstStyle/>
          <a:p>
            <a:pPr algn="ctr"/>
            <a:r>
              <a:rPr lang="en-GB" sz="4400" dirty="0">
                <a:solidFill>
                  <a:schemeClr val="accent2"/>
                </a:solidFill>
              </a:rPr>
              <a:t>Find a number whose double lies between 1.3 and 1.4</a:t>
            </a:r>
            <a:r>
              <a:rPr lang="en-GB" sz="4400" dirty="0" smtClean="0">
                <a:solidFill>
                  <a:schemeClr val="accent2"/>
                </a:solidFill>
              </a:rPr>
              <a:t>.</a:t>
            </a:r>
          </a:p>
          <a:p>
            <a:pPr algn="ctr"/>
            <a:endParaRPr lang="en-US" sz="4400" dirty="0"/>
          </a:p>
          <a:p>
            <a:pPr algn="ctr"/>
            <a:r>
              <a:rPr lang="en-GB" sz="4400" b="1" dirty="0">
                <a:solidFill>
                  <a:srgbClr val="0070C0"/>
                </a:solidFill>
              </a:rPr>
              <a:t>0.66, 0.67, 0.68, 0.69</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77873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9383268" cy="4524315"/>
          </a:xfrm>
          <a:prstGeom prst="rect">
            <a:avLst/>
          </a:prstGeom>
          <a:noFill/>
        </p:spPr>
        <p:txBody>
          <a:bodyPr wrap="square" rtlCol="0">
            <a:spAutoFit/>
          </a:bodyPr>
          <a:lstStyle/>
          <a:p>
            <a:pPr algn="ctr"/>
            <a:r>
              <a:rPr lang="en-GB" sz="4800" dirty="0">
                <a:solidFill>
                  <a:schemeClr val="accent2"/>
                </a:solidFill>
              </a:rPr>
              <a:t>The answer to a multiplication calculation is 0.56. What could the calculation be</a:t>
            </a:r>
            <a:r>
              <a:rPr lang="en-GB" sz="4800" dirty="0" smtClean="0">
                <a:solidFill>
                  <a:schemeClr val="accent2"/>
                </a:solidFill>
              </a:rPr>
              <a:t>?</a:t>
            </a:r>
          </a:p>
          <a:p>
            <a:pPr algn="ctr"/>
            <a:endParaRPr lang="en-US" sz="4800" dirty="0"/>
          </a:p>
          <a:p>
            <a:pPr algn="ctr"/>
            <a:r>
              <a:rPr lang="en-GB" sz="4800" b="1" dirty="0">
                <a:solidFill>
                  <a:srgbClr val="0070C0"/>
                </a:solidFill>
              </a:rPr>
              <a:t>0.7 x 0.8 </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99776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84818" y="1481690"/>
            <a:ext cx="9783097" cy="5078313"/>
          </a:xfrm>
          <a:prstGeom prst="rect">
            <a:avLst/>
          </a:prstGeom>
          <a:noFill/>
        </p:spPr>
        <p:txBody>
          <a:bodyPr wrap="square" rtlCol="0">
            <a:spAutoFit/>
          </a:bodyPr>
          <a:lstStyle/>
          <a:p>
            <a:pPr algn="ctr"/>
            <a:r>
              <a:rPr lang="en-GB" sz="3600" dirty="0">
                <a:solidFill>
                  <a:schemeClr val="accent2"/>
                </a:solidFill>
              </a:rPr>
              <a:t>A girl worked out the cost of eight bags of apples at 47p a bag. Her answer was £4.06. Without working out the answer, say whether you think it is right or wrong</a:t>
            </a:r>
            <a:r>
              <a:rPr lang="en-GB" sz="3600" dirty="0" smtClean="0">
                <a:solidFill>
                  <a:schemeClr val="accent2"/>
                </a:solidFill>
              </a:rPr>
              <a:t>.</a:t>
            </a:r>
          </a:p>
          <a:p>
            <a:pPr algn="ctr"/>
            <a:endParaRPr lang="en-US" sz="3600" dirty="0"/>
          </a:p>
          <a:p>
            <a:pPr algn="ctr"/>
            <a:r>
              <a:rPr lang="en-GB" sz="3600" dirty="0"/>
              <a:t>     </a:t>
            </a:r>
            <a:r>
              <a:rPr lang="en-GB" sz="3600" b="1" dirty="0">
                <a:solidFill>
                  <a:srgbClr val="0070C0"/>
                </a:solidFill>
              </a:rPr>
              <a:t>It is wrong because 8 lots of 50p would be £4 and 47p is less than 50p so 8 lots of 47p   </a:t>
            </a:r>
            <a:endParaRPr lang="en-US" sz="3600" b="1" dirty="0">
              <a:solidFill>
                <a:srgbClr val="0070C0"/>
              </a:solidFill>
            </a:endParaRPr>
          </a:p>
          <a:p>
            <a:pPr algn="ctr"/>
            <a:r>
              <a:rPr lang="en-GB" sz="3600" b="1" dirty="0">
                <a:solidFill>
                  <a:srgbClr val="0070C0"/>
                </a:solidFill>
              </a:rPr>
              <a:t>     would be less than £4 and not more.</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815808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265176"/>
            <a:ext cx="8849032" cy="5262979"/>
          </a:xfrm>
          <a:prstGeom prst="rect">
            <a:avLst/>
          </a:prstGeom>
          <a:noFill/>
        </p:spPr>
        <p:txBody>
          <a:bodyPr wrap="square" rtlCol="0">
            <a:spAutoFit/>
          </a:bodyPr>
          <a:lstStyle/>
          <a:p>
            <a:pPr algn="ctr"/>
            <a:r>
              <a:rPr lang="en-GB" sz="4800" dirty="0">
                <a:solidFill>
                  <a:schemeClr val="accent2"/>
                </a:solidFill>
              </a:rPr>
              <a:t>Explain how you would do this multiplication 5.8 × </a:t>
            </a:r>
            <a:r>
              <a:rPr lang="en-GB" sz="4800" dirty="0" smtClean="0">
                <a:solidFill>
                  <a:schemeClr val="accent2"/>
                </a:solidFill>
              </a:rPr>
              <a:t>40</a:t>
            </a:r>
          </a:p>
          <a:p>
            <a:pPr algn="ctr"/>
            <a:endParaRPr lang="en-US" sz="4800" dirty="0"/>
          </a:p>
          <a:p>
            <a:pPr algn="ctr"/>
            <a:r>
              <a:rPr lang="en-GB" sz="4800" b="1" dirty="0">
                <a:solidFill>
                  <a:srgbClr val="0070C0"/>
                </a:solidFill>
              </a:rPr>
              <a:t>     5 x 40 = 200</a:t>
            </a:r>
            <a:endParaRPr lang="en-US" sz="4800" b="1" dirty="0">
              <a:solidFill>
                <a:srgbClr val="0070C0"/>
              </a:solidFill>
            </a:endParaRPr>
          </a:p>
          <a:p>
            <a:pPr algn="ctr"/>
            <a:r>
              <a:rPr lang="en-GB" sz="4800" b="1" dirty="0">
                <a:solidFill>
                  <a:srgbClr val="0070C0"/>
                </a:solidFill>
              </a:rPr>
              <a:t>     0.8 x 40 = 32</a:t>
            </a:r>
            <a:endParaRPr lang="en-US" sz="4800" b="1" dirty="0">
              <a:solidFill>
                <a:srgbClr val="0070C0"/>
              </a:solidFill>
            </a:endParaRPr>
          </a:p>
          <a:p>
            <a:pPr algn="ctr"/>
            <a:r>
              <a:rPr lang="en-GB" sz="4800" b="1" dirty="0">
                <a:solidFill>
                  <a:srgbClr val="0070C0"/>
                </a:solidFill>
              </a:rPr>
              <a:t>    200 + 32 = 232</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932483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578077" y="1297858"/>
            <a:ext cx="8760542" cy="4524315"/>
          </a:xfrm>
          <a:prstGeom prst="rect">
            <a:avLst/>
          </a:prstGeom>
          <a:noFill/>
        </p:spPr>
        <p:txBody>
          <a:bodyPr wrap="square" rtlCol="0">
            <a:spAutoFit/>
          </a:bodyPr>
          <a:lstStyle/>
          <a:p>
            <a:pPr algn="ctr"/>
            <a:r>
              <a:rPr lang="en-GB" sz="3600" dirty="0">
                <a:solidFill>
                  <a:schemeClr val="accent2"/>
                </a:solidFill>
              </a:rPr>
              <a:t>Give an example of how you could use partitioning to multiply a decimal by a two-digit whole number, e.g. 5.3 × 23</a:t>
            </a:r>
            <a:r>
              <a:rPr lang="en-GB" sz="3600" dirty="0" smtClean="0">
                <a:solidFill>
                  <a:schemeClr val="accent2"/>
                </a:solidFill>
              </a:rPr>
              <a:t>.</a:t>
            </a:r>
          </a:p>
          <a:p>
            <a:pPr algn="ctr"/>
            <a:endParaRPr lang="en-US" sz="3600" dirty="0"/>
          </a:p>
          <a:p>
            <a:pPr algn="ctr"/>
            <a:r>
              <a:rPr lang="en-GB" sz="3600" dirty="0"/>
              <a:t>    </a:t>
            </a:r>
            <a:r>
              <a:rPr lang="en-GB" sz="3600" b="1" dirty="0">
                <a:solidFill>
                  <a:srgbClr val="0070C0"/>
                </a:solidFill>
              </a:rPr>
              <a:t>5.3  x 20  =  106</a:t>
            </a:r>
            <a:endParaRPr lang="en-US" sz="3600" b="1" dirty="0">
              <a:solidFill>
                <a:srgbClr val="0070C0"/>
              </a:solidFill>
            </a:endParaRPr>
          </a:p>
          <a:p>
            <a:pPr algn="ctr"/>
            <a:r>
              <a:rPr lang="en-GB" sz="3600" b="1" dirty="0">
                <a:solidFill>
                  <a:srgbClr val="0070C0"/>
                </a:solidFill>
              </a:rPr>
              <a:t>    5.3  x  3  =   15.9</a:t>
            </a:r>
            <a:endParaRPr lang="en-US" sz="3600" b="1" dirty="0">
              <a:solidFill>
                <a:srgbClr val="0070C0"/>
              </a:solidFill>
            </a:endParaRPr>
          </a:p>
          <a:p>
            <a:pPr algn="ctr"/>
            <a:r>
              <a:rPr lang="en-GB" sz="3600" b="1" dirty="0">
                <a:solidFill>
                  <a:srgbClr val="0070C0"/>
                </a:solidFill>
              </a:rPr>
              <a:t>    106  +  15.9  =  121.9</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276862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2212258" y="1481690"/>
            <a:ext cx="7801897" cy="4708981"/>
          </a:xfrm>
          <a:prstGeom prst="rect">
            <a:avLst/>
          </a:prstGeom>
          <a:noFill/>
        </p:spPr>
        <p:txBody>
          <a:bodyPr wrap="square" rtlCol="0">
            <a:spAutoFit/>
          </a:bodyPr>
          <a:lstStyle/>
          <a:p>
            <a:pPr algn="ctr"/>
            <a:r>
              <a:rPr lang="en-GB" sz="6000" dirty="0">
                <a:solidFill>
                  <a:schemeClr val="accent2"/>
                </a:solidFill>
              </a:rPr>
              <a:t>What is 4⁄5 of 35</a:t>
            </a:r>
            <a:r>
              <a:rPr lang="en-GB" sz="6000" dirty="0" smtClean="0">
                <a:solidFill>
                  <a:schemeClr val="accent2"/>
                </a:solidFill>
              </a:rPr>
              <a:t>?</a:t>
            </a:r>
          </a:p>
          <a:p>
            <a:pPr algn="ctr"/>
            <a:r>
              <a:rPr lang="en-US" sz="6000" dirty="0" smtClean="0"/>
              <a:t>35 ÷ 5 = 7</a:t>
            </a:r>
          </a:p>
          <a:p>
            <a:pPr algn="ctr"/>
            <a:r>
              <a:rPr lang="en-US" sz="6000" dirty="0" smtClean="0"/>
              <a:t>7 x 4 =</a:t>
            </a:r>
            <a:endParaRPr lang="en-US" sz="6000" dirty="0"/>
          </a:p>
          <a:p>
            <a:pPr algn="ctr"/>
            <a:r>
              <a:rPr lang="en-GB" sz="6000" b="1" dirty="0">
                <a:solidFill>
                  <a:srgbClr val="0070C0"/>
                </a:solidFill>
              </a:rPr>
              <a:t>28</a:t>
            </a:r>
            <a:endParaRPr lang="en-US" sz="6000" b="1" dirty="0">
              <a:solidFill>
                <a:srgbClr val="0070C0"/>
              </a:solidFill>
            </a:endParaRPr>
          </a:p>
          <a:p>
            <a:endParaRPr lang="en-US" sz="6000" dirty="0"/>
          </a:p>
        </p:txBody>
      </p:sp>
    </p:spTree>
    <p:extLst>
      <p:ext uri="{BB962C8B-B14F-4D97-AF65-F5344CB8AC3E}">
        <p14:creationId xmlns="" xmlns:p14="http://schemas.microsoft.com/office/powerpoint/2010/main" val="119130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489587" y="1481690"/>
            <a:ext cx="8642555" cy="3416320"/>
          </a:xfrm>
          <a:prstGeom prst="rect">
            <a:avLst/>
          </a:prstGeom>
          <a:noFill/>
        </p:spPr>
        <p:txBody>
          <a:bodyPr wrap="square" rtlCol="0">
            <a:spAutoFit/>
          </a:bodyPr>
          <a:lstStyle/>
          <a:p>
            <a:pPr algn="ctr"/>
            <a:r>
              <a:rPr lang="en-GB" sz="3600" dirty="0">
                <a:solidFill>
                  <a:schemeClr val="accent2"/>
                </a:solidFill>
              </a:rPr>
              <a:t>I divide a four-digit number by 100. The answer is between 70 and 75. What could the four-digit number be</a:t>
            </a:r>
            <a:r>
              <a:rPr lang="en-GB" sz="3600" dirty="0" smtClean="0">
                <a:solidFill>
                  <a:schemeClr val="accent2"/>
                </a:solidFill>
              </a:rPr>
              <a:t>?</a:t>
            </a:r>
          </a:p>
          <a:p>
            <a:pPr algn="ctr"/>
            <a:endParaRPr lang="en-US" sz="3600" dirty="0"/>
          </a:p>
          <a:p>
            <a:pPr algn="ctr"/>
            <a:r>
              <a:rPr lang="en-GB" sz="3600" b="1" dirty="0">
                <a:solidFill>
                  <a:srgbClr val="0070C0"/>
                </a:solidFill>
              </a:rPr>
              <a:t>7100, 7200, 7300, 7400</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33284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20877" y="1589640"/>
            <a:ext cx="9547123" cy="3970318"/>
          </a:xfrm>
          <a:prstGeom prst="rect">
            <a:avLst/>
          </a:prstGeom>
          <a:noFill/>
        </p:spPr>
        <p:txBody>
          <a:bodyPr wrap="square" rtlCol="0">
            <a:spAutoFit/>
          </a:bodyPr>
          <a:lstStyle/>
          <a:p>
            <a:pPr algn="ctr"/>
            <a:r>
              <a:rPr lang="en-GB" sz="3600" dirty="0">
                <a:solidFill>
                  <a:schemeClr val="accent2"/>
                </a:solidFill>
              </a:rPr>
              <a:t>Tom says: ‘If I divide a four-digit number by 1000 it always has a number after the decimal point.’ Is he right? Explain your answer. </a:t>
            </a:r>
            <a:endParaRPr lang="en-GB" sz="3600" dirty="0" smtClean="0">
              <a:solidFill>
                <a:schemeClr val="accent2"/>
              </a:solidFill>
            </a:endParaRPr>
          </a:p>
          <a:p>
            <a:pPr algn="ctr"/>
            <a:endParaRPr lang="en-US" sz="3600" dirty="0"/>
          </a:p>
          <a:p>
            <a:pPr algn="ctr"/>
            <a:r>
              <a:rPr lang="en-GB" sz="3600" b="1" dirty="0">
                <a:solidFill>
                  <a:srgbClr val="0070C0"/>
                </a:solidFill>
              </a:rPr>
              <a:t>No, he is not always right. 1000 divided by 1000 gives an answer of 1 with no decimal</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55520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87276" y="1589640"/>
            <a:ext cx="9778181" cy="4524315"/>
          </a:xfrm>
          <a:prstGeom prst="rect">
            <a:avLst/>
          </a:prstGeom>
          <a:noFill/>
        </p:spPr>
        <p:txBody>
          <a:bodyPr wrap="square" rtlCol="0">
            <a:spAutoFit/>
          </a:bodyPr>
          <a:lstStyle/>
          <a:p>
            <a:pPr algn="ctr"/>
            <a:r>
              <a:rPr lang="en-GB" sz="4800" dirty="0">
                <a:solidFill>
                  <a:schemeClr val="accent2"/>
                </a:solidFill>
              </a:rPr>
              <a:t>The perimeter of an equilateral triangle is 12 cm. How long is each side</a:t>
            </a:r>
            <a:r>
              <a:rPr lang="en-GB" sz="4800" dirty="0" smtClean="0">
                <a:solidFill>
                  <a:schemeClr val="accent2"/>
                </a:solidFill>
              </a:rPr>
              <a:t>?</a:t>
            </a:r>
          </a:p>
          <a:p>
            <a:pPr algn="ctr"/>
            <a:endParaRPr lang="en-US" sz="4800" dirty="0"/>
          </a:p>
          <a:p>
            <a:pPr algn="ctr"/>
            <a:r>
              <a:rPr lang="en-GB" sz="4800" b="1" dirty="0">
                <a:solidFill>
                  <a:srgbClr val="0070C0"/>
                </a:solidFill>
              </a:rPr>
              <a:t>4cm</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62092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40310"/>
            <a:ext cx="9171874" cy="4154984"/>
          </a:xfrm>
          <a:prstGeom prst="rect">
            <a:avLst/>
          </a:prstGeom>
          <a:noFill/>
        </p:spPr>
        <p:txBody>
          <a:bodyPr wrap="square" rtlCol="0">
            <a:spAutoFit/>
          </a:bodyPr>
          <a:lstStyle/>
          <a:p>
            <a:pPr algn="ctr"/>
            <a:r>
              <a:rPr lang="en-GB" sz="4400" dirty="0">
                <a:solidFill>
                  <a:schemeClr val="accent2"/>
                </a:solidFill>
              </a:rPr>
              <a:t>How do you know if a number is divisible by </a:t>
            </a:r>
            <a:r>
              <a:rPr lang="en-GB" sz="4400" dirty="0" smtClean="0">
                <a:solidFill>
                  <a:schemeClr val="accent2"/>
                </a:solidFill>
              </a:rPr>
              <a:t>6?</a:t>
            </a:r>
            <a:endParaRPr lang="en-US" sz="4400" dirty="0" smtClean="0">
              <a:solidFill>
                <a:schemeClr val="accent2"/>
              </a:solidFill>
            </a:endParaRPr>
          </a:p>
          <a:p>
            <a:pPr algn="ctr"/>
            <a:endParaRPr lang="en-US" sz="4400" dirty="0"/>
          </a:p>
          <a:p>
            <a:pPr algn="ctr"/>
            <a:r>
              <a:rPr lang="en-GB" sz="4400" b="1" dirty="0" smtClean="0">
                <a:solidFill>
                  <a:srgbClr val="0070C0"/>
                </a:solidFill>
              </a:rPr>
              <a:t>The </a:t>
            </a:r>
            <a:r>
              <a:rPr lang="en-GB" sz="4400" b="1" dirty="0">
                <a:solidFill>
                  <a:srgbClr val="0070C0"/>
                </a:solidFill>
              </a:rPr>
              <a:t>number will end with either a 6, 2, 8, 4 or 0</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85623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315876" y="1589640"/>
            <a:ext cx="9320980" cy="5078313"/>
          </a:xfrm>
          <a:prstGeom prst="rect">
            <a:avLst/>
          </a:prstGeom>
          <a:noFill/>
        </p:spPr>
        <p:txBody>
          <a:bodyPr wrap="square" rtlCol="0">
            <a:spAutoFit/>
          </a:bodyPr>
          <a:lstStyle/>
          <a:p>
            <a:pPr algn="ctr"/>
            <a:r>
              <a:rPr lang="en-GB" sz="3600" dirty="0">
                <a:solidFill>
                  <a:schemeClr val="accent2"/>
                </a:solidFill>
              </a:rPr>
              <a:t>The quotient is 5. Make up some questions. How did you go about devising these questions</a:t>
            </a:r>
            <a:r>
              <a:rPr lang="en-GB" sz="3600" dirty="0" smtClean="0">
                <a:solidFill>
                  <a:schemeClr val="accent2"/>
                </a:solidFill>
              </a:rPr>
              <a:t>?</a:t>
            </a:r>
          </a:p>
          <a:p>
            <a:pPr algn="ctr"/>
            <a:endParaRPr lang="en-US" sz="3600" dirty="0"/>
          </a:p>
          <a:p>
            <a:pPr algn="ctr"/>
            <a:r>
              <a:rPr lang="en-GB" sz="3600" dirty="0"/>
              <a:t>      </a:t>
            </a:r>
            <a:r>
              <a:rPr lang="en-GB" sz="3600" b="1" dirty="0">
                <a:solidFill>
                  <a:srgbClr val="0070C0"/>
                </a:solidFill>
              </a:rPr>
              <a:t>35  ÷  7  =</a:t>
            </a:r>
            <a:endParaRPr lang="en-US" sz="3600" b="1" dirty="0">
              <a:solidFill>
                <a:srgbClr val="0070C0"/>
              </a:solidFill>
            </a:endParaRPr>
          </a:p>
          <a:p>
            <a:pPr algn="ctr"/>
            <a:r>
              <a:rPr lang="en-GB" sz="3600" b="1" dirty="0">
                <a:solidFill>
                  <a:srgbClr val="0070C0"/>
                </a:solidFill>
              </a:rPr>
              <a:t>      40  ÷  8  =  </a:t>
            </a:r>
            <a:endParaRPr lang="en-US" sz="3600" b="1" dirty="0">
              <a:solidFill>
                <a:srgbClr val="0070C0"/>
              </a:solidFill>
            </a:endParaRPr>
          </a:p>
          <a:p>
            <a:pPr algn="ctr"/>
            <a:r>
              <a:rPr lang="en-GB" sz="3600" b="1" dirty="0">
                <a:solidFill>
                  <a:srgbClr val="0070C0"/>
                </a:solidFill>
              </a:rPr>
              <a:t>      45  ÷  9  =</a:t>
            </a:r>
            <a:endParaRPr lang="en-US" sz="3600" b="1" dirty="0">
              <a:solidFill>
                <a:srgbClr val="0070C0"/>
              </a:solidFill>
            </a:endParaRPr>
          </a:p>
          <a:p>
            <a:pPr algn="ctr"/>
            <a:r>
              <a:rPr lang="en-GB" sz="3600" b="1" dirty="0">
                <a:solidFill>
                  <a:srgbClr val="0070C0"/>
                </a:solidFill>
              </a:rPr>
              <a:t>I thought about calculations in the 5x table. What other possibilities can you find?</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69785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79871" y="1710813"/>
            <a:ext cx="9601200" cy="4524315"/>
          </a:xfrm>
          <a:prstGeom prst="rect">
            <a:avLst/>
          </a:prstGeom>
          <a:noFill/>
        </p:spPr>
        <p:txBody>
          <a:bodyPr wrap="square" rtlCol="0">
            <a:spAutoFit/>
          </a:bodyPr>
          <a:lstStyle/>
          <a:p>
            <a:pPr algn="ctr"/>
            <a:r>
              <a:rPr lang="en-GB" sz="4800" dirty="0">
                <a:solidFill>
                  <a:schemeClr val="accent2"/>
                </a:solidFill>
              </a:rPr>
              <a:t>611 is the product of two prime numbers. One of the numbers is 13. What is the other one</a:t>
            </a:r>
            <a:r>
              <a:rPr lang="en-GB" sz="4800" dirty="0" smtClean="0">
                <a:solidFill>
                  <a:schemeClr val="accent2"/>
                </a:solidFill>
              </a:rPr>
              <a:t>?</a:t>
            </a:r>
          </a:p>
          <a:p>
            <a:pPr algn="ctr"/>
            <a:endParaRPr lang="en-US" sz="4800" dirty="0" smtClean="0"/>
          </a:p>
          <a:p>
            <a:pPr algn="ctr"/>
            <a:r>
              <a:rPr lang="en-GB" sz="4800" b="1" dirty="0" smtClean="0">
                <a:solidFill>
                  <a:srgbClr val="0070C0"/>
                </a:solidFill>
              </a:rPr>
              <a:t>47</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1029196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02890" y="1843548"/>
            <a:ext cx="9792929" cy="3539430"/>
          </a:xfrm>
          <a:prstGeom prst="rect">
            <a:avLst/>
          </a:prstGeom>
          <a:noFill/>
        </p:spPr>
        <p:txBody>
          <a:bodyPr wrap="square" rtlCol="0">
            <a:spAutoFit/>
          </a:bodyPr>
          <a:lstStyle/>
          <a:p>
            <a:pPr algn="ctr"/>
            <a:r>
              <a:rPr lang="en-GB" sz="4400" dirty="0">
                <a:solidFill>
                  <a:schemeClr val="accent2"/>
                </a:solidFill>
              </a:rPr>
              <a:t>Three bars of chocolate cost 90p. How much would six bars cost? And 12 bars</a:t>
            </a:r>
            <a:r>
              <a:rPr lang="en-GB" sz="4400" dirty="0" smtClean="0">
                <a:solidFill>
                  <a:schemeClr val="accent2"/>
                </a:solidFill>
              </a:rPr>
              <a:t>?</a:t>
            </a:r>
          </a:p>
          <a:p>
            <a:pPr algn="ctr"/>
            <a:endParaRPr lang="en-US" sz="4400" dirty="0"/>
          </a:p>
          <a:p>
            <a:pPr algn="ctr"/>
            <a:r>
              <a:rPr lang="en-GB" sz="4400" dirty="0"/>
              <a:t>    </a:t>
            </a:r>
            <a:r>
              <a:rPr lang="en-GB" sz="4400" b="1" dirty="0">
                <a:solidFill>
                  <a:srgbClr val="0070C0"/>
                </a:solidFill>
              </a:rPr>
              <a:t>Six = £1.80   twelve = £3.60</a:t>
            </a:r>
            <a:endParaRPr lang="en-US" sz="4400" b="1" dirty="0">
              <a:solidFill>
                <a:srgbClr val="0070C0"/>
              </a:solidFill>
            </a:endParaRPr>
          </a:p>
          <a:p>
            <a:endParaRPr lang="en-US" sz="4800" dirty="0"/>
          </a:p>
        </p:txBody>
      </p:sp>
    </p:spTree>
    <p:extLst>
      <p:ext uri="{BB962C8B-B14F-4D97-AF65-F5344CB8AC3E}">
        <p14:creationId xmlns="" xmlns:p14="http://schemas.microsoft.com/office/powerpoint/2010/main" val="193831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043950"/>
            <a:ext cx="9085006" cy="5262979"/>
          </a:xfrm>
          <a:prstGeom prst="rect">
            <a:avLst/>
          </a:prstGeom>
          <a:noFill/>
        </p:spPr>
        <p:txBody>
          <a:bodyPr wrap="square" rtlCol="0">
            <a:spAutoFit/>
          </a:bodyPr>
          <a:lstStyle/>
          <a:p>
            <a:pPr algn="ctr"/>
            <a:r>
              <a:rPr lang="en-GB" sz="4800" dirty="0">
                <a:solidFill>
                  <a:schemeClr val="accent2"/>
                </a:solidFill>
              </a:rPr>
              <a:t>There is space in the car park for 17 rows of 32 cars.  How many cars can park</a:t>
            </a:r>
            <a:r>
              <a:rPr lang="en-GB" sz="4800" dirty="0" smtClean="0">
                <a:solidFill>
                  <a:schemeClr val="accent2"/>
                </a:solidFill>
              </a:rPr>
              <a:t>?</a:t>
            </a:r>
          </a:p>
          <a:p>
            <a:pPr algn="ctr"/>
            <a:endParaRPr lang="en-US" sz="4800" dirty="0"/>
          </a:p>
          <a:p>
            <a:pPr algn="ctr"/>
            <a:r>
              <a:rPr lang="en-GB" sz="4800" b="1" dirty="0" smtClean="0">
                <a:solidFill>
                  <a:srgbClr val="0070C0"/>
                </a:solidFill>
              </a:rPr>
              <a:t>544</a:t>
            </a:r>
          </a:p>
          <a:p>
            <a:pPr algn="ctr"/>
            <a:endParaRPr lang="en-US" sz="4800" dirty="0"/>
          </a:p>
          <a:p>
            <a:endParaRPr lang="en-US" sz="4800" dirty="0"/>
          </a:p>
        </p:txBody>
      </p:sp>
      <p:sp>
        <p:nvSpPr>
          <p:cNvPr id="6" name="TextBox 5"/>
          <p:cNvSpPr txBox="1"/>
          <p:nvPr/>
        </p:nvSpPr>
        <p:spPr>
          <a:xfrm>
            <a:off x="1284732" y="3034145"/>
            <a:ext cx="2414432" cy="3539430"/>
          </a:xfrm>
          <a:prstGeom prst="rect">
            <a:avLst/>
          </a:prstGeom>
          <a:noFill/>
        </p:spPr>
        <p:txBody>
          <a:bodyPr wrap="square" rtlCol="0">
            <a:spAutoFit/>
          </a:bodyPr>
          <a:lstStyle/>
          <a:p>
            <a:r>
              <a:rPr lang="en-GB" sz="3200" dirty="0" smtClean="0"/>
              <a:t>         32</a:t>
            </a:r>
          </a:p>
          <a:p>
            <a:r>
              <a:rPr lang="en-GB" sz="3200" dirty="0" smtClean="0"/>
              <a:t>X       17</a:t>
            </a:r>
          </a:p>
          <a:p>
            <a:r>
              <a:rPr lang="en-GB" sz="3200" dirty="0" smtClean="0"/>
              <a:t>         14</a:t>
            </a:r>
          </a:p>
          <a:p>
            <a:r>
              <a:rPr lang="en-GB" sz="3200" dirty="0" smtClean="0"/>
              <a:t>       210</a:t>
            </a:r>
          </a:p>
          <a:p>
            <a:r>
              <a:rPr lang="en-GB" sz="3200" dirty="0" smtClean="0"/>
              <a:t>         20</a:t>
            </a:r>
          </a:p>
          <a:p>
            <a:r>
              <a:rPr lang="en-GB" sz="3200" dirty="0" smtClean="0"/>
              <a:t>       300</a:t>
            </a:r>
          </a:p>
          <a:p>
            <a:r>
              <a:rPr lang="en-GB" sz="3200" dirty="0" smtClean="0"/>
              <a:t>       544</a:t>
            </a:r>
            <a:endParaRPr lang="en-GB" sz="3200" dirty="0"/>
          </a:p>
        </p:txBody>
      </p:sp>
      <p:cxnSp>
        <p:nvCxnSpPr>
          <p:cNvPr id="11" name="Straight Connector 10"/>
          <p:cNvCxnSpPr/>
          <p:nvPr/>
        </p:nvCxnSpPr>
        <p:spPr>
          <a:xfrm>
            <a:off x="1284732" y="4031673"/>
            <a:ext cx="24144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284732" y="6081133"/>
            <a:ext cx="24144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01364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2079523"/>
            <a:ext cx="9525836" cy="4247317"/>
          </a:xfrm>
          <a:prstGeom prst="rect">
            <a:avLst/>
          </a:prstGeom>
          <a:noFill/>
        </p:spPr>
        <p:txBody>
          <a:bodyPr wrap="square" rtlCol="0">
            <a:spAutoFit/>
          </a:bodyPr>
          <a:lstStyle/>
          <a:p>
            <a:pPr algn="ctr"/>
            <a:r>
              <a:rPr lang="en-GB" sz="5400" dirty="0">
                <a:solidFill>
                  <a:schemeClr val="accent2"/>
                </a:solidFill>
              </a:rPr>
              <a:t>How many hours are there in one year</a:t>
            </a:r>
            <a:r>
              <a:rPr lang="en-GB" sz="5400" dirty="0" smtClean="0">
                <a:solidFill>
                  <a:schemeClr val="accent2"/>
                </a:solidFill>
              </a:rPr>
              <a:t>?</a:t>
            </a:r>
          </a:p>
          <a:p>
            <a:pPr algn="ctr"/>
            <a:r>
              <a:rPr lang="en-US" sz="5400" dirty="0" smtClean="0"/>
              <a:t>365 x 24 =</a:t>
            </a:r>
            <a:endParaRPr lang="en-US" sz="5400" dirty="0"/>
          </a:p>
          <a:p>
            <a:pPr algn="ctr"/>
            <a:r>
              <a:rPr lang="en-GB" sz="5400" b="1" dirty="0">
                <a:solidFill>
                  <a:srgbClr val="0070C0"/>
                </a:solidFill>
              </a:rPr>
              <a:t>8760</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144505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40310"/>
            <a:ext cx="9245616" cy="3970318"/>
          </a:xfrm>
          <a:prstGeom prst="rect">
            <a:avLst/>
          </a:prstGeom>
          <a:noFill/>
        </p:spPr>
        <p:txBody>
          <a:bodyPr wrap="square" rtlCol="0">
            <a:spAutoFit/>
          </a:bodyPr>
          <a:lstStyle/>
          <a:p>
            <a:pPr algn="ctr"/>
            <a:r>
              <a:rPr lang="en-GB" sz="3600" dirty="0">
                <a:solidFill>
                  <a:schemeClr val="accent2"/>
                </a:solidFill>
              </a:rPr>
              <a:t>Show me your method for solving this problem: </a:t>
            </a:r>
            <a:br>
              <a:rPr lang="en-GB" sz="3600" dirty="0">
                <a:solidFill>
                  <a:schemeClr val="accent2"/>
                </a:solidFill>
              </a:rPr>
            </a:br>
            <a:r>
              <a:rPr lang="en-GB" sz="3600" dirty="0">
                <a:solidFill>
                  <a:schemeClr val="accent2"/>
                </a:solidFill>
              </a:rPr>
              <a:t>‘What is the total mass of 235 screws each weighing 6 grams?’ </a:t>
            </a:r>
            <a:endParaRPr lang="en-GB" sz="3600" dirty="0" smtClean="0">
              <a:solidFill>
                <a:schemeClr val="accent2"/>
              </a:solidFill>
            </a:endParaRPr>
          </a:p>
          <a:p>
            <a:pPr algn="ctr"/>
            <a:endParaRPr lang="en-US" sz="3600" dirty="0"/>
          </a:p>
          <a:p>
            <a:pPr algn="ctr"/>
            <a:r>
              <a:rPr lang="en-GB" sz="3600" b="1" dirty="0">
                <a:solidFill>
                  <a:srgbClr val="0070C0"/>
                </a:solidFill>
              </a:rPr>
              <a:t>1410g or </a:t>
            </a:r>
            <a:r>
              <a:rPr lang="en-GB" sz="3600" b="1" dirty="0" smtClean="0">
                <a:solidFill>
                  <a:srgbClr val="0070C0"/>
                </a:solidFill>
              </a:rPr>
              <a:t>1.41kg</a:t>
            </a:r>
          </a:p>
          <a:p>
            <a:pPr algn="ctr"/>
            <a:endParaRPr lang="en-US" sz="3600" dirty="0"/>
          </a:p>
          <a:p>
            <a:endParaRPr lang="en-US" sz="3600" dirty="0"/>
          </a:p>
        </p:txBody>
      </p:sp>
      <p:sp>
        <p:nvSpPr>
          <p:cNvPr id="6" name="TextBox 5"/>
          <p:cNvSpPr txBox="1"/>
          <p:nvPr/>
        </p:nvSpPr>
        <p:spPr>
          <a:xfrm>
            <a:off x="1284732" y="3699164"/>
            <a:ext cx="2497559" cy="3046988"/>
          </a:xfrm>
          <a:prstGeom prst="rect">
            <a:avLst/>
          </a:prstGeom>
          <a:noFill/>
        </p:spPr>
        <p:txBody>
          <a:bodyPr wrap="square" rtlCol="0">
            <a:spAutoFit/>
          </a:bodyPr>
          <a:lstStyle/>
          <a:p>
            <a:r>
              <a:rPr lang="en-GB" dirty="0" smtClean="0"/>
              <a:t>         </a:t>
            </a:r>
            <a:r>
              <a:rPr lang="en-GB" sz="3200" dirty="0" smtClean="0"/>
              <a:t>235</a:t>
            </a:r>
          </a:p>
          <a:p>
            <a:r>
              <a:rPr lang="en-GB" sz="3200" dirty="0" smtClean="0"/>
              <a:t>  x      6</a:t>
            </a:r>
          </a:p>
          <a:p>
            <a:r>
              <a:rPr lang="en-GB" sz="3200" dirty="0" smtClean="0"/>
              <a:t>        30</a:t>
            </a:r>
          </a:p>
          <a:p>
            <a:r>
              <a:rPr lang="en-GB" sz="3200" dirty="0" smtClean="0"/>
              <a:t>      180</a:t>
            </a:r>
          </a:p>
          <a:p>
            <a:r>
              <a:rPr lang="en-GB" sz="3200" dirty="0" smtClean="0"/>
              <a:t>    1200</a:t>
            </a:r>
          </a:p>
          <a:p>
            <a:r>
              <a:rPr lang="en-GB" sz="3200" dirty="0" smtClean="0"/>
              <a:t>    1410</a:t>
            </a:r>
            <a:endParaRPr lang="en-GB" sz="3200" dirty="0"/>
          </a:p>
        </p:txBody>
      </p:sp>
      <p:cxnSp>
        <p:nvCxnSpPr>
          <p:cNvPr id="8" name="Straight Connector 7"/>
          <p:cNvCxnSpPr/>
          <p:nvPr/>
        </p:nvCxnSpPr>
        <p:spPr>
          <a:xfrm flipV="1">
            <a:off x="1284732" y="4696691"/>
            <a:ext cx="2497559" cy="2770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1104623" y="6192982"/>
            <a:ext cx="2497559" cy="2770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726805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9365226" cy="5078313"/>
          </a:xfrm>
          <a:prstGeom prst="rect">
            <a:avLst/>
          </a:prstGeom>
          <a:noFill/>
        </p:spPr>
        <p:txBody>
          <a:bodyPr wrap="square" rtlCol="0">
            <a:spAutoFit/>
          </a:bodyPr>
          <a:lstStyle/>
          <a:p>
            <a:pPr algn="ctr"/>
            <a:r>
              <a:rPr lang="en-GB" sz="3600" dirty="0">
                <a:solidFill>
                  <a:schemeClr val="accent2"/>
                </a:solidFill>
              </a:rPr>
              <a:t>I buy six books that cost £7.99 each and four CDs that cost £12.99 each. Use approximation to work out the total cost to the nearest pound. </a:t>
            </a:r>
            <a:endParaRPr lang="en-GB" sz="3600" dirty="0" smtClean="0">
              <a:solidFill>
                <a:schemeClr val="accent2"/>
              </a:solidFill>
            </a:endParaRPr>
          </a:p>
          <a:p>
            <a:pPr algn="ctr"/>
            <a:endParaRPr lang="en-US" sz="3600" dirty="0"/>
          </a:p>
          <a:p>
            <a:pPr algn="ctr"/>
            <a:r>
              <a:rPr lang="en-GB" sz="3600" b="1" dirty="0">
                <a:solidFill>
                  <a:srgbClr val="0070C0"/>
                </a:solidFill>
              </a:rPr>
              <a:t>6 x £8 = £</a:t>
            </a:r>
            <a:r>
              <a:rPr lang="en-GB" sz="3600" b="1" dirty="0" smtClean="0">
                <a:solidFill>
                  <a:srgbClr val="0070C0"/>
                </a:solidFill>
              </a:rPr>
              <a:t>48</a:t>
            </a:r>
            <a:endParaRPr lang="en-US" sz="3600" b="1" dirty="0">
              <a:solidFill>
                <a:srgbClr val="0070C0"/>
              </a:solidFill>
            </a:endParaRPr>
          </a:p>
          <a:p>
            <a:pPr algn="ctr"/>
            <a:r>
              <a:rPr lang="en-GB" sz="3600" b="1" dirty="0">
                <a:solidFill>
                  <a:srgbClr val="0070C0"/>
                </a:solidFill>
              </a:rPr>
              <a:t>4 x £13 = £</a:t>
            </a:r>
            <a:r>
              <a:rPr lang="en-GB" sz="3600" b="1" dirty="0" smtClean="0">
                <a:solidFill>
                  <a:srgbClr val="0070C0"/>
                </a:solidFill>
              </a:rPr>
              <a:t>52</a:t>
            </a:r>
          </a:p>
          <a:p>
            <a:pPr algn="ctr"/>
            <a:endParaRPr lang="en-US" sz="3600" b="1" dirty="0">
              <a:solidFill>
                <a:srgbClr val="0070C0"/>
              </a:solidFill>
            </a:endParaRPr>
          </a:p>
          <a:p>
            <a:pPr algn="ctr"/>
            <a:r>
              <a:rPr lang="en-GB" sz="3600" b="1" dirty="0">
                <a:solidFill>
                  <a:srgbClr val="0070C0"/>
                </a:solidFill>
              </a:rPr>
              <a:t>£52 + £48 = £100 </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43105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17639" y="1755058"/>
            <a:ext cx="9650361" cy="4524315"/>
          </a:xfrm>
          <a:prstGeom prst="rect">
            <a:avLst/>
          </a:prstGeom>
          <a:noFill/>
        </p:spPr>
        <p:txBody>
          <a:bodyPr wrap="square" rtlCol="0">
            <a:spAutoFit/>
          </a:bodyPr>
          <a:lstStyle/>
          <a:p>
            <a:pPr algn="ctr"/>
            <a:r>
              <a:rPr lang="en-GB" sz="3600" dirty="0">
                <a:solidFill>
                  <a:schemeClr val="accent2"/>
                </a:solidFill>
              </a:rPr>
              <a:t>A lawn is 19.5 m long and 4.5 m wide. Is its area greater or less than 100 square metres? Explain how you know</a:t>
            </a:r>
            <a:r>
              <a:rPr lang="en-GB" sz="3600" dirty="0" smtClean="0">
                <a:solidFill>
                  <a:schemeClr val="accent2"/>
                </a:solidFill>
              </a:rPr>
              <a:t>.</a:t>
            </a:r>
          </a:p>
          <a:p>
            <a:pPr algn="ctr"/>
            <a:endParaRPr lang="en-US" sz="3600" dirty="0"/>
          </a:p>
          <a:p>
            <a:pPr algn="ctr"/>
            <a:r>
              <a:rPr lang="en-GB" sz="3600" b="1" dirty="0">
                <a:solidFill>
                  <a:srgbClr val="0070C0"/>
                </a:solidFill>
              </a:rPr>
              <a:t>Less than 100 square metres because 20 x 5 would </a:t>
            </a:r>
            <a:r>
              <a:rPr lang="en-GB" sz="3600" b="1" dirty="0" smtClean="0">
                <a:solidFill>
                  <a:srgbClr val="0070C0"/>
                </a:solidFill>
              </a:rPr>
              <a:t>give </a:t>
            </a:r>
            <a:r>
              <a:rPr lang="en-GB" sz="3600" b="1" dirty="0">
                <a:solidFill>
                  <a:srgbClr val="0070C0"/>
                </a:solidFill>
              </a:rPr>
              <a:t>an answer of 100 and 19.5 and 4.5 are both less than 20 and 5.</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4387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855406" y="1589640"/>
            <a:ext cx="10264878" cy="4524315"/>
          </a:xfrm>
          <a:prstGeom prst="rect">
            <a:avLst/>
          </a:prstGeom>
          <a:noFill/>
        </p:spPr>
        <p:txBody>
          <a:bodyPr wrap="square" rtlCol="0">
            <a:spAutoFit/>
          </a:bodyPr>
          <a:lstStyle/>
          <a:p>
            <a:pPr algn="ctr"/>
            <a:r>
              <a:rPr lang="en-GB" sz="3200" dirty="0">
                <a:solidFill>
                  <a:schemeClr val="accent2"/>
                </a:solidFill>
              </a:rPr>
              <a:t>A car park has 76 rows for parking. There are 52 car spaces in each row. Which of these is the best way to estimate how many cars can park altogether? 80 × 60 = 4800, 80 × 50 = 4000, 70 × 60 = 4200. Explain your choice. </a:t>
            </a:r>
            <a:endParaRPr lang="en-GB" sz="3200" dirty="0" smtClean="0">
              <a:solidFill>
                <a:schemeClr val="accent2"/>
              </a:solidFill>
            </a:endParaRPr>
          </a:p>
          <a:p>
            <a:pPr algn="ctr"/>
            <a:endParaRPr lang="en-US" sz="3200" dirty="0"/>
          </a:p>
          <a:p>
            <a:pPr algn="ctr"/>
            <a:r>
              <a:rPr lang="en-GB" sz="3200" b="1" dirty="0">
                <a:solidFill>
                  <a:srgbClr val="0070C0"/>
                </a:solidFill>
              </a:rPr>
              <a:t>80 x 50 because 76 rounded to the nearest 10 is 80 and 52 rounded to the nearest 10 is </a:t>
            </a:r>
            <a:r>
              <a:rPr lang="en-GB" sz="3200" b="1" dirty="0" smtClean="0">
                <a:solidFill>
                  <a:srgbClr val="0070C0"/>
                </a:solidFill>
              </a:rPr>
              <a:t>50 </a:t>
            </a:r>
            <a:r>
              <a:rPr lang="en-GB" sz="3200" b="1" dirty="0">
                <a:solidFill>
                  <a:srgbClr val="0070C0"/>
                </a:solidFill>
              </a:rPr>
              <a:t>so this would give the closest estimate.</a:t>
            </a:r>
            <a:endParaRPr lang="en-US" sz="3200" b="1" dirty="0">
              <a:solidFill>
                <a:srgbClr val="0070C0"/>
              </a:solidFill>
            </a:endParaRPr>
          </a:p>
          <a:p>
            <a:endParaRPr lang="en-US" sz="3200" dirty="0"/>
          </a:p>
        </p:txBody>
      </p:sp>
    </p:spTree>
    <p:extLst>
      <p:ext uri="{BB962C8B-B14F-4D97-AF65-F5344CB8AC3E}">
        <p14:creationId xmlns="" xmlns:p14="http://schemas.microsoft.com/office/powerpoint/2010/main" val="183273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796413" y="2079523"/>
            <a:ext cx="10545097" cy="3785652"/>
          </a:xfrm>
          <a:prstGeom prst="rect">
            <a:avLst/>
          </a:prstGeom>
          <a:noFill/>
        </p:spPr>
        <p:txBody>
          <a:bodyPr wrap="square" rtlCol="0">
            <a:spAutoFit/>
          </a:bodyPr>
          <a:lstStyle/>
          <a:p>
            <a:pPr algn="ctr"/>
            <a:r>
              <a:rPr lang="en-GB" sz="4000" dirty="0">
                <a:solidFill>
                  <a:schemeClr val="accent2"/>
                </a:solidFill>
              </a:rPr>
              <a:t>Which of these two numbers multiplied together give the product closest to 24? 7.9, 9.2, 2.1, 2.8</a:t>
            </a:r>
            <a:r>
              <a:rPr lang="en-GB" sz="4000" dirty="0" smtClean="0">
                <a:solidFill>
                  <a:schemeClr val="accent2"/>
                </a:solidFill>
              </a:rPr>
              <a:t>.</a:t>
            </a:r>
          </a:p>
          <a:p>
            <a:pPr algn="ctr"/>
            <a:endParaRPr lang="en-US" sz="4000" dirty="0"/>
          </a:p>
          <a:p>
            <a:pPr algn="ctr"/>
            <a:r>
              <a:rPr lang="en-GB" sz="4000" b="1" dirty="0">
                <a:solidFill>
                  <a:srgbClr val="0070C0"/>
                </a:solidFill>
              </a:rPr>
              <a:t>7.9 and 2.8 </a:t>
            </a:r>
            <a:r>
              <a:rPr lang="en-GB" sz="4000" b="1" dirty="0" smtClean="0">
                <a:solidFill>
                  <a:srgbClr val="0070C0"/>
                </a:solidFill>
              </a:rPr>
              <a:t>because </a:t>
            </a:r>
            <a:r>
              <a:rPr lang="en-GB" sz="4000" b="1" dirty="0">
                <a:solidFill>
                  <a:srgbClr val="0070C0"/>
                </a:solidFill>
              </a:rPr>
              <a:t>they round to 8 and 3 which gives an answer of 24</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138028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79871" y="1589640"/>
            <a:ext cx="9173497" cy="5016758"/>
          </a:xfrm>
          <a:prstGeom prst="rect">
            <a:avLst/>
          </a:prstGeom>
          <a:noFill/>
        </p:spPr>
        <p:txBody>
          <a:bodyPr wrap="square" rtlCol="0">
            <a:spAutoFit/>
          </a:bodyPr>
          <a:lstStyle/>
          <a:p>
            <a:pPr algn="ctr"/>
            <a:r>
              <a:rPr lang="en-US" sz="4000" dirty="0" smtClean="0">
                <a:solidFill>
                  <a:schemeClr val="accent2"/>
                </a:solidFill>
              </a:rPr>
              <a:t>Solve missing number problems</a:t>
            </a:r>
          </a:p>
          <a:p>
            <a:pPr algn="ctr"/>
            <a:endParaRPr lang="en-US" sz="4000" dirty="0" smtClean="0">
              <a:solidFill>
                <a:schemeClr val="accent2"/>
              </a:solidFill>
            </a:endParaRPr>
          </a:p>
          <a:p>
            <a:pPr algn="ctr"/>
            <a:r>
              <a:rPr lang="en-US" sz="4000" dirty="0" smtClean="0">
                <a:solidFill>
                  <a:schemeClr val="accent2"/>
                </a:solidFill>
              </a:rPr>
              <a:t>4.8 </a:t>
            </a:r>
            <a:r>
              <a:rPr lang="en-GB" sz="4000" dirty="0" smtClean="0">
                <a:solidFill>
                  <a:schemeClr val="accent2"/>
                </a:solidFill>
              </a:rPr>
              <a:t>÷</a:t>
            </a:r>
            <a:r>
              <a:rPr lang="en-US" sz="4000" dirty="0" smtClean="0">
                <a:solidFill>
                  <a:schemeClr val="accent2"/>
                </a:solidFill>
                <a:effectLst/>
              </a:rPr>
              <a:t>        = 0.96</a:t>
            </a:r>
          </a:p>
          <a:p>
            <a:pPr algn="ctr"/>
            <a:endParaRPr lang="en-US" sz="4000" dirty="0" smtClean="0">
              <a:solidFill>
                <a:schemeClr val="accent2"/>
              </a:solidFill>
            </a:endParaRPr>
          </a:p>
          <a:p>
            <a:pPr algn="ctr"/>
            <a:r>
              <a:rPr lang="en-US" sz="4000" dirty="0" smtClean="0">
                <a:solidFill>
                  <a:schemeClr val="accent2"/>
                </a:solidFill>
              </a:rPr>
              <a:t>1/8 of        = 40</a:t>
            </a:r>
          </a:p>
          <a:p>
            <a:pPr algn="ctr"/>
            <a:endParaRPr lang="en-US" sz="4000" dirty="0"/>
          </a:p>
          <a:p>
            <a:pPr algn="ctr"/>
            <a:r>
              <a:rPr lang="en-GB" sz="4000" dirty="0"/>
              <a:t> </a:t>
            </a:r>
            <a:r>
              <a:rPr lang="en-GB" sz="4000" b="1" dirty="0">
                <a:solidFill>
                  <a:srgbClr val="0070C0"/>
                </a:solidFill>
              </a:rPr>
              <a:t>5 and 320</a:t>
            </a:r>
            <a:endParaRPr lang="en-US" sz="4000" b="1" dirty="0" smtClean="0">
              <a:solidFill>
                <a:srgbClr val="0070C0"/>
              </a:solidFill>
            </a:endParaRPr>
          </a:p>
          <a:p>
            <a:endParaRPr lang="en-US" sz="4000" dirty="0"/>
          </a:p>
        </p:txBody>
      </p:sp>
      <p:sp>
        <p:nvSpPr>
          <p:cNvPr id="6" name="Rectangle 5"/>
          <p:cNvSpPr/>
          <p:nvPr/>
        </p:nvSpPr>
        <p:spPr>
          <a:xfrm>
            <a:off x="5294672" y="2861187"/>
            <a:ext cx="678425" cy="6784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633884" y="4055366"/>
            <a:ext cx="678425" cy="6784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48434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445342" y="1814052"/>
            <a:ext cx="9222658" cy="3477875"/>
          </a:xfrm>
          <a:prstGeom prst="rect">
            <a:avLst/>
          </a:prstGeom>
          <a:noFill/>
        </p:spPr>
        <p:txBody>
          <a:bodyPr wrap="square" rtlCol="0">
            <a:spAutoFit/>
          </a:bodyPr>
          <a:lstStyle/>
          <a:p>
            <a:pPr algn="ctr"/>
            <a:r>
              <a:rPr lang="en-GB" sz="4400" dirty="0">
                <a:solidFill>
                  <a:schemeClr val="accent2"/>
                </a:solidFill>
              </a:rPr>
              <a:t>The perimeter of a regular octagon is 348cm. How long is each side</a:t>
            </a:r>
            <a:r>
              <a:rPr lang="en-GB" sz="4400" dirty="0" smtClean="0">
                <a:solidFill>
                  <a:schemeClr val="accent2"/>
                </a:solidFill>
              </a:rPr>
              <a:t>?</a:t>
            </a:r>
          </a:p>
          <a:p>
            <a:pPr algn="ctr"/>
            <a:endParaRPr lang="en-US" sz="4400" dirty="0"/>
          </a:p>
          <a:p>
            <a:pPr algn="ctr"/>
            <a:r>
              <a:rPr lang="en-GB" sz="4400" b="1" dirty="0">
                <a:solidFill>
                  <a:srgbClr val="0070C0"/>
                </a:solidFill>
              </a:rPr>
              <a:t>43.5cm</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129102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589640"/>
            <a:ext cx="9085006" cy="4524315"/>
          </a:xfrm>
          <a:prstGeom prst="rect">
            <a:avLst/>
          </a:prstGeom>
          <a:noFill/>
        </p:spPr>
        <p:txBody>
          <a:bodyPr wrap="square" rtlCol="0">
            <a:spAutoFit/>
          </a:bodyPr>
          <a:lstStyle/>
          <a:p>
            <a:pPr algn="ctr"/>
            <a:r>
              <a:rPr lang="en-GB" sz="3600" dirty="0">
                <a:solidFill>
                  <a:schemeClr val="accent2"/>
                </a:solidFill>
              </a:rPr>
              <a:t>A boy worked out how many 19p stamps you can</a:t>
            </a:r>
            <a:r>
              <a:rPr lang="en-GB" sz="3600" b="1" dirty="0">
                <a:solidFill>
                  <a:schemeClr val="accent2"/>
                </a:solidFill>
              </a:rPr>
              <a:t> </a:t>
            </a:r>
            <a:r>
              <a:rPr lang="en-GB" sz="3600" dirty="0">
                <a:solidFill>
                  <a:schemeClr val="accent2"/>
                </a:solidFill>
              </a:rPr>
              <a:t>buy for £5. His answer was 25. Do you think he was right or wrong? Why</a:t>
            </a:r>
            <a:r>
              <a:rPr lang="en-GB" sz="3600" dirty="0" smtClean="0">
                <a:solidFill>
                  <a:schemeClr val="accent2"/>
                </a:solidFill>
              </a:rPr>
              <a:t>?</a:t>
            </a:r>
          </a:p>
          <a:p>
            <a:pPr algn="ctr"/>
            <a:endParaRPr lang="en-US" sz="3600" dirty="0"/>
          </a:p>
          <a:p>
            <a:pPr algn="ctr"/>
            <a:r>
              <a:rPr lang="en-GB" sz="3600" dirty="0"/>
              <a:t>     </a:t>
            </a:r>
            <a:r>
              <a:rPr lang="en-GB" sz="3600" b="1" dirty="0">
                <a:solidFill>
                  <a:srgbClr val="0070C0"/>
                </a:solidFill>
              </a:rPr>
              <a:t>He was wrong because £5 divided by 20p would give an answer of 25 so you could buy        </a:t>
            </a:r>
            <a:r>
              <a:rPr lang="en-GB" sz="3600" b="1" dirty="0" smtClean="0">
                <a:solidFill>
                  <a:srgbClr val="0070C0"/>
                </a:solidFill>
              </a:rPr>
              <a:t>more </a:t>
            </a:r>
            <a:r>
              <a:rPr lang="en-GB" sz="3600" b="1" dirty="0">
                <a:solidFill>
                  <a:srgbClr val="0070C0"/>
                </a:solidFill>
              </a:rPr>
              <a:t>19p stamps</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960394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2035277"/>
            <a:ext cx="9186623" cy="3170099"/>
          </a:xfrm>
          <a:prstGeom prst="rect">
            <a:avLst/>
          </a:prstGeom>
          <a:noFill/>
        </p:spPr>
        <p:txBody>
          <a:bodyPr wrap="square" rtlCol="0">
            <a:spAutoFit/>
          </a:bodyPr>
          <a:lstStyle/>
          <a:p>
            <a:pPr algn="ctr"/>
            <a:r>
              <a:rPr lang="en-GB" sz="4000" dirty="0">
                <a:solidFill>
                  <a:schemeClr val="accent2"/>
                </a:solidFill>
              </a:rPr>
              <a:t>Will the answer to 75 ÷ 0.9 be smaller or</a:t>
            </a:r>
            <a:r>
              <a:rPr lang="en-GB" sz="4000" b="1" dirty="0">
                <a:solidFill>
                  <a:schemeClr val="accent2"/>
                </a:solidFill>
              </a:rPr>
              <a:t> </a:t>
            </a:r>
            <a:r>
              <a:rPr lang="en-GB" sz="4000" dirty="0">
                <a:solidFill>
                  <a:schemeClr val="accent2"/>
                </a:solidFill>
              </a:rPr>
              <a:t>larger than 75? How do you know</a:t>
            </a:r>
            <a:r>
              <a:rPr lang="en-GB" sz="4000" dirty="0" smtClean="0">
                <a:solidFill>
                  <a:schemeClr val="accent2"/>
                </a:solidFill>
              </a:rPr>
              <a:t>?</a:t>
            </a:r>
          </a:p>
          <a:p>
            <a:pPr algn="ctr"/>
            <a:endParaRPr lang="en-US" sz="4000" dirty="0"/>
          </a:p>
          <a:p>
            <a:pPr algn="ctr"/>
            <a:r>
              <a:rPr lang="en-GB" sz="4000" b="1" dirty="0">
                <a:solidFill>
                  <a:srgbClr val="0070C0"/>
                </a:solidFill>
              </a:rPr>
              <a:t>     Larger because 0.9 is less than 1</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64956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50374" y="1725561"/>
            <a:ext cx="9320981" cy="3785652"/>
          </a:xfrm>
          <a:prstGeom prst="rect">
            <a:avLst/>
          </a:prstGeom>
          <a:noFill/>
        </p:spPr>
        <p:txBody>
          <a:bodyPr wrap="square" rtlCol="0">
            <a:spAutoFit/>
          </a:bodyPr>
          <a:lstStyle/>
          <a:p>
            <a:pPr algn="ctr"/>
            <a:r>
              <a:rPr lang="en-GB" sz="4000" dirty="0">
                <a:solidFill>
                  <a:schemeClr val="accent2"/>
                </a:solidFill>
              </a:rPr>
              <a:t>317 people are going on a school coach trip. Each coach will hold 28 passengers. How many coaches are needed</a:t>
            </a:r>
            <a:r>
              <a:rPr lang="en-GB" sz="4000" dirty="0" smtClean="0">
                <a:solidFill>
                  <a:schemeClr val="accent2"/>
                </a:solidFill>
              </a:rPr>
              <a:t>?</a:t>
            </a:r>
          </a:p>
          <a:p>
            <a:pPr algn="ctr"/>
            <a:endParaRPr lang="en-US" sz="4000" dirty="0" smtClean="0"/>
          </a:p>
          <a:p>
            <a:pPr algn="ctr"/>
            <a:r>
              <a:rPr lang="en-GB" sz="4000" b="1" dirty="0" smtClean="0">
                <a:solidFill>
                  <a:srgbClr val="0070C0"/>
                </a:solidFill>
              </a:rPr>
              <a:t>12 </a:t>
            </a:r>
            <a:r>
              <a:rPr lang="en-GB" sz="4000" b="1" dirty="0">
                <a:solidFill>
                  <a:srgbClr val="0070C0"/>
                </a:solidFill>
              </a:rPr>
              <a:t>coaches</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1523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899653" y="1589640"/>
            <a:ext cx="9497960" cy="3170099"/>
          </a:xfrm>
          <a:prstGeom prst="rect">
            <a:avLst/>
          </a:prstGeom>
          <a:noFill/>
        </p:spPr>
        <p:txBody>
          <a:bodyPr wrap="square" rtlCol="0">
            <a:spAutoFit/>
          </a:bodyPr>
          <a:lstStyle/>
          <a:p>
            <a:pPr algn="ctr"/>
            <a:r>
              <a:rPr lang="en-GB" sz="4000" dirty="0">
                <a:solidFill>
                  <a:schemeClr val="accent2"/>
                </a:solidFill>
              </a:rPr>
              <a:t>A full box holds 180 pins. How many boxes can be filled from </a:t>
            </a:r>
            <a:r>
              <a:rPr lang="en-GB" sz="4000" dirty="0" smtClean="0">
                <a:solidFill>
                  <a:schemeClr val="accent2"/>
                </a:solidFill>
              </a:rPr>
              <a:t>100 </a:t>
            </a:r>
            <a:r>
              <a:rPr lang="en-GB" sz="4000" dirty="0">
                <a:solidFill>
                  <a:schemeClr val="accent2"/>
                </a:solidFill>
              </a:rPr>
              <a:t>000 pins? </a:t>
            </a:r>
            <a:endParaRPr lang="en-GB" sz="4000" dirty="0" smtClean="0">
              <a:solidFill>
                <a:schemeClr val="accent2"/>
              </a:solidFill>
            </a:endParaRPr>
          </a:p>
          <a:p>
            <a:pPr algn="ctr"/>
            <a:endParaRPr lang="en-US" sz="4000" dirty="0"/>
          </a:p>
          <a:p>
            <a:pPr algn="ctr"/>
            <a:r>
              <a:rPr lang="en-GB" sz="4000" b="1" dirty="0">
                <a:solidFill>
                  <a:srgbClr val="0070C0"/>
                </a:solidFill>
              </a:rPr>
              <a:t>555</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73413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811161" y="2064774"/>
            <a:ext cx="10294374" cy="3477875"/>
          </a:xfrm>
          <a:prstGeom prst="rect">
            <a:avLst/>
          </a:prstGeom>
          <a:noFill/>
        </p:spPr>
        <p:txBody>
          <a:bodyPr wrap="square" rtlCol="0">
            <a:spAutoFit/>
          </a:bodyPr>
          <a:lstStyle/>
          <a:p>
            <a:pPr algn="ctr"/>
            <a:r>
              <a:rPr lang="en-GB" sz="4400" dirty="0">
                <a:solidFill>
                  <a:schemeClr val="accent2"/>
                </a:solidFill>
              </a:rPr>
              <a:t>A rope is 12 metres long. How many lengths of 85 cm can I cut from it</a:t>
            </a:r>
            <a:r>
              <a:rPr lang="en-GB" sz="4400" dirty="0" smtClean="0">
                <a:solidFill>
                  <a:schemeClr val="accent2"/>
                </a:solidFill>
              </a:rPr>
              <a:t>?</a:t>
            </a:r>
          </a:p>
          <a:p>
            <a:pPr algn="ctr"/>
            <a:endParaRPr lang="en-US" sz="4400" dirty="0"/>
          </a:p>
          <a:p>
            <a:pPr algn="ctr"/>
            <a:r>
              <a:rPr lang="en-GB" sz="4400" b="1" dirty="0">
                <a:solidFill>
                  <a:srgbClr val="0070C0"/>
                </a:solidFill>
              </a:rPr>
              <a:t>14</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195182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76632" y="1799303"/>
            <a:ext cx="9778181" cy="3477875"/>
          </a:xfrm>
          <a:prstGeom prst="rect">
            <a:avLst/>
          </a:prstGeom>
          <a:noFill/>
        </p:spPr>
        <p:txBody>
          <a:bodyPr wrap="square" rtlCol="0">
            <a:spAutoFit/>
          </a:bodyPr>
          <a:lstStyle/>
          <a:p>
            <a:pPr algn="ctr"/>
            <a:r>
              <a:rPr lang="en-GB" sz="4400" dirty="0">
                <a:solidFill>
                  <a:schemeClr val="accent2"/>
                </a:solidFill>
              </a:rPr>
              <a:t>A bus holds 52 people. How many buses are needed for 327 people</a:t>
            </a:r>
            <a:r>
              <a:rPr lang="en-GB" sz="4400" dirty="0" smtClean="0">
                <a:solidFill>
                  <a:schemeClr val="accent2"/>
                </a:solidFill>
              </a:rPr>
              <a:t>?</a:t>
            </a:r>
          </a:p>
          <a:p>
            <a:pPr algn="ctr"/>
            <a:endParaRPr lang="en-US" sz="4400" dirty="0"/>
          </a:p>
          <a:p>
            <a:pPr algn="ctr"/>
            <a:r>
              <a:rPr lang="en-GB" sz="4400" b="1" dirty="0">
                <a:solidFill>
                  <a:srgbClr val="0070C0"/>
                </a:solidFill>
              </a:rPr>
              <a:t>7</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138930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851302" y="1589640"/>
            <a:ext cx="10250129" cy="3170099"/>
          </a:xfrm>
          <a:prstGeom prst="rect">
            <a:avLst/>
          </a:prstGeom>
          <a:noFill/>
        </p:spPr>
        <p:txBody>
          <a:bodyPr wrap="square" rtlCol="0">
            <a:spAutoFit/>
          </a:bodyPr>
          <a:lstStyle/>
          <a:p>
            <a:pPr algn="ctr"/>
            <a:r>
              <a:rPr lang="en-GB" sz="4000" dirty="0">
                <a:solidFill>
                  <a:schemeClr val="accent2"/>
                </a:solidFill>
              </a:rPr>
              <a:t>Apples weigh about 190g each. How many apples would you expect to get in a 2 kg bag</a:t>
            </a:r>
            <a:r>
              <a:rPr lang="en-GB" sz="4000" dirty="0" smtClean="0">
                <a:solidFill>
                  <a:schemeClr val="accent2"/>
                </a:solidFill>
              </a:rPr>
              <a:t>?</a:t>
            </a:r>
          </a:p>
          <a:p>
            <a:pPr algn="ctr"/>
            <a:r>
              <a:rPr lang="en-GB" sz="4000" dirty="0" smtClean="0"/>
              <a:t> </a:t>
            </a:r>
            <a:endParaRPr lang="en-US" sz="4000" dirty="0"/>
          </a:p>
          <a:p>
            <a:pPr algn="ctr"/>
            <a:r>
              <a:rPr lang="en-GB" sz="4000" b="1" dirty="0">
                <a:solidFill>
                  <a:srgbClr val="0070C0"/>
                </a:solidFill>
              </a:rPr>
              <a:t>Roughly 10 or 11 apples</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185985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642366" y="1589640"/>
            <a:ext cx="10412361" cy="3785652"/>
          </a:xfrm>
          <a:prstGeom prst="rect">
            <a:avLst/>
          </a:prstGeom>
          <a:noFill/>
        </p:spPr>
        <p:txBody>
          <a:bodyPr wrap="square" rtlCol="0">
            <a:spAutoFit/>
          </a:bodyPr>
          <a:lstStyle/>
          <a:p>
            <a:pPr algn="ctr"/>
            <a:r>
              <a:rPr lang="en-GB" sz="4800" dirty="0">
                <a:solidFill>
                  <a:schemeClr val="accent2"/>
                </a:solidFill>
              </a:rPr>
              <a:t>Roughly how many pot plants can I buy with £50 if each plant costs £2.99</a:t>
            </a:r>
            <a:r>
              <a:rPr lang="en-GB" sz="4800" dirty="0" smtClean="0">
                <a:solidFill>
                  <a:schemeClr val="accent2"/>
                </a:solidFill>
              </a:rPr>
              <a:t>?</a:t>
            </a:r>
          </a:p>
          <a:p>
            <a:pPr algn="ctr"/>
            <a:endParaRPr lang="en-US" sz="4800" dirty="0"/>
          </a:p>
          <a:p>
            <a:pPr algn="ctr"/>
            <a:r>
              <a:rPr lang="en-GB" sz="4800" b="1" dirty="0">
                <a:solidFill>
                  <a:srgbClr val="0070C0"/>
                </a:solidFill>
              </a:rPr>
              <a:t>16</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2092626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6" name="TextBox 5"/>
          <p:cNvSpPr txBox="1"/>
          <p:nvPr/>
        </p:nvSpPr>
        <p:spPr>
          <a:xfrm>
            <a:off x="1065153" y="1481690"/>
            <a:ext cx="9822426" cy="5078313"/>
          </a:xfrm>
          <a:prstGeom prst="rect">
            <a:avLst/>
          </a:prstGeom>
          <a:noFill/>
        </p:spPr>
        <p:txBody>
          <a:bodyPr wrap="square" rtlCol="0">
            <a:spAutoFit/>
          </a:bodyPr>
          <a:lstStyle/>
          <a:p>
            <a:pPr algn="ctr"/>
            <a:r>
              <a:rPr lang="en-GB" sz="5400" dirty="0">
                <a:solidFill>
                  <a:schemeClr val="accent2"/>
                </a:solidFill>
              </a:rPr>
              <a:t>I bought some pencils that cost 15p each. I paid £5.85. How many pencils did I buy</a:t>
            </a:r>
            <a:r>
              <a:rPr lang="en-GB" sz="5400" dirty="0" smtClean="0">
                <a:solidFill>
                  <a:schemeClr val="accent2"/>
                </a:solidFill>
              </a:rPr>
              <a:t>?</a:t>
            </a:r>
          </a:p>
          <a:p>
            <a:pPr algn="ctr"/>
            <a:endParaRPr lang="en-GB" sz="5400" dirty="0"/>
          </a:p>
          <a:p>
            <a:pPr algn="ctr"/>
            <a:r>
              <a:rPr lang="en-GB" sz="5400" b="1" dirty="0" smtClean="0">
                <a:solidFill>
                  <a:srgbClr val="0070C0"/>
                </a:solidFill>
              </a:rPr>
              <a:t>39</a:t>
            </a:r>
            <a:endParaRPr lang="en-US" sz="5400" b="1" dirty="0">
              <a:solidFill>
                <a:srgbClr val="0070C0"/>
              </a:solidFill>
            </a:endParaRPr>
          </a:p>
          <a:p>
            <a:endParaRPr lang="en-US" sz="5400" dirty="0"/>
          </a:p>
        </p:txBody>
      </p:sp>
    </p:spTree>
    <p:extLst>
      <p:ext uri="{BB962C8B-B14F-4D97-AF65-F5344CB8AC3E}">
        <p14:creationId xmlns="" xmlns:p14="http://schemas.microsoft.com/office/powerpoint/2010/main" val="18948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91381" y="1589640"/>
            <a:ext cx="9576619" cy="3785652"/>
          </a:xfrm>
          <a:prstGeom prst="rect">
            <a:avLst/>
          </a:prstGeom>
          <a:noFill/>
        </p:spPr>
        <p:txBody>
          <a:bodyPr wrap="square" rtlCol="0">
            <a:spAutoFit/>
          </a:bodyPr>
          <a:lstStyle/>
          <a:p>
            <a:pPr algn="ctr"/>
            <a:r>
              <a:rPr lang="en-GB" sz="4800" dirty="0">
                <a:solidFill>
                  <a:schemeClr val="accent2"/>
                </a:solidFill>
              </a:rPr>
              <a:t>Three bars of chocolate cost £1.24. How much would six bars cost</a:t>
            </a:r>
            <a:r>
              <a:rPr lang="en-GB" sz="4800" dirty="0" smtClean="0">
                <a:solidFill>
                  <a:schemeClr val="accent2"/>
                </a:solidFill>
              </a:rPr>
              <a:t>?</a:t>
            </a:r>
          </a:p>
          <a:p>
            <a:pPr algn="ctr"/>
            <a:r>
              <a:rPr lang="en-GB" sz="4800" dirty="0" smtClean="0"/>
              <a:t> </a:t>
            </a:r>
            <a:endParaRPr lang="en-US" sz="4800" dirty="0" smtClean="0"/>
          </a:p>
          <a:p>
            <a:pPr algn="ctr"/>
            <a:r>
              <a:rPr lang="en-GB" sz="4800" b="1" dirty="0" smtClean="0">
                <a:solidFill>
                  <a:srgbClr val="0070C0"/>
                </a:solidFill>
              </a:rPr>
              <a:t>£</a:t>
            </a:r>
            <a:r>
              <a:rPr lang="en-GB" sz="4800" b="1" dirty="0">
                <a:solidFill>
                  <a:srgbClr val="0070C0"/>
                </a:solidFill>
              </a:rPr>
              <a:t>2.48</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1764118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84555"/>
            <a:ext cx="9383268" cy="4524315"/>
          </a:xfrm>
          <a:prstGeom prst="rect">
            <a:avLst/>
          </a:prstGeom>
          <a:noFill/>
        </p:spPr>
        <p:txBody>
          <a:bodyPr wrap="square" rtlCol="0">
            <a:spAutoFit/>
          </a:bodyPr>
          <a:lstStyle/>
          <a:p>
            <a:pPr algn="ctr"/>
            <a:r>
              <a:rPr lang="en-GB" sz="4800" dirty="0"/>
              <a:t> </a:t>
            </a:r>
            <a:r>
              <a:rPr lang="en-GB" sz="4800" dirty="0" smtClean="0">
                <a:solidFill>
                  <a:schemeClr val="accent2"/>
                </a:solidFill>
              </a:rPr>
              <a:t>There </a:t>
            </a:r>
            <a:r>
              <a:rPr lang="en-GB" sz="4800" dirty="0">
                <a:solidFill>
                  <a:schemeClr val="accent2"/>
                </a:solidFill>
              </a:rPr>
              <a:t>is space in the car park for 9 rows of 48 cars.  How many cars can park</a:t>
            </a:r>
            <a:r>
              <a:rPr lang="en-GB" sz="4800" dirty="0" smtClean="0">
                <a:solidFill>
                  <a:schemeClr val="accent2"/>
                </a:solidFill>
              </a:rPr>
              <a:t>?</a:t>
            </a:r>
          </a:p>
          <a:p>
            <a:pPr algn="ctr"/>
            <a:endParaRPr lang="en-US" sz="4800" dirty="0"/>
          </a:p>
          <a:p>
            <a:pPr algn="ctr"/>
            <a:r>
              <a:rPr lang="en-GB" sz="4800" b="1" dirty="0">
                <a:solidFill>
                  <a:srgbClr val="0070C0"/>
                </a:solidFill>
              </a:rPr>
              <a:t>432</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875820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786581" y="1481690"/>
            <a:ext cx="9881419" cy="5016758"/>
          </a:xfrm>
          <a:prstGeom prst="rect">
            <a:avLst/>
          </a:prstGeom>
          <a:noFill/>
        </p:spPr>
        <p:txBody>
          <a:bodyPr wrap="square" rtlCol="0">
            <a:spAutoFit/>
          </a:bodyPr>
          <a:lstStyle/>
          <a:p>
            <a:pPr algn="ctr"/>
            <a:r>
              <a:rPr lang="en-GB" sz="3200" dirty="0">
                <a:solidFill>
                  <a:schemeClr val="accent2"/>
                </a:solidFill>
              </a:rPr>
              <a:t>Show me your method for solving this problem: </a:t>
            </a:r>
            <a:br>
              <a:rPr lang="en-GB" sz="3200" dirty="0">
                <a:solidFill>
                  <a:schemeClr val="accent2"/>
                </a:solidFill>
              </a:rPr>
            </a:br>
            <a:r>
              <a:rPr lang="en-GB" sz="3200" dirty="0">
                <a:solidFill>
                  <a:schemeClr val="accent2"/>
                </a:solidFill>
              </a:rPr>
              <a:t>‘What is the total weight of 8 apples each weighing 50.4 grams?’ </a:t>
            </a:r>
            <a:br>
              <a:rPr lang="en-GB" sz="3200" dirty="0">
                <a:solidFill>
                  <a:schemeClr val="accent2"/>
                </a:solidFill>
              </a:rPr>
            </a:br>
            <a:r>
              <a:rPr lang="en-GB" sz="3200" dirty="0">
                <a:solidFill>
                  <a:schemeClr val="accent2"/>
                </a:solidFill>
              </a:rPr>
              <a:t>What approximations did you make? Explain how you worked out the answer</a:t>
            </a:r>
            <a:r>
              <a:rPr lang="en-GB" sz="3200" dirty="0" smtClean="0">
                <a:solidFill>
                  <a:schemeClr val="accent2"/>
                </a:solidFill>
              </a:rPr>
              <a:t>.</a:t>
            </a:r>
          </a:p>
          <a:p>
            <a:pPr algn="ctr"/>
            <a:endParaRPr lang="en-US" sz="3200" dirty="0"/>
          </a:p>
          <a:p>
            <a:pPr algn="ctr"/>
            <a:r>
              <a:rPr lang="en-GB" sz="3200" b="1" dirty="0">
                <a:solidFill>
                  <a:srgbClr val="0070C0"/>
                </a:solidFill>
              </a:rPr>
              <a:t>8 x 50 = 400 so the answer should be close to 400.</a:t>
            </a:r>
            <a:endParaRPr lang="en-US" sz="3200" b="1" dirty="0">
              <a:solidFill>
                <a:srgbClr val="0070C0"/>
              </a:solidFill>
            </a:endParaRPr>
          </a:p>
          <a:p>
            <a:pPr algn="ctr"/>
            <a:r>
              <a:rPr lang="en-GB" sz="3200" b="1" dirty="0">
                <a:solidFill>
                  <a:srgbClr val="0070C0"/>
                </a:solidFill>
              </a:rPr>
              <a:t>8 x 0.4 = 3.2</a:t>
            </a:r>
            <a:endParaRPr lang="en-US" sz="3200" b="1" dirty="0">
              <a:solidFill>
                <a:srgbClr val="0070C0"/>
              </a:solidFill>
            </a:endParaRPr>
          </a:p>
          <a:p>
            <a:pPr algn="ctr"/>
            <a:r>
              <a:rPr lang="en-GB" sz="3200" b="1" dirty="0">
                <a:solidFill>
                  <a:srgbClr val="0070C0"/>
                </a:solidFill>
              </a:rPr>
              <a:t>400 + 3.2 = 403.2g</a:t>
            </a:r>
            <a:endParaRPr lang="en-US" sz="3200" b="1" dirty="0">
              <a:solidFill>
                <a:srgbClr val="0070C0"/>
              </a:solidFill>
            </a:endParaRPr>
          </a:p>
          <a:p>
            <a:endParaRPr lang="en-US" sz="3200" dirty="0"/>
          </a:p>
        </p:txBody>
      </p:sp>
    </p:spTree>
    <p:extLst>
      <p:ext uri="{BB962C8B-B14F-4D97-AF65-F5344CB8AC3E}">
        <p14:creationId xmlns="" xmlns:p14="http://schemas.microsoft.com/office/powerpoint/2010/main" val="891625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43031" y="1589640"/>
            <a:ext cx="9866671" cy="4278094"/>
          </a:xfrm>
          <a:prstGeom prst="rect">
            <a:avLst/>
          </a:prstGeom>
          <a:noFill/>
        </p:spPr>
        <p:txBody>
          <a:bodyPr wrap="square" rtlCol="0">
            <a:spAutoFit/>
          </a:bodyPr>
          <a:lstStyle/>
          <a:p>
            <a:pPr algn="ctr"/>
            <a:r>
              <a:rPr lang="en-GB" sz="3200" dirty="0">
                <a:solidFill>
                  <a:schemeClr val="accent2"/>
                </a:solidFill>
              </a:rPr>
              <a:t>I buy six books that cost £7.79 each and four CDs that cost £12.49 each. Use approximation to work out the total cost to the nearest pound. </a:t>
            </a:r>
            <a:endParaRPr lang="en-GB" sz="3200" dirty="0" smtClean="0">
              <a:solidFill>
                <a:schemeClr val="accent2"/>
              </a:solidFill>
            </a:endParaRPr>
          </a:p>
          <a:p>
            <a:pPr algn="ctr"/>
            <a:endParaRPr lang="en-US" sz="3600" dirty="0"/>
          </a:p>
          <a:p>
            <a:pPr algn="ctr"/>
            <a:r>
              <a:rPr lang="en-GB" sz="3600" b="1" dirty="0">
                <a:solidFill>
                  <a:srgbClr val="0070C0"/>
                </a:solidFill>
              </a:rPr>
              <a:t>6 x 8 = £48</a:t>
            </a:r>
            <a:endParaRPr lang="en-US" sz="3600" b="1" dirty="0">
              <a:solidFill>
                <a:srgbClr val="0070C0"/>
              </a:solidFill>
            </a:endParaRPr>
          </a:p>
          <a:p>
            <a:pPr algn="ctr"/>
            <a:r>
              <a:rPr lang="en-GB" sz="3600" b="1" dirty="0">
                <a:solidFill>
                  <a:srgbClr val="0070C0"/>
                </a:solidFill>
              </a:rPr>
              <a:t>4 x12  =  £48</a:t>
            </a:r>
            <a:endParaRPr lang="en-US" sz="3600" b="1" dirty="0">
              <a:solidFill>
                <a:srgbClr val="0070C0"/>
              </a:solidFill>
            </a:endParaRPr>
          </a:p>
          <a:p>
            <a:pPr algn="ctr"/>
            <a:r>
              <a:rPr lang="en-GB" sz="3600" b="1" dirty="0">
                <a:solidFill>
                  <a:srgbClr val="0070C0"/>
                </a:solidFill>
              </a:rPr>
              <a:t>£48 x 2 = £96</a:t>
            </a:r>
            <a:endParaRPr lang="en-US" sz="3600" b="1" dirty="0">
              <a:solidFill>
                <a:srgbClr val="0070C0"/>
              </a:solidFill>
            </a:endParaRPr>
          </a:p>
          <a:p>
            <a:endParaRPr lang="en-US" sz="3200" dirty="0"/>
          </a:p>
        </p:txBody>
      </p:sp>
    </p:spTree>
    <p:extLst>
      <p:ext uri="{BB962C8B-B14F-4D97-AF65-F5344CB8AC3E}">
        <p14:creationId xmlns="" xmlns:p14="http://schemas.microsoft.com/office/powerpoint/2010/main" val="181029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642366" y="1589640"/>
            <a:ext cx="10515600" cy="3970318"/>
          </a:xfrm>
          <a:prstGeom prst="rect">
            <a:avLst/>
          </a:prstGeom>
          <a:noFill/>
        </p:spPr>
        <p:txBody>
          <a:bodyPr wrap="square" rtlCol="0">
            <a:spAutoFit/>
          </a:bodyPr>
          <a:lstStyle/>
          <a:p>
            <a:pPr algn="ctr"/>
            <a:r>
              <a:rPr lang="en-GB" sz="3600" dirty="0">
                <a:solidFill>
                  <a:schemeClr val="accent2"/>
                </a:solidFill>
              </a:rPr>
              <a:t>A lawn is 19.52 m long and 6 m wide. Is its area greater or less than 100 square metres? Explain how you know. What is its area</a:t>
            </a:r>
            <a:r>
              <a:rPr lang="en-GB" sz="3600" dirty="0" smtClean="0">
                <a:solidFill>
                  <a:schemeClr val="accent2"/>
                </a:solidFill>
              </a:rPr>
              <a:t>?</a:t>
            </a:r>
          </a:p>
          <a:p>
            <a:pPr algn="ctr"/>
            <a:endParaRPr lang="en-US" sz="3600" dirty="0"/>
          </a:p>
          <a:p>
            <a:pPr algn="ctr"/>
            <a:r>
              <a:rPr lang="en-GB" sz="3600" b="1" dirty="0">
                <a:solidFill>
                  <a:srgbClr val="0070C0"/>
                </a:solidFill>
              </a:rPr>
              <a:t>20 x 5 would give an answer of 100 square metres so 19.52 x 6 would give an answer greater than this.</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349670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61884" y="1887794"/>
            <a:ext cx="9822426" cy="3785652"/>
          </a:xfrm>
          <a:prstGeom prst="rect">
            <a:avLst/>
          </a:prstGeom>
          <a:noFill/>
        </p:spPr>
        <p:txBody>
          <a:bodyPr wrap="square" rtlCol="0">
            <a:spAutoFit/>
          </a:bodyPr>
          <a:lstStyle/>
          <a:p>
            <a:pPr algn="ctr"/>
            <a:r>
              <a:rPr lang="en-GB" sz="4800" dirty="0">
                <a:solidFill>
                  <a:schemeClr val="accent2"/>
                </a:solidFill>
              </a:rPr>
              <a:t>If you multiply me by 3, you will get 24. What number am I</a:t>
            </a:r>
            <a:r>
              <a:rPr lang="en-GB" sz="4800" dirty="0" smtClean="0">
                <a:solidFill>
                  <a:schemeClr val="accent2"/>
                </a:solidFill>
              </a:rPr>
              <a:t>?</a:t>
            </a:r>
          </a:p>
          <a:p>
            <a:pPr algn="ctr"/>
            <a:endParaRPr lang="en-US" sz="4800" dirty="0"/>
          </a:p>
          <a:p>
            <a:pPr algn="ctr"/>
            <a:r>
              <a:rPr lang="en-GB" sz="4800" b="1" dirty="0">
                <a:solidFill>
                  <a:srgbClr val="0070C0"/>
                </a:solidFill>
              </a:rPr>
              <a:t>8</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127281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902542"/>
            <a:ext cx="9245616" cy="3724096"/>
          </a:xfrm>
          <a:prstGeom prst="rect">
            <a:avLst/>
          </a:prstGeom>
          <a:noFill/>
        </p:spPr>
        <p:txBody>
          <a:bodyPr wrap="square" rtlCol="0">
            <a:spAutoFit/>
          </a:bodyPr>
          <a:lstStyle/>
          <a:p>
            <a:pPr algn="ctr"/>
            <a:r>
              <a:rPr lang="en-GB" sz="4800" dirty="0">
                <a:solidFill>
                  <a:schemeClr val="accent2"/>
                </a:solidFill>
              </a:rPr>
              <a:t>Multiples of 6 end in 0, 2, 4, 6 or 8. Is this statement true or false</a:t>
            </a:r>
            <a:r>
              <a:rPr lang="en-GB" sz="4800" dirty="0" smtClean="0">
                <a:solidFill>
                  <a:schemeClr val="accent2"/>
                </a:solidFill>
              </a:rPr>
              <a:t>?</a:t>
            </a:r>
          </a:p>
          <a:p>
            <a:pPr algn="ctr"/>
            <a:endParaRPr lang="en-US" sz="4800" dirty="0"/>
          </a:p>
          <a:p>
            <a:pPr algn="ctr"/>
            <a:r>
              <a:rPr lang="en-GB" sz="4800" b="1" dirty="0" smtClean="0">
                <a:solidFill>
                  <a:srgbClr val="0070C0"/>
                </a:solidFill>
              </a:rPr>
              <a:t>True</a:t>
            </a:r>
            <a:endParaRPr lang="en-US" sz="4800" b="1" dirty="0">
              <a:solidFill>
                <a:srgbClr val="0070C0"/>
              </a:solidFill>
            </a:endParaRPr>
          </a:p>
          <a:p>
            <a:endParaRPr lang="en-US" sz="4400" dirty="0"/>
          </a:p>
        </p:txBody>
      </p:sp>
    </p:spTree>
    <p:extLst>
      <p:ext uri="{BB962C8B-B14F-4D97-AF65-F5344CB8AC3E}">
        <p14:creationId xmlns="" xmlns:p14="http://schemas.microsoft.com/office/powerpoint/2010/main" val="184103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76632" y="1873045"/>
            <a:ext cx="9438968" cy="3785652"/>
          </a:xfrm>
          <a:prstGeom prst="rect">
            <a:avLst/>
          </a:prstGeom>
          <a:noFill/>
        </p:spPr>
        <p:txBody>
          <a:bodyPr wrap="square" rtlCol="0">
            <a:spAutoFit/>
          </a:bodyPr>
          <a:lstStyle/>
          <a:p>
            <a:pPr algn="ctr"/>
            <a:r>
              <a:rPr lang="en-GB" sz="4800" dirty="0">
                <a:solidFill>
                  <a:schemeClr val="accent2"/>
                </a:solidFill>
              </a:rPr>
              <a:t>Multiples of 7 are all even. Is this statement true or false?</a:t>
            </a:r>
            <a:endParaRPr lang="en-US" sz="4800" dirty="0">
              <a:solidFill>
                <a:schemeClr val="accent2"/>
              </a:solidFill>
            </a:endParaRPr>
          </a:p>
          <a:p>
            <a:pPr algn="ctr"/>
            <a:endParaRPr lang="en-GB" sz="4800" dirty="0" smtClean="0"/>
          </a:p>
          <a:p>
            <a:pPr algn="ctr"/>
            <a:r>
              <a:rPr lang="en-GB" sz="4800" b="1" dirty="0" smtClean="0">
                <a:solidFill>
                  <a:srgbClr val="0070C0"/>
                </a:solidFill>
              </a:rPr>
              <a:t>False</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45609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61884" y="1589640"/>
            <a:ext cx="9606116" cy="3785652"/>
          </a:xfrm>
          <a:prstGeom prst="rect">
            <a:avLst/>
          </a:prstGeom>
          <a:noFill/>
        </p:spPr>
        <p:txBody>
          <a:bodyPr wrap="square" rtlCol="0">
            <a:spAutoFit/>
          </a:bodyPr>
          <a:lstStyle/>
          <a:p>
            <a:pPr algn="ctr"/>
            <a:r>
              <a:rPr lang="en-GB" sz="4800" dirty="0">
                <a:solidFill>
                  <a:schemeClr val="accent2"/>
                </a:solidFill>
              </a:rPr>
              <a:t>Name all the multiples of 7 between 20 and 30</a:t>
            </a:r>
            <a:r>
              <a:rPr lang="en-GB" sz="4800" dirty="0" smtClean="0">
                <a:solidFill>
                  <a:schemeClr val="accent2"/>
                </a:solidFill>
              </a:rPr>
              <a:t>.</a:t>
            </a:r>
          </a:p>
          <a:p>
            <a:pPr algn="ctr"/>
            <a:endParaRPr lang="en-US" sz="4800" dirty="0"/>
          </a:p>
          <a:p>
            <a:pPr algn="ctr"/>
            <a:r>
              <a:rPr lang="en-GB" sz="4800" b="1" dirty="0">
                <a:solidFill>
                  <a:srgbClr val="0070C0"/>
                </a:solidFill>
              </a:rPr>
              <a:t>21 and 28</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8790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973394" y="1991032"/>
            <a:ext cx="10014154" cy="3477875"/>
          </a:xfrm>
          <a:prstGeom prst="rect">
            <a:avLst/>
          </a:prstGeom>
          <a:noFill/>
        </p:spPr>
        <p:txBody>
          <a:bodyPr wrap="square" rtlCol="0">
            <a:spAutoFit/>
          </a:bodyPr>
          <a:lstStyle/>
          <a:p>
            <a:pPr algn="ctr"/>
            <a:r>
              <a:rPr lang="en-GB" sz="4400" dirty="0">
                <a:solidFill>
                  <a:schemeClr val="accent2"/>
                </a:solidFill>
              </a:rPr>
              <a:t>Name three numbers that are multiples of 6 and multiples of 5</a:t>
            </a:r>
            <a:r>
              <a:rPr lang="en-GB" sz="4400" dirty="0" smtClean="0">
                <a:solidFill>
                  <a:schemeClr val="accent2"/>
                </a:solidFill>
              </a:rPr>
              <a:t>.</a:t>
            </a:r>
          </a:p>
          <a:p>
            <a:pPr algn="ctr"/>
            <a:endParaRPr lang="en-US" sz="4400" dirty="0"/>
          </a:p>
          <a:p>
            <a:pPr algn="ctr"/>
            <a:r>
              <a:rPr lang="en-GB" sz="4400" b="1" dirty="0">
                <a:solidFill>
                  <a:srgbClr val="0070C0"/>
                </a:solidFill>
              </a:rPr>
              <a:t>30, 60, 90</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126349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50374" y="1843548"/>
            <a:ext cx="9733936" cy="3785652"/>
          </a:xfrm>
          <a:prstGeom prst="rect">
            <a:avLst/>
          </a:prstGeom>
          <a:noFill/>
        </p:spPr>
        <p:txBody>
          <a:bodyPr wrap="square" rtlCol="0">
            <a:spAutoFit/>
          </a:bodyPr>
          <a:lstStyle/>
          <a:p>
            <a:pPr algn="ctr"/>
            <a:r>
              <a:rPr lang="en-GB" sz="4800" dirty="0">
                <a:solidFill>
                  <a:schemeClr val="accent2"/>
                </a:solidFill>
              </a:rPr>
              <a:t>What is the lowest common multiple of 4 and 6? </a:t>
            </a:r>
            <a:endParaRPr lang="en-GB" sz="4800" dirty="0" smtClean="0">
              <a:solidFill>
                <a:schemeClr val="accent2"/>
              </a:solidFill>
            </a:endParaRPr>
          </a:p>
          <a:p>
            <a:pPr algn="ctr"/>
            <a:endParaRPr lang="en-US" sz="4800" dirty="0"/>
          </a:p>
          <a:p>
            <a:pPr algn="ctr"/>
            <a:r>
              <a:rPr lang="en-GB" sz="4800" b="1" dirty="0">
                <a:solidFill>
                  <a:srgbClr val="0070C0"/>
                </a:solidFill>
              </a:rPr>
              <a:t>12</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1542778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76632" y="1589640"/>
            <a:ext cx="9591368" cy="4585871"/>
          </a:xfrm>
          <a:prstGeom prst="rect">
            <a:avLst/>
          </a:prstGeom>
          <a:noFill/>
        </p:spPr>
        <p:txBody>
          <a:bodyPr wrap="square" rtlCol="0">
            <a:spAutoFit/>
          </a:bodyPr>
          <a:lstStyle/>
          <a:p>
            <a:pPr algn="ctr"/>
            <a:r>
              <a:rPr lang="en-GB" sz="3600" dirty="0">
                <a:solidFill>
                  <a:schemeClr val="accent2"/>
                </a:solidFill>
              </a:rPr>
              <a:t>Write down the first five numbers that are multiples of 6 and multiples of 8. Describe what you notice about the sequence and predict the next two common multiples. </a:t>
            </a:r>
            <a:endParaRPr lang="en-GB" sz="3600" dirty="0" smtClean="0">
              <a:solidFill>
                <a:schemeClr val="accent2"/>
              </a:solidFill>
            </a:endParaRPr>
          </a:p>
          <a:p>
            <a:pPr algn="ctr"/>
            <a:endParaRPr lang="en-US" sz="3600" dirty="0"/>
          </a:p>
          <a:p>
            <a:pPr algn="ctr"/>
            <a:r>
              <a:rPr lang="en-GB" sz="3600" b="1" dirty="0">
                <a:solidFill>
                  <a:srgbClr val="0070C0"/>
                </a:solidFill>
              </a:rPr>
              <a:t>24, 48, 72, 96, 120, 144, 168</a:t>
            </a:r>
            <a:endParaRPr lang="en-US" sz="3600" b="1" dirty="0">
              <a:solidFill>
                <a:srgbClr val="0070C0"/>
              </a:solidFill>
            </a:endParaRPr>
          </a:p>
          <a:p>
            <a:pPr algn="ctr"/>
            <a:r>
              <a:rPr lang="en-GB" sz="3600" b="1" dirty="0">
                <a:solidFill>
                  <a:srgbClr val="0070C0"/>
                </a:solidFill>
              </a:rPr>
              <a:t>The numbers increase by 24 each time</a:t>
            </a:r>
            <a:endParaRPr lang="en-US" sz="3600" b="1" dirty="0">
              <a:solidFill>
                <a:srgbClr val="0070C0"/>
              </a:solidFill>
            </a:endParaRPr>
          </a:p>
          <a:p>
            <a:endParaRPr lang="en-US" sz="4000" dirty="0"/>
          </a:p>
        </p:txBody>
      </p:sp>
    </p:spTree>
    <p:extLst>
      <p:ext uri="{BB962C8B-B14F-4D97-AF65-F5344CB8AC3E}">
        <p14:creationId xmlns="" xmlns:p14="http://schemas.microsoft.com/office/powerpoint/2010/main" val="39076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65123" y="1740310"/>
            <a:ext cx="9335729" cy="3416320"/>
          </a:xfrm>
          <a:prstGeom prst="rect">
            <a:avLst/>
          </a:prstGeom>
          <a:noFill/>
        </p:spPr>
        <p:txBody>
          <a:bodyPr wrap="square" rtlCol="0">
            <a:spAutoFit/>
          </a:bodyPr>
          <a:lstStyle/>
          <a:p>
            <a:pPr algn="ctr"/>
            <a:r>
              <a:rPr lang="en-GB" sz="3600" dirty="0">
                <a:solidFill>
                  <a:schemeClr val="accent2"/>
                </a:solidFill>
              </a:rPr>
              <a:t>I need to pay 51p postage using only 12p and 5p stamps. How many of each should I put onto my parcel</a:t>
            </a:r>
            <a:r>
              <a:rPr lang="en-GB" sz="3600" dirty="0" smtClean="0">
                <a:solidFill>
                  <a:schemeClr val="accent2"/>
                </a:solidFill>
              </a:rPr>
              <a:t>?</a:t>
            </a:r>
          </a:p>
          <a:p>
            <a:pPr algn="ctr"/>
            <a:endParaRPr lang="en-US" sz="3600" dirty="0"/>
          </a:p>
          <a:p>
            <a:pPr algn="ctr"/>
            <a:r>
              <a:rPr lang="en-GB" sz="3600" b="1" dirty="0" smtClean="0">
                <a:solidFill>
                  <a:srgbClr val="0070C0"/>
                </a:solidFill>
              </a:rPr>
              <a:t>Three </a:t>
            </a:r>
            <a:r>
              <a:rPr lang="en-GB" sz="3600" b="1" dirty="0">
                <a:solidFill>
                  <a:srgbClr val="0070C0"/>
                </a:solidFill>
              </a:rPr>
              <a:t>5p stamps and three 12p stamps</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15431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58478" y="1589640"/>
            <a:ext cx="9171874" cy="1569660"/>
          </a:xfrm>
          <a:prstGeom prst="rect">
            <a:avLst/>
          </a:prstGeom>
          <a:noFill/>
        </p:spPr>
        <p:txBody>
          <a:bodyPr wrap="square" rtlCol="0">
            <a:spAutoFit/>
          </a:bodyPr>
          <a:lstStyle/>
          <a:p>
            <a:pPr algn="ctr"/>
            <a:r>
              <a:rPr lang="en-GB" sz="3200" dirty="0">
                <a:solidFill>
                  <a:schemeClr val="accent2"/>
                </a:solidFill>
              </a:rPr>
              <a:t>Where in this Carroll diagram should the number 8 go? Write an appropriate number into the bottom left cell.</a:t>
            </a:r>
            <a:r>
              <a:rPr lang="en-US" sz="3200" dirty="0" smtClean="0">
                <a:solidFill>
                  <a:schemeClr val="accent2"/>
                </a:solidFill>
                <a:effectLst/>
              </a:rPr>
              <a:t> </a:t>
            </a:r>
            <a:endParaRPr lang="en-US" sz="3200" dirty="0">
              <a:solidFill>
                <a:schemeClr val="accent2"/>
              </a:solidFill>
            </a:endParaRPr>
          </a:p>
        </p:txBody>
      </p:sp>
      <p:pic>
        <p:nvPicPr>
          <p:cNvPr id="6" name="Picture 5" descr="A table with two columns and two rows. Column titles are 'multiple of five' and 'not a multiple of five'. Row titles are 'factor of one hundred and twenty' and 'not a factor of one hundred and twenty'"/>
          <p:cNvPicPr/>
          <p:nvPr/>
        </p:nvPicPr>
        <p:blipFill>
          <a:blip r:embed="rId4" cstate="print"/>
          <a:srcRect/>
          <a:stretch>
            <a:fillRect/>
          </a:stretch>
        </p:blipFill>
        <p:spPr bwMode="auto">
          <a:xfrm>
            <a:off x="3975425" y="3159300"/>
            <a:ext cx="3737979" cy="1350520"/>
          </a:xfrm>
          <a:prstGeom prst="rect">
            <a:avLst/>
          </a:prstGeom>
          <a:noFill/>
          <a:ln w="9525">
            <a:noFill/>
            <a:miter lim="800000"/>
            <a:headEnd/>
            <a:tailEnd/>
          </a:ln>
        </p:spPr>
      </p:pic>
      <p:sp>
        <p:nvSpPr>
          <p:cNvPr id="7" name="TextBox 6"/>
          <p:cNvSpPr txBox="1"/>
          <p:nvPr/>
        </p:nvSpPr>
        <p:spPr>
          <a:xfrm>
            <a:off x="6442364" y="3435927"/>
            <a:ext cx="1271040" cy="523220"/>
          </a:xfrm>
          <a:prstGeom prst="rect">
            <a:avLst/>
          </a:prstGeom>
          <a:noFill/>
        </p:spPr>
        <p:txBody>
          <a:bodyPr wrap="square" rtlCol="0">
            <a:spAutoFit/>
          </a:bodyPr>
          <a:lstStyle/>
          <a:p>
            <a:pPr algn="ctr"/>
            <a:r>
              <a:rPr lang="en-GB" sz="2800" b="1" dirty="0" smtClean="0">
                <a:solidFill>
                  <a:srgbClr val="FF0000"/>
                </a:solidFill>
              </a:rPr>
              <a:t>8</a:t>
            </a:r>
            <a:endParaRPr lang="en-GB" sz="2800" b="1" dirty="0">
              <a:solidFill>
                <a:srgbClr val="FF0000"/>
              </a:solidFill>
            </a:endParaRPr>
          </a:p>
        </p:txBody>
      </p:sp>
      <p:sp>
        <p:nvSpPr>
          <p:cNvPr id="8" name="TextBox 7"/>
          <p:cNvSpPr txBox="1"/>
          <p:nvPr/>
        </p:nvSpPr>
        <p:spPr>
          <a:xfrm>
            <a:off x="4946073" y="3959147"/>
            <a:ext cx="1136072" cy="523220"/>
          </a:xfrm>
          <a:prstGeom prst="rect">
            <a:avLst/>
          </a:prstGeom>
          <a:noFill/>
        </p:spPr>
        <p:txBody>
          <a:bodyPr wrap="square" rtlCol="0">
            <a:spAutoFit/>
          </a:bodyPr>
          <a:lstStyle/>
          <a:p>
            <a:pPr algn="ctr"/>
            <a:r>
              <a:rPr lang="en-GB" sz="2800" b="1" dirty="0" smtClean="0">
                <a:solidFill>
                  <a:srgbClr val="FF0000"/>
                </a:solidFill>
              </a:rPr>
              <a:t>25</a:t>
            </a:r>
            <a:endParaRPr lang="en-GB" sz="2800" b="1" dirty="0">
              <a:solidFill>
                <a:srgbClr val="FF0000"/>
              </a:solidFill>
            </a:endParaRPr>
          </a:p>
        </p:txBody>
      </p:sp>
    </p:spTree>
    <p:extLst>
      <p:ext uri="{BB962C8B-B14F-4D97-AF65-F5344CB8AC3E}">
        <p14:creationId xmlns="" xmlns:p14="http://schemas.microsoft.com/office/powerpoint/2010/main" val="625534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858297"/>
            <a:ext cx="9383268" cy="3477875"/>
          </a:xfrm>
          <a:prstGeom prst="rect">
            <a:avLst/>
          </a:prstGeom>
          <a:noFill/>
        </p:spPr>
        <p:txBody>
          <a:bodyPr wrap="square" rtlCol="0">
            <a:spAutoFit/>
          </a:bodyPr>
          <a:lstStyle/>
          <a:p>
            <a:pPr algn="ctr"/>
            <a:r>
              <a:rPr lang="en-GB" sz="4400" dirty="0">
                <a:solidFill>
                  <a:schemeClr val="accent2"/>
                </a:solidFill>
              </a:rPr>
              <a:t>Find a number between 230 and 240 that is a multiple of 9. </a:t>
            </a:r>
            <a:endParaRPr lang="en-GB" sz="4400" dirty="0" smtClean="0">
              <a:solidFill>
                <a:schemeClr val="accent2"/>
              </a:solidFill>
            </a:endParaRPr>
          </a:p>
          <a:p>
            <a:pPr algn="ctr"/>
            <a:endParaRPr lang="en-US" sz="4400" dirty="0"/>
          </a:p>
          <a:p>
            <a:pPr algn="ctr"/>
            <a:r>
              <a:rPr lang="en-GB" sz="4400" b="1" dirty="0">
                <a:solidFill>
                  <a:srgbClr val="0070C0"/>
                </a:solidFill>
              </a:rPr>
              <a:t>234</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92236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481690"/>
            <a:ext cx="9275113" cy="4401205"/>
          </a:xfrm>
          <a:prstGeom prst="rect">
            <a:avLst/>
          </a:prstGeom>
          <a:noFill/>
        </p:spPr>
        <p:txBody>
          <a:bodyPr wrap="square" rtlCol="0">
            <a:spAutoFit/>
          </a:bodyPr>
          <a:lstStyle/>
          <a:p>
            <a:pPr algn="ctr"/>
            <a:r>
              <a:rPr lang="en-GB" sz="2800" dirty="0">
                <a:solidFill>
                  <a:schemeClr val="accent2"/>
                </a:solidFill>
              </a:rPr>
              <a:t>Jake and Darren did a sponsored run. Jake earned £5 for every complete mile he ran. Darren earned £6 for every complete mile. They each raised the same amount of money, which was over £40 but under £80. How much money did each boy raise? How many miles did each boy run? </a:t>
            </a:r>
            <a:endParaRPr lang="en-GB" sz="2800" dirty="0" smtClean="0">
              <a:solidFill>
                <a:schemeClr val="accent2"/>
              </a:solidFill>
            </a:endParaRPr>
          </a:p>
          <a:p>
            <a:pPr algn="ctr"/>
            <a:endParaRPr lang="en-US" sz="2800" dirty="0"/>
          </a:p>
          <a:p>
            <a:pPr algn="ctr"/>
            <a:r>
              <a:rPr lang="en-GB" sz="2800" b="1" dirty="0">
                <a:solidFill>
                  <a:srgbClr val="0070C0"/>
                </a:solidFill>
              </a:rPr>
              <a:t>£</a:t>
            </a:r>
            <a:r>
              <a:rPr lang="en-GB" sz="2800" b="1" dirty="0" smtClean="0">
                <a:solidFill>
                  <a:srgbClr val="0070C0"/>
                </a:solidFill>
              </a:rPr>
              <a:t>60</a:t>
            </a:r>
          </a:p>
          <a:p>
            <a:pPr algn="ctr"/>
            <a:endParaRPr lang="en-US" sz="2800" b="1" dirty="0">
              <a:solidFill>
                <a:srgbClr val="0070C0"/>
              </a:solidFill>
            </a:endParaRPr>
          </a:p>
          <a:p>
            <a:pPr algn="ctr"/>
            <a:r>
              <a:rPr lang="en-GB" sz="2800" b="1" dirty="0">
                <a:solidFill>
                  <a:srgbClr val="0070C0"/>
                </a:solidFill>
              </a:rPr>
              <a:t>Jake ran 12 miles. Darren ran  10 miles</a:t>
            </a:r>
            <a:endParaRPr lang="en-US" sz="2800" b="1" dirty="0">
              <a:solidFill>
                <a:srgbClr val="0070C0"/>
              </a:solidFill>
            </a:endParaRPr>
          </a:p>
          <a:p>
            <a:endParaRPr lang="en-US" sz="2800" dirty="0"/>
          </a:p>
        </p:txBody>
      </p:sp>
    </p:spTree>
    <p:extLst>
      <p:ext uri="{BB962C8B-B14F-4D97-AF65-F5344CB8AC3E}">
        <p14:creationId xmlns="" xmlns:p14="http://schemas.microsoft.com/office/powerpoint/2010/main" val="100218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10813"/>
            <a:ext cx="9186623" cy="3416320"/>
          </a:xfrm>
          <a:prstGeom prst="rect">
            <a:avLst/>
          </a:prstGeom>
          <a:noFill/>
        </p:spPr>
        <p:txBody>
          <a:bodyPr wrap="square" rtlCol="0">
            <a:spAutoFit/>
          </a:bodyPr>
          <a:lstStyle/>
          <a:p>
            <a:pPr algn="ctr"/>
            <a:r>
              <a:rPr lang="en-GB" sz="3600" dirty="0">
                <a:solidFill>
                  <a:schemeClr val="accent2"/>
                </a:solidFill>
              </a:rPr>
              <a:t>Consider the numbers 20 and 12. What is their lowest common multiple? What is their highest common factor</a:t>
            </a:r>
            <a:r>
              <a:rPr lang="en-GB" sz="3600" dirty="0" smtClean="0">
                <a:solidFill>
                  <a:schemeClr val="accent2"/>
                </a:solidFill>
              </a:rPr>
              <a:t>?</a:t>
            </a:r>
          </a:p>
          <a:p>
            <a:pPr algn="ctr"/>
            <a:endParaRPr lang="en-US" sz="3600" dirty="0"/>
          </a:p>
          <a:p>
            <a:pPr algn="ctr"/>
            <a:r>
              <a:rPr lang="en-GB" sz="3600" b="1" dirty="0">
                <a:solidFill>
                  <a:srgbClr val="0070C0"/>
                </a:solidFill>
              </a:rPr>
              <a:t>60 and 4</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596356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914400" y="1589640"/>
            <a:ext cx="9896168" cy="3539430"/>
          </a:xfrm>
          <a:prstGeom prst="rect">
            <a:avLst/>
          </a:prstGeom>
          <a:noFill/>
        </p:spPr>
        <p:txBody>
          <a:bodyPr wrap="square" rtlCol="0">
            <a:spAutoFit/>
          </a:bodyPr>
          <a:lstStyle/>
          <a:p>
            <a:pPr algn="ctr"/>
            <a:r>
              <a:rPr lang="en-GB" sz="3200" dirty="0">
                <a:solidFill>
                  <a:schemeClr val="accent2"/>
                </a:solidFill>
              </a:rPr>
              <a:t>What is the same/different about these sequences:</a:t>
            </a:r>
            <a:endParaRPr lang="en-US" sz="3200" dirty="0">
              <a:solidFill>
                <a:schemeClr val="accent2"/>
              </a:solidFill>
            </a:endParaRPr>
          </a:p>
          <a:p>
            <a:pPr algn="ctr"/>
            <a:r>
              <a:rPr lang="en-GB" sz="3200" dirty="0">
                <a:solidFill>
                  <a:schemeClr val="accent2"/>
                </a:solidFill>
              </a:rPr>
              <a:t>4.3, 4.6, 4.9, 5.2, …</a:t>
            </a:r>
            <a:endParaRPr lang="en-US" sz="3200" dirty="0">
              <a:solidFill>
                <a:schemeClr val="accent2"/>
              </a:solidFill>
            </a:endParaRPr>
          </a:p>
          <a:p>
            <a:pPr algn="ctr"/>
            <a:r>
              <a:rPr lang="en-GB" sz="3200" dirty="0">
                <a:solidFill>
                  <a:schemeClr val="accent2"/>
                </a:solidFill>
              </a:rPr>
              <a:t>16.8, 17.1, 17.4, 17.7, … </a:t>
            </a:r>
            <a:endParaRPr lang="en-US" sz="3200" dirty="0">
              <a:solidFill>
                <a:schemeClr val="accent2"/>
              </a:solidFill>
            </a:endParaRPr>
          </a:p>
          <a:p>
            <a:pPr algn="ctr"/>
            <a:r>
              <a:rPr lang="en-GB" sz="3200" dirty="0">
                <a:solidFill>
                  <a:schemeClr val="accent2"/>
                </a:solidFill>
              </a:rPr>
              <a:t>9.4, 9.1, 8.8, 8.5, </a:t>
            </a:r>
            <a:r>
              <a:rPr lang="en-GB" sz="3200" dirty="0" smtClean="0">
                <a:solidFill>
                  <a:schemeClr val="accent2"/>
                </a:solidFill>
              </a:rPr>
              <a:t>…</a:t>
            </a:r>
          </a:p>
          <a:p>
            <a:pPr algn="ctr"/>
            <a:endParaRPr lang="en-US" sz="3200" dirty="0"/>
          </a:p>
          <a:p>
            <a:pPr algn="ctr"/>
            <a:r>
              <a:rPr lang="en-GB" sz="3200" b="1" dirty="0">
                <a:solidFill>
                  <a:srgbClr val="0070C0"/>
                </a:solidFill>
              </a:rPr>
              <a:t>The first two sequences increase by 0.3 each time. The last sequence decreases by 0.3 each time</a:t>
            </a:r>
            <a:r>
              <a:rPr lang="en-US" sz="3200" b="1" dirty="0" smtClean="0">
                <a:solidFill>
                  <a:srgbClr val="0070C0"/>
                </a:solidFill>
                <a:effectLst/>
              </a:rPr>
              <a:t> </a:t>
            </a:r>
            <a:endParaRPr lang="en-US" sz="3200" b="1" dirty="0">
              <a:solidFill>
                <a:srgbClr val="0070C0"/>
              </a:solidFill>
            </a:endParaRPr>
          </a:p>
        </p:txBody>
      </p:sp>
    </p:spTree>
    <p:extLst>
      <p:ext uri="{BB962C8B-B14F-4D97-AF65-F5344CB8AC3E}">
        <p14:creationId xmlns="" xmlns:p14="http://schemas.microsoft.com/office/powerpoint/2010/main" val="207392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828800"/>
            <a:ext cx="9383268" cy="3785652"/>
          </a:xfrm>
          <a:prstGeom prst="rect">
            <a:avLst/>
          </a:prstGeom>
          <a:noFill/>
        </p:spPr>
        <p:txBody>
          <a:bodyPr wrap="square" rtlCol="0">
            <a:spAutoFit/>
          </a:bodyPr>
          <a:lstStyle/>
          <a:p>
            <a:pPr algn="ctr"/>
            <a:r>
              <a:rPr lang="en-GB" sz="4800" dirty="0">
                <a:solidFill>
                  <a:schemeClr val="accent2"/>
                </a:solidFill>
              </a:rPr>
              <a:t>Find a number between 230 and 240 that has a factor of 9. </a:t>
            </a:r>
            <a:endParaRPr lang="en-GB" sz="4800" dirty="0" smtClean="0">
              <a:solidFill>
                <a:schemeClr val="accent2"/>
              </a:solidFill>
            </a:endParaRPr>
          </a:p>
          <a:p>
            <a:pPr algn="ctr"/>
            <a:endParaRPr lang="en-US" sz="4800" dirty="0"/>
          </a:p>
          <a:p>
            <a:pPr algn="ctr"/>
            <a:r>
              <a:rPr lang="en-GB" sz="4800" b="1" dirty="0">
                <a:solidFill>
                  <a:srgbClr val="0070C0"/>
                </a:solidFill>
              </a:rPr>
              <a:t>234</a:t>
            </a:r>
            <a:endParaRPr lang="en-US" sz="4800" b="1" dirty="0">
              <a:solidFill>
                <a:srgbClr val="0070C0"/>
              </a:solidFill>
            </a:endParaRPr>
          </a:p>
          <a:p>
            <a:endParaRPr lang="en-US" sz="4800" dirty="0"/>
          </a:p>
        </p:txBody>
      </p:sp>
    </p:spTree>
    <p:extLst>
      <p:ext uri="{BB962C8B-B14F-4D97-AF65-F5344CB8AC3E}">
        <p14:creationId xmlns="" xmlns:p14="http://schemas.microsoft.com/office/powerpoint/2010/main" val="853563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091381" y="1589640"/>
            <a:ext cx="9576619" cy="4524315"/>
          </a:xfrm>
          <a:prstGeom prst="rect">
            <a:avLst/>
          </a:prstGeom>
          <a:noFill/>
        </p:spPr>
        <p:txBody>
          <a:bodyPr wrap="square" rtlCol="0">
            <a:spAutoFit/>
          </a:bodyPr>
          <a:lstStyle/>
          <a:p>
            <a:pPr algn="ctr"/>
            <a:r>
              <a:rPr lang="en-GB" sz="3200" dirty="0">
                <a:solidFill>
                  <a:schemeClr val="accent2"/>
                </a:solidFill>
              </a:rPr>
              <a:t>List all the factors of 36. How many does it have? Most numbers have an even number of factors. Why is 36 a special case? </a:t>
            </a:r>
            <a:endParaRPr lang="en-GB" sz="3200" dirty="0" smtClean="0">
              <a:solidFill>
                <a:schemeClr val="accent2"/>
              </a:solidFill>
            </a:endParaRPr>
          </a:p>
          <a:p>
            <a:pPr algn="ctr"/>
            <a:endParaRPr lang="en-US" sz="3200" dirty="0"/>
          </a:p>
          <a:p>
            <a:pPr algn="ctr"/>
            <a:r>
              <a:rPr lang="en-GB" sz="3200" b="1" dirty="0">
                <a:solidFill>
                  <a:srgbClr val="0070C0"/>
                </a:solidFill>
              </a:rPr>
              <a:t>1, 2, 3, 4, 6, 9, 12, 18, 36</a:t>
            </a:r>
            <a:endParaRPr lang="en-US" sz="3200" b="1" dirty="0">
              <a:solidFill>
                <a:srgbClr val="0070C0"/>
              </a:solidFill>
            </a:endParaRPr>
          </a:p>
          <a:p>
            <a:pPr algn="ctr"/>
            <a:r>
              <a:rPr lang="en-GB" sz="3200" b="1" dirty="0">
                <a:solidFill>
                  <a:srgbClr val="0070C0"/>
                </a:solidFill>
              </a:rPr>
              <a:t>36 is a square number so instead of having an even number of factor pairs, 36 has 4 factor pairs and then the number 6 giving an odd number of factors.</a:t>
            </a:r>
            <a:endParaRPr lang="en-US" sz="3200" b="1" dirty="0">
              <a:solidFill>
                <a:srgbClr val="0070C0"/>
              </a:solidFill>
            </a:endParaRPr>
          </a:p>
          <a:p>
            <a:endParaRPr lang="en-US" sz="3200" dirty="0"/>
          </a:p>
        </p:txBody>
      </p:sp>
    </p:spTree>
    <p:extLst>
      <p:ext uri="{BB962C8B-B14F-4D97-AF65-F5344CB8AC3E}">
        <p14:creationId xmlns="" xmlns:p14="http://schemas.microsoft.com/office/powerpoint/2010/main" val="162848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959457" y="1589640"/>
            <a:ext cx="10033819" cy="4154984"/>
          </a:xfrm>
          <a:prstGeom prst="rect">
            <a:avLst/>
          </a:prstGeom>
          <a:noFill/>
        </p:spPr>
        <p:txBody>
          <a:bodyPr wrap="square" rtlCol="0">
            <a:spAutoFit/>
          </a:bodyPr>
          <a:lstStyle/>
          <a:p>
            <a:pPr algn="ctr"/>
            <a:r>
              <a:rPr lang="en-GB" sz="4400" dirty="0">
                <a:solidFill>
                  <a:schemeClr val="accent2"/>
                </a:solidFill>
              </a:rPr>
              <a:t>I am thinking of a number that is a factor of 24 and a factor of 40. What is the largest possible number I could be thinking of? </a:t>
            </a:r>
            <a:endParaRPr lang="en-GB" sz="4400" dirty="0" smtClean="0">
              <a:solidFill>
                <a:schemeClr val="accent2"/>
              </a:solidFill>
            </a:endParaRPr>
          </a:p>
          <a:p>
            <a:pPr algn="ctr"/>
            <a:endParaRPr lang="en-US" sz="4400" dirty="0"/>
          </a:p>
          <a:p>
            <a:pPr algn="ctr"/>
            <a:r>
              <a:rPr lang="en-GB" sz="4400" b="1" dirty="0">
                <a:solidFill>
                  <a:srgbClr val="0070C0"/>
                </a:solidFill>
              </a:rPr>
              <a:t>8</a:t>
            </a:r>
            <a:endParaRPr lang="en-US" sz="4400" b="1" dirty="0">
              <a:solidFill>
                <a:srgbClr val="0070C0"/>
              </a:solidFill>
            </a:endParaRPr>
          </a:p>
          <a:p>
            <a:endParaRPr lang="en-US" sz="4400" dirty="0"/>
          </a:p>
        </p:txBody>
      </p:sp>
    </p:spTree>
    <p:extLst>
      <p:ext uri="{BB962C8B-B14F-4D97-AF65-F5344CB8AC3E}">
        <p14:creationId xmlns="" xmlns:p14="http://schemas.microsoft.com/office/powerpoint/2010/main" val="2033810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55058"/>
            <a:ext cx="9383268" cy="3416320"/>
          </a:xfrm>
          <a:prstGeom prst="rect">
            <a:avLst/>
          </a:prstGeom>
          <a:noFill/>
        </p:spPr>
        <p:txBody>
          <a:bodyPr wrap="square" rtlCol="0">
            <a:spAutoFit/>
          </a:bodyPr>
          <a:lstStyle/>
          <a:p>
            <a:pPr algn="ctr"/>
            <a:r>
              <a:rPr lang="en-GB" sz="3600" dirty="0">
                <a:solidFill>
                  <a:schemeClr val="accent2"/>
                </a:solidFill>
              </a:rPr>
              <a:t>Jon says, ‘a square number cannot be an odd number.’ Is Jon correct? How do you know</a:t>
            </a:r>
            <a:r>
              <a:rPr lang="en-GB" sz="3600" dirty="0" smtClean="0">
                <a:solidFill>
                  <a:schemeClr val="accent2"/>
                </a:solidFill>
              </a:rPr>
              <a:t>?</a:t>
            </a:r>
          </a:p>
          <a:p>
            <a:pPr algn="ctr"/>
            <a:endParaRPr lang="en-US" sz="3600" dirty="0"/>
          </a:p>
          <a:p>
            <a:pPr algn="ctr"/>
            <a:r>
              <a:rPr lang="en-GB" sz="3600" b="1" dirty="0">
                <a:solidFill>
                  <a:srgbClr val="0070C0"/>
                </a:solidFill>
              </a:rPr>
              <a:t>No Jon is incorrect because 25 is a square number and it is also odd</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79419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755058"/>
            <a:ext cx="9201371" cy="3108543"/>
          </a:xfrm>
          <a:prstGeom prst="rect">
            <a:avLst/>
          </a:prstGeom>
          <a:noFill/>
        </p:spPr>
        <p:txBody>
          <a:bodyPr wrap="square" rtlCol="0">
            <a:spAutoFit/>
          </a:bodyPr>
          <a:lstStyle/>
          <a:p>
            <a:pPr algn="ctr"/>
            <a:r>
              <a:rPr lang="en-GB" sz="4000" dirty="0">
                <a:solidFill>
                  <a:schemeClr val="accent2"/>
                </a:solidFill>
              </a:rPr>
              <a:t>What number squared gives me the answer of 81</a:t>
            </a:r>
            <a:r>
              <a:rPr lang="en-GB" sz="4000" dirty="0" smtClean="0">
                <a:solidFill>
                  <a:schemeClr val="accent2"/>
                </a:solidFill>
              </a:rPr>
              <a:t>?</a:t>
            </a:r>
          </a:p>
          <a:p>
            <a:pPr algn="ctr"/>
            <a:endParaRPr lang="en-US" sz="4000" dirty="0"/>
          </a:p>
          <a:p>
            <a:pPr algn="ctr"/>
            <a:r>
              <a:rPr lang="en-GB" sz="4000" b="1" dirty="0">
                <a:solidFill>
                  <a:srgbClr val="0070C0"/>
                </a:solidFill>
              </a:rPr>
              <a:t>9</a:t>
            </a:r>
            <a:endParaRPr lang="en-US" sz="4000" b="1" dirty="0">
              <a:solidFill>
                <a:srgbClr val="0070C0"/>
              </a:solidFill>
            </a:endParaRPr>
          </a:p>
          <a:p>
            <a:endParaRPr lang="en-US" sz="3600" dirty="0"/>
          </a:p>
        </p:txBody>
      </p:sp>
    </p:spTree>
    <p:extLst>
      <p:ext uri="{BB962C8B-B14F-4D97-AF65-F5344CB8AC3E}">
        <p14:creationId xmlns="" xmlns:p14="http://schemas.microsoft.com/office/powerpoint/2010/main" val="1126115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284732" y="1843548"/>
            <a:ext cx="9383268" cy="3416320"/>
          </a:xfrm>
          <a:prstGeom prst="rect">
            <a:avLst/>
          </a:prstGeom>
          <a:noFill/>
        </p:spPr>
        <p:txBody>
          <a:bodyPr wrap="square" rtlCol="0">
            <a:spAutoFit/>
          </a:bodyPr>
          <a:lstStyle/>
          <a:p>
            <a:pPr algn="ctr"/>
            <a:r>
              <a:rPr lang="en-GB" sz="3600" dirty="0">
                <a:solidFill>
                  <a:schemeClr val="accent2"/>
                </a:solidFill>
              </a:rPr>
              <a:t>How could I calculate the square number for a large 3 digit number such as 123</a:t>
            </a:r>
            <a:r>
              <a:rPr lang="en-GB" sz="3600" dirty="0" smtClean="0">
                <a:solidFill>
                  <a:schemeClr val="accent2"/>
                </a:solidFill>
              </a:rPr>
              <a:t>?</a:t>
            </a:r>
          </a:p>
          <a:p>
            <a:pPr algn="ctr"/>
            <a:endParaRPr lang="en-US" sz="3600" dirty="0"/>
          </a:p>
          <a:p>
            <a:pPr algn="ctr"/>
            <a:r>
              <a:rPr lang="en-GB" sz="3600" b="1" dirty="0">
                <a:solidFill>
                  <a:srgbClr val="0070C0"/>
                </a:solidFill>
              </a:rPr>
              <a:t>You could use long multiplication to give an answer of 15129</a:t>
            </a:r>
            <a:endParaRPr lang="en-US" sz="3600" b="1" dirty="0">
              <a:solidFill>
                <a:srgbClr val="0070C0"/>
              </a:solidFill>
            </a:endParaRPr>
          </a:p>
          <a:p>
            <a:endParaRPr lang="en-US" sz="3600" dirty="0"/>
          </a:p>
        </p:txBody>
      </p:sp>
    </p:spTree>
    <p:extLst>
      <p:ext uri="{BB962C8B-B14F-4D97-AF65-F5344CB8AC3E}">
        <p14:creationId xmlns="" xmlns:p14="http://schemas.microsoft.com/office/powerpoint/2010/main" val="136491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668000" y="286367"/>
            <a:ext cx="1195323" cy="1195323"/>
          </a:xfrm>
          <a:prstGeom prst="rect">
            <a:avLst/>
          </a:prstGeom>
        </p:spPr>
      </p:pic>
      <p:pic>
        <p:nvPicPr>
          <p:cNvPr id="9" name="Picture 8"/>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0" y="178416"/>
            <a:ext cx="1284732" cy="1411224"/>
          </a:xfrm>
          <a:prstGeom prst="rect">
            <a:avLst/>
          </a:prstGeom>
        </p:spPr>
      </p:pic>
      <p:sp>
        <p:nvSpPr>
          <p:cNvPr id="2" name="TextBox 1"/>
          <p:cNvSpPr txBox="1"/>
          <p:nvPr/>
        </p:nvSpPr>
        <p:spPr>
          <a:xfrm>
            <a:off x="1106129" y="1799303"/>
            <a:ext cx="9561871" cy="4401205"/>
          </a:xfrm>
          <a:prstGeom prst="rect">
            <a:avLst/>
          </a:prstGeom>
          <a:noFill/>
        </p:spPr>
        <p:txBody>
          <a:bodyPr wrap="square" rtlCol="0">
            <a:spAutoFit/>
          </a:bodyPr>
          <a:lstStyle/>
          <a:p>
            <a:pPr algn="ctr"/>
            <a:r>
              <a:rPr lang="en-GB" sz="4000" dirty="0" err="1">
                <a:solidFill>
                  <a:schemeClr val="accent2"/>
                </a:solidFill>
              </a:rPr>
              <a:t>Ashad</a:t>
            </a:r>
            <a:r>
              <a:rPr lang="en-GB" sz="4000" dirty="0">
                <a:solidFill>
                  <a:schemeClr val="accent2"/>
                </a:solidFill>
              </a:rPr>
              <a:t> says 172 is a prime number. Is he right? How do you know</a:t>
            </a:r>
            <a:r>
              <a:rPr lang="en-GB" sz="4000" dirty="0" smtClean="0">
                <a:solidFill>
                  <a:schemeClr val="accent2"/>
                </a:solidFill>
              </a:rPr>
              <a:t>?</a:t>
            </a:r>
          </a:p>
          <a:p>
            <a:pPr algn="ctr"/>
            <a:endParaRPr lang="en-US" sz="4000" dirty="0"/>
          </a:p>
          <a:p>
            <a:pPr algn="ctr"/>
            <a:r>
              <a:rPr lang="en-GB" sz="4000" b="1" dirty="0">
                <a:solidFill>
                  <a:srgbClr val="0070C0"/>
                </a:solidFill>
              </a:rPr>
              <a:t>No, </a:t>
            </a:r>
            <a:r>
              <a:rPr lang="en-GB" sz="4000" b="1" dirty="0" err="1">
                <a:solidFill>
                  <a:srgbClr val="0070C0"/>
                </a:solidFill>
              </a:rPr>
              <a:t>Ashad</a:t>
            </a:r>
            <a:r>
              <a:rPr lang="en-GB" sz="4000" b="1" dirty="0">
                <a:solidFill>
                  <a:srgbClr val="0070C0"/>
                </a:solidFill>
              </a:rPr>
              <a:t> is wrong because 172 is an even number so it has a factor of 2 and cannot therefore be a prime number</a:t>
            </a:r>
            <a:endParaRPr lang="en-US" sz="4000" b="1" dirty="0">
              <a:solidFill>
                <a:srgbClr val="0070C0"/>
              </a:solidFill>
            </a:endParaRPr>
          </a:p>
          <a:p>
            <a:endParaRPr lang="en-US" sz="4000" dirty="0"/>
          </a:p>
        </p:txBody>
      </p:sp>
    </p:spTree>
    <p:extLst>
      <p:ext uri="{BB962C8B-B14F-4D97-AF65-F5344CB8AC3E}">
        <p14:creationId xmlns="" xmlns:p14="http://schemas.microsoft.com/office/powerpoint/2010/main" val="95869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1550</TotalTime>
  <Words>2497</Words>
  <Application>Microsoft Office PowerPoint</Application>
  <PresentationFormat>Custom</PresentationFormat>
  <Paragraphs>311</Paragraphs>
  <Slides>83</Slides>
  <Notes>0</Notes>
  <HiddenSlides>0</HiddenSlides>
  <MMClips>0</MMClips>
  <ScaleCrop>false</ScaleCrop>
  <HeadingPairs>
    <vt:vector size="4" baseType="variant">
      <vt:variant>
        <vt:lpstr>Theme</vt:lpstr>
      </vt:variant>
      <vt:variant>
        <vt:i4>1</vt:i4>
      </vt:variant>
      <vt:variant>
        <vt:lpstr>Slide Titles</vt:lpstr>
      </vt:variant>
      <vt:variant>
        <vt:i4>83</vt:i4>
      </vt:variant>
    </vt:vector>
  </HeadingPairs>
  <TitlesOfParts>
    <vt:vector size="84" baseType="lpstr">
      <vt:lpstr>Office Theme</vt:lpstr>
      <vt:lpstr>Problem Solving and Reasoning Questions and Answers  Number- Multiplication and Division</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Reasoning Questions  Number- Multiplication and Division</dc:title>
  <dc:creator>Microsoft Office User</dc:creator>
  <cp:lastModifiedBy>User</cp:lastModifiedBy>
  <cp:revision>22</cp:revision>
  <dcterms:created xsi:type="dcterms:W3CDTF">2017-05-31T10:06:16Z</dcterms:created>
  <dcterms:modified xsi:type="dcterms:W3CDTF">2017-09-17T09:40:43Z</dcterms:modified>
</cp:coreProperties>
</file>