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6858000" cy="9906000" type="A4"/>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3120">
          <p15:clr>
            <a:srgbClr val="000000"/>
          </p15:clr>
        </p15:guide>
        <p15:guide id="2" pos="216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jGZxJqQvuMHOVtZly653bS2UtpY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430B415F-C03A-422B-8435-4AE3DA4D0420}">
  <a:tblStyle styleId="{430B415F-C03A-422B-8435-4AE3DA4D0420}"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3456" y="-9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heme" Target="theme/theme1.xml"/><Relationship Id="rId10" Type="http://schemas.openxmlformats.org/officeDocument/2006/relationships/viewProps" Target="viewProps.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21680807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514350" y="1621191"/>
            <a:ext cx="5829300" cy="344875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
          <p:cNvSpPr txBox="1">
            <a:spLocks noGrp="1"/>
          </p:cNvSpPr>
          <p:nvPr>
            <p:ph type="subTitle" idx="1"/>
          </p:nvPr>
        </p:nvSpPr>
        <p:spPr>
          <a:xfrm>
            <a:off x="857250" y="5202944"/>
            <a:ext cx="5143500" cy="2391656"/>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14" name="Google Shape;14;p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0" name="Google Shape;20;p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800"/>
              <a:buNone/>
              <a:defRPr sz="1800">
                <a:solidFill>
                  <a:schemeClr val="dk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26" name="Google Shape;26;p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6"/>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2" name="Google Shape;32;p6"/>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3" name="Google Shape;33;p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7"/>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7"/>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39" name="Google Shape;39;p7"/>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0" name="Google Shape;40;p7"/>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1" name="Google Shape;41;p7"/>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2" name="Google Shape;42;p7"/>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7"/>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57" name="Google Shape;57;p10"/>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58" name="Google Shape;58;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1"/>
          <p:cNvSpPr>
            <a:spLocks noGrp="1"/>
          </p:cNvSpPr>
          <p:nvPr>
            <p:ph type="pic" idx="2"/>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l" rtl="0">
              <a:lnSpc>
                <a:spcPct val="90000"/>
              </a:lnSpc>
              <a:spcBef>
                <a:spcPts val="375"/>
              </a:spcBef>
              <a:spcAft>
                <a:spcPts val="0"/>
              </a:spcAft>
              <a:buClr>
                <a:schemeClr val="dk1"/>
              </a:buClr>
              <a:buSzPts val="2100"/>
              <a:buFont typeface="Arial"/>
              <a:buNone/>
              <a:defRPr sz="2100" b="0" i="0" u="none" strike="noStrike" cap="none">
                <a:solidFill>
                  <a:schemeClr val="dk1"/>
                </a:solidFill>
                <a:latin typeface="Calibri"/>
                <a:ea typeface="Calibri"/>
                <a:cs typeface="Calibri"/>
                <a:sym typeface="Calibri"/>
              </a:defRPr>
            </a:lvl2pPr>
            <a:lvl3pPr marR="0" lvl="2" algn="l" rtl="0">
              <a:lnSpc>
                <a:spcPct val="90000"/>
              </a:lnSpc>
              <a:spcBef>
                <a:spcPts val="375"/>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4pPr>
            <a:lvl5pPr marR="0" lvl="4"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5pPr>
            <a:lvl6pPr marR="0" lvl="5"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64" name="Google Shape;64;p11"/>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5" name="Google Shape;65;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125848" y="153822"/>
            <a:ext cx="6601216" cy="369332"/>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dk1"/>
                </a:solidFill>
                <a:latin typeface="Calibri"/>
                <a:ea typeface="Calibri"/>
                <a:cs typeface="Calibri"/>
                <a:sym typeface="Calibri"/>
              </a:rPr>
              <a:t>St Mary Cray Primary School – Knowledge Organiser</a:t>
            </a:r>
            <a:endParaRPr sz="1800" b="0" i="0" u="none" strike="noStrike" cap="none">
              <a:solidFill>
                <a:schemeClr val="dk1"/>
              </a:solidFill>
              <a:latin typeface="Calibri"/>
              <a:ea typeface="Calibri"/>
              <a:cs typeface="Calibri"/>
              <a:sym typeface="Calibri"/>
            </a:endParaRPr>
          </a:p>
        </p:txBody>
      </p:sp>
      <p:graphicFrame>
        <p:nvGraphicFramePr>
          <p:cNvPr id="85" name="Google Shape;85;p1"/>
          <p:cNvGraphicFramePr/>
          <p:nvPr/>
        </p:nvGraphicFramePr>
        <p:xfrm>
          <a:off x="100209" y="576743"/>
          <a:ext cx="6601200" cy="502930"/>
        </p:xfrm>
        <a:graphic>
          <a:graphicData uri="http://schemas.openxmlformats.org/drawingml/2006/table">
            <a:tbl>
              <a:tblPr firstRow="1" bandRow="1">
                <a:noFill/>
                <a:tableStyleId>{430B415F-C03A-422B-8435-4AE3DA4D0420}</a:tableStyleId>
              </a:tblPr>
              <a:tblGrid>
                <a:gridCol w="1650300"/>
                <a:gridCol w="1650300"/>
                <a:gridCol w="1650300"/>
                <a:gridCol w="1650300"/>
              </a:tblGrid>
              <a:tr h="370850">
                <a:tc>
                  <a:txBody>
                    <a:bodyPr/>
                    <a:lstStyle/>
                    <a:p>
                      <a:pPr marL="0" marR="0" lvl="0" indent="0" algn="ctr" rtl="0">
                        <a:spcBef>
                          <a:spcPts val="0"/>
                        </a:spcBef>
                        <a:spcAft>
                          <a:spcPts val="0"/>
                        </a:spcAft>
                        <a:buNone/>
                      </a:pPr>
                      <a:r>
                        <a:rPr lang="en-GB" sz="1350" b="1" u="none" strike="noStrike" cap="none"/>
                        <a:t>Science Focus</a:t>
                      </a:r>
                      <a:endParaRPr sz="1350" b="1" u="none" strike="noStrike" cap="none"/>
                    </a:p>
                  </a:txBody>
                  <a:tcPr marL="91450" marR="91450" marT="45725" marB="45725"/>
                </a:tc>
                <a:tc>
                  <a:txBody>
                    <a:bodyPr/>
                    <a:lstStyle/>
                    <a:p>
                      <a:pPr marL="0" marR="0" lvl="0" indent="0" algn="ctr" rtl="0">
                        <a:spcBef>
                          <a:spcPts val="0"/>
                        </a:spcBef>
                        <a:spcAft>
                          <a:spcPts val="0"/>
                        </a:spcAft>
                        <a:buNone/>
                      </a:pPr>
                      <a:r>
                        <a:rPr lang="en-GB" sz="1350" b="1" u="none" strike="noStrike" cap="none"/>
                        <a:t>Animals, including humans</a:t>
                      </a:r>
                      <a:endParaRPr sz="1350" b="1" u="none" strike="noStrike" cap="none"/>
                    </a:p>
                  </a:txBody>
                  <a:tcPr marL="91450" marR="91450" marT="45725" marB="45725">
                    <a:solidFill>
                      <a:srgbClr val="FFFF00"/>
                    </a:solidFill>
                  </a:tcPr>
                </a:tc>
                <a:tc>
                  <a:txBody>
                    <a:bodyPr/>
                    <a:lstStyle/>
                    <a:p>
                      <a:pPr marL="0" marR="0" lvl="0" indent="0" algn="ctr" rtl="0">
                        <a:spcBef>
                          <a:spcPts val="0"/>
                        </a:spcBef>
                        <a:spcAft>
                          <a:spcPts val="0"/>
                        </a:spcAft>
                        <a:buNone/>
                      </a:pPr>
                      <a:r>
                        <a:rPr lang="en-GB" sz="1350" b="1" u="none" strike="noStrike" cap="none"/>
                        <a:t>Year 5</a:t>
                      </a:r>
                      <a:endParaRPr sz="1350" b="1" u="none" strike="noStrike" cap="none"/>
                    </a:p>
                  </a:txBody>
                  <a:tcPr marL="91450" marR="91450" marT="45725" marB="45725"/>
                </a:tc>
                <a:tc>
                  <a:txBody>
                    <a:bodyPr/>
                    <a:lstStyle/>
                    <a:p>
                      <a:pPr marL="0" marR="0" lvl="0" indent="0" algn="ctr" rtl="0">
                        <a:spcBef>
                          <a:spcPts val="0"/>
                        </a:spcBef>
                        <a:spcAft>
                          <a:spcPts val="0"/>
                        </a:spcAft>
                        <a:buNone/>
                      </a:pPr>
                      <a:r>
                        <a:rPr lang="en-GB" sz="1350" b="1" u="none" strike="noStrike" cap="none"/>
                        <a:t>Spring 1 </a:t>
                      </a:r>
                      <a:endParaRPr sz="1350" b="1" u="none" strike="noStrike" cap="none"/>
                    </a:p>
                  </a:txBody>
                  <a:tcPr marL="91450" marR="91450" marT="45725" marB="45725"/>
                </a:tc>
              </a:tr>
            </a:tbl>
          </a:graphicData>
        </a:graphic>
      </p:graphicFrame>
      <p:graphicFrame>
        <p:nvGraphicFramePr>
          <p:cNvPr id="86" name="Google Shape;86;p1"/>
          <p:cNvGraphicFramePr/>
          <p:nvPr/>
        </p:nvGraphicFramePr>
        <p:xfrm>
          <a:off x="120171" y="7692287"/>
          <a:ext cx="3154875" cy="1880350"/>
        </p:xfrm>
        <a:graphic>
          <a:graphicData uri="http://schemas.openxmlformats.org/drawingml/2006/table">
            <a:tbl>
              <a:tblPr firstRow="1" bandRow="1">
                <a:noFill/>
                <a:tableStyleId>{430B415F-C03A-422B-8435-4AE3DA4D0420}</a:tableStyleId>
              </a:tblPr>
              <a:tblGrid>
                <a:gridCol w="3154875"/>
              </a:tblGrid>
              <a:tr h="357725">
                <a:tc>
                  <a:txBody>
                    <a:bodyPr/>
                    <a:lstStyle/>
                    <a:p>
                      <a:pPr marL="0" marR="0" lvl="0" indent="0" algn="ctr" rtl="0">
                        <a:spcBef>
                          <a:spcPts val="0"/>
                        </a:spcBef>
                        <a:spcAft>
                          <a:spcPts val="0"/>
                        </a:spcAft>
                        <a:buNone/>
                      </a:pPr>
                      <a:r>
                        <a:rPr lang="en-GB" sz="1350" b="1" u="none" strike="noStrike" cap="none"/>
                        <a:t>Possible experiences</a:t>
                      </a:r>
                      <a:endParaRPr sz="1350" b="1" u="none" strike="noStrike" cap="none"/>
                    </a:p>
                  </a:txBody>
                  <a:tcPr marL="91450" marR="91450" marT="45725" marB="45725">
                    <a:solidFill>
                      <a:srgbClr val="E1EFD8"/>
                    </a:solidFill>
                  </a:tcPr>
                </a:tc>
              </a:tr>
              <a:tr h="1522625">
                <a:tc>
                  <a:txBody>
                    <a:bodyPr/>
                    <a:lstStyle/>
                    <a:p>
                      <a:pPr marL="171450" marR="0" lvl="0" indent="-171450" algn="l" rtl="0">
                        <a:spcBef>
                          <a:spcPts val="0"/>
                        </a:spcBef>
                        <a:spcAft>
                          <a:spcPts val="0"/>
                        </a:spcAft>
                        <a:buClr>
                          <a:schemeClr val="dk1"/>
                        </a:buClr>
                        <a:buSzPts val="1100"/>
                        <a:buFont typeface="Arial"/>
                        <a:buChar char="•"/>
                      </a:pPr>
                      <a:r>
                        <a:rPr lang="en-GB" sz="1100" u="none" strike="noStrike" cap="none"/>
                        <a:t>Invite guests in to share their experiences e.g. parent with a newborn child, an elderly person.</a:t>
                      </a:r>
                      <a:endParaRPr/>
                    </a:p>
                    <a:p>
                      <a:pPr marL="171450" marR="0" lvl="0" indent="-171450" algn="l" rtl="0">
                        <a:spcBef>
                          <a:spcPts val="0"/>
                        </a:spcBef>
                        <a:spcAft>
                          <a:spcPts val="0"/>
                        </a:spcAft>
                        <a:buClr>
                          <a:schemeClr val="dk1"/>
                        </a:buClr>
                        <a:buSzPts val="1100"/>
                        <a:buFont typeface="Arial"/>
                        <a:buChar char="•"/>
                      </a:pPr>
                      <a:r>
                        <a:rPr lang="en-GB" sz="1100" u="none" strike="noStrike" cap="none"/>
                        <a:t>Measure children from different year groups in the school – from Nursery to Year 6. What can they do? What milestones have they passed.</a:t>
                      </a:r>
                      <a:endParaRPr/>
                    </a:p>
                    <a:p>
                      <a:pPr marL="171450" marR="0" lvl="0" indent="-171450" algn="l" rtl="0">
                        <a:spcBef>
                          <a:spcPts val="0"/>
                        </a:spcBef>
                        <a:spcAft>
                          <a:spcPts val="0"/>
                        </a:spcAft>
                        <a:buClr>
                          <a:schemeClr val="dk1"/>
                        </a:buClr>
                        <a:buSzPts val="1100"/>
                        <a:buFont typeface="Arial"/>
                        <a:buChar char="•"/>
                      </a:pPr>
                      <a:r>
                        <a:rPr lang="en-GB" sz="1100" u="none" strike="noStrike" cap="none"/>
                        <a:t>For homework, talk to your parent and make a list of your personal milestones – when did you say your first words, when did you walk?</a:t>
                      </a:r>
                      <a:endParaRPr sz="1100" u="none" strike="noStrike" cap="none"/>
                    </a:p>
                  </a:txBody>
                  <a:tcPr marL="91450" marR="91450" marT="45725" marB="45725"/>
                </a:tc>
              </a:tr>
            </a:tbl>
          </a:graphicData>
        </a:graphic>
      </p:graphicFrame>
      <p:graphicFrame>
        <p:nvGraphicFramePr>
          <p:cNvPr id="87" name="Google Shape;87;p1"/>
          <p:cNvGraphicFramePr/>
          <p:nvPr/>
        </p:nvGraphicFramePr>
        <p:xfrm>
          <a:off x="3425217" y="2273160"/>
          <a:ext cx="3319400" cy="6171625"/>
        </p:xfrm>
        <a:graphic>
          <a:graphicData uri="http://schemas.openxmlformats.org/drawingml/2006/table">
            <a:tbl>
              <a:tblPr firstRow="1" bandRow="1">
                <a:noFill/>
                <a:tableStyleId>{430B415F-C03A-422B-8435-4AE3DA4D0420}</a:tableStyleId>
              </a:tblPr>
              <a:tblGrid>
                <a:gridCol w="1077600"/>
                <a:gridCol w="2241800"/>
              </a:tblGrid>
              <a:tr h="255400">
                <a:tc gridSpan="2">
                  <a:txBody>
                    <a:bodyPr/>
                    <a:lstStyle/>
                    <a:p>
                      <a:pPr marL="0" marR="0" lvl="0" indent="0" algn="ctr" rtl="0">
                        <a:spcBef>
                          <a:spcPts val="0"/>
                        </a:spcBef>
                        <a:spcAft>
                          <a:spcPts val="0"/>
                        </a:spcAft>
                        <a:buNone/>
                      </a:pPr>
                      <a:r>
                        <a:rPr lang="en-GB" sz="1350" b="1" u="none" strike="noStrike" cap="none"/>
                        <a:t>What? (Key vocab)</a:t>
                      </a:r>
                      <a:endParaRPr sz="1350" b="1" u="none" strike="noStrike" cap="none"/>
                    </a:p>
                  </a:txBody>
                  <a:tcPr marL="91450" marR="91450" marT="45725" marB="45725">
                    <a:solidFill>
                      <a:srgbClr val="E1EFD8"/>
                    </a:solidFill>
                  </a:tcPr>
                </a:tc>
                <a:tc hMerge="1">
                  <a:txBody>
                    <a:bodyPr/>
                    <a:lstStyle/>
                    <a:p>
                      <a:endParaRPr lang="en-US"/>
                    </a:p>
                  </a:txBody>
                  <a:tcPr/>
                </a:tc>
              </a:tr>
              <a:tr h="303650">
                <a:tc>
                  <a:txBody>
                    <a:bodyPr/>
                    <a:lstStyle/>
                    <a:p>
                      <a:pPr marL="0" marR="0" lvl="0" indent="0" algn="ctr" rtl="0">
                        <a:spcBef>
                          <a:spcPts val="0"/>
                        </a:spcBef>
                        <a:spcAft>
                          <a:spcPts val="0"/>
                        </a:spcAft>
                        <a:buNone/>
                      </a:pPr>
                      <a:r>
                        <a:rPr lang="en-GB" sz="1350" b="1" u="none" strike="noStrike" cap="none"/>
                        <a:t>Spelling</a:t>
                      </a:r>
                      <a:endParaRPr sz="1350" b="1" u="none" strike="noStrike" cap="none"/>
                    </a:p>
                  </a:txBody>
                  <a:tcPr marL="91450" marR="91450" marT="45725" marB="45725">
                    <a:solidFill>
                      <a:srgbClr val="E1EFD8"/>
                    </a:solidFill>
                  </a:tcPr>
                </a:tc>
                <a:tc>
                  <a:txBody>
                    <a:bodyPr/>
                    <a:lstStyle/>
                    <a:p>
                      <a:pPr marL="0" marR="0" lvl="0" indent="0" algn="ctr" rtl="0">
                        <a:spcBef>
                          <a:spcPts val="0"/>
                        </a:spcBef>
                        <a:spcAft>
                          <a:spcPts val="0"/>
                        </a:spcAft>
                        <a:buNone/>
                      </a:pPr>
                      <a:r>
                        <a:rPr lang="en-GB" sz="1350" b="1" u="none" strike="noStrike" cap="none"/>
                        <a:t>Definition</a:t>
                      </a:r>
                      <a:endParaRPr sz="1350" b="1" u="none" strike="noStrike" cap="none"/>
                    </a:p>
                  </a:txBody>
                  <a:tcPr marL="91450" marR="91450" marT="45725" marB="45725">
                    <a:solidFill>
                      <a:srgbClr val="E1EFD8"/>
                    </a:solidFill>
                  </a:tcPr>
                </a:tc>
              </a:tr>
              <a:tr h="407700">
                <a:tc>
                  <a:txBody>
                    <a:bodyPr/>
                    <a:lstStyle/>
                    <a:p>
                      <a:pPr marL="0" marR="0" lvl="0" indent="0" algn="ctr" rtl="0">
                        <a:spcBef>
                          <a:spcPts val="0"/>
                        </a:spcBef>
                        <a:spcAft>
                          <a:spcPts val="0"/>
                        </a:spcAft>
                        <a:buNone/>
                      </a:pPr>
                      <a:r>
                        <a:rPr lang="en-GB" sz="1200" u="none" strike="noStrike" cap="none">
                          <a:solidFill>
                            <a:schemeClr val="dk1"/>
                          </a:solidFill>
                          <a:latin typeface="Calibri"/>
                          <a:ea typeface="Calibri"/>
                          <a:cs typeface="Calibri"/>
                          <a:sym typeface="Calibri"/>
                        </a:rPr>
                        <a:t>Gestation</a:t>
                      </a:r>
                      <a:endParaRPr sz="1200" u="none" strike="noStrike" cap="none"/>
                    </a:p>
                  </a:txBody>
                  <a:tcPr marL="91450" marR="91450" marT="45725" marB="45725"/>
                </a:tc>
                <a:tc>
                  <a:txBody>
                    <a:bodyPr/>
                    <a:lstStyle/>
                    <a:p>
                      <a:pPr marL="0" marR="0" lvl="0" indent="0" algn="l" rtl="0">
                        <a:spcBef>
                          <a:spcPts val="0"/>
                        </a:spcBef>
                        <a:spcAft>
                          <a:spcPts val="0"/>
                        </a:spcAft>
                        <a:buNone/>
                      </a:pPr>
                      <a:r>
                        <a:rPr lang="en-GB" sz="1100" u="none" strike="noStrike" cap="none">
                          <a:solidFill>
                            <a:schemeClr val="dk1"/>
                          </a:solidFill>
                          <a:latin typeface="Calibri"/>
                          <a:ea typeface="Calibri"/>
                          <a:cs typeface="Calibri"/>
                          <a:sym typeface="Calibri"/>
                        </a:rPr>
                        <a:t>The process or time when prenatal development takes place before birth.</a:t>
                      </a:r>
                      <a:endParaRPr/>
                    </a:p>
                  </a:txBody>
                  <a:tcPr marL="91450" marR="91450" marT="45725" marB="45725"/>
                </a:tc>
              </a:tr>
              <a:tr h="341475">
                <a:tc>
                  <a:txBody>
                    <a:bodyPr/>
                    <a:lstStyle/>
                    <a:p>
                      <a:pPr marL="0" marR="0" lvl="0" indent="0" algn="ctr" rtl="0">
                        <a:spcBef>
                          <a:spcPts val="0"/>
                        </a:spcBef>
                        <a:spcAft>
                          <a:spcPts val="0"/>
                        </a:spcAft>
                        <a:buNone/>
                      </a:pPr>
                      <a:r>
                        <a:rPr lang="en-GB" sz="1200">
                          <a:solidFill>
                            <a:schemeClr val="dk1"/>
                          </a:solidFill>
                          <a:latin typeface="Calibri"/>
                          <a:ea typeface="Calibri"/>
                          <a:cs typeface="Calibri"/>
                          <a:sym typeface="Calibri"/>
                        </a:rPr>
                        <a:t>Fertilisation</a:t>
                      </a:r>
                      <a:endParaRPr sz="1200"/>
                    </a:p>
                  </a:txBody>
                  <a:tcPr marL="91450" marR="91450" marT="45725" marB="45725"/>
                </a:tc>
                <a:tc>
                  <a:txBody>
                    <a:bodyPr/>
                    <a:lstStyle/>
                    <a:p>
                      <a:pPr marL="0" marR="0" lvl="0" indent="0" algn="l" rtl="0">
                        <a:spcBef>
                          <a:spcPts val="0"/>
                        </a:spcBef>
                        <a:spcAft>
                          <a:spcPts val="0"/>
                        </a:spcAft>
                        <a:buNone/>
                      </a:pPr>
                      <a:r>
                        <a:rPr lang="en-GB" sz="1100"/>
                        <a:t>The process of the male and female sex cells fusing together.</a:t>
                      </a:r>
                      <a:endParaRPr sz="1100"/>
                    </a:p>
                  </a:txBody>
                  <a:tcPr marL="91450" marR="91450" marT="45725" marB="45725"/>
                </a:tc>
              </a:tr>
              <a:tr h="341475">
                <a:tc>
                  <a:txBody>
                    <a:bodyPr/>
                    <a:lstStyle/>
                    <a:p>
                      <a:pPr marL="0" marR="0" lvl="0" indent="0" algn="ctr" rtl="0">
                        <a:spcBef>
                          <a:spcPts val="0"/>
                        </a:spcBef>
                        <a:spcAft>
                          <a:spcPts val="0"/>
                        </a:spcAft>
                        <a:buNone/>
                      </a:pPr>
                      <a:r>
                        <a:rPr lang="en-GB" sz="1200">
                          <a:solidFill>
                            <a:schemeClr val="dk1"/>
                          </a:solidFill>
                          <a:latin typeface="Calibri"/>
                          <a:ea typeface="Calibri"/>
                          <a:cs typeface="Calibri"/>
                          <a:sym typeface="Calibri"/>
                        </a:rPr>
                        <a:t>Reproduce</a:t>
                      </a:r>
                      <a:endParaRPr sz="1200"/>
                    </a:p>
                  </a:txBody>
                  <a:tcPr marL="91450" marR="91450" marT="45725" marB="45725"/>
                </a:tc>
                <a:tc>
                  <a:txBody>
                    <a:bodyPr/>
                    <a:lstStyle/>
                    <a:p>
                      <a:pPr marL="0" marR="0" lvl="0" indent="0" algn="l" rtl="0">
                        <a:spcBef>
                          <a:spcPts val="0"/>
                        </a:spcBef>
                        <a:spcAft>
                          <a:spcPts val="0"/>
                        </a:spcAft>
                        <a:buNone/>
                      </a:pPr>
                      <a:r>
                        <a:rPr lang="en-GB" sz="1100"/>
                        <a:t>To produce young.</a:t>
                      </a:r>
                      <a:endParaRPr sz="1100"/>
                    </a:p>
                  </a:txBody>
                  <a:tcPr marL="91450" marR="91450" marT="45725" marB="45725"/>
                </a:tc>
              </a:tr>
              <a:tr h="341475">
                <a:tc>
                  <a:txBody>
                    <a:bodyPr/>
                    <a:lstStyle/>
                    <a:p>
                      <a:pPr marL="0" marR="0" lvl="0" indent="0" algn="ctr" rtl="0">
                        <a:spcBef>
                          <a:spcPts val="0"/>
                        </a:spcBef>
                        <a:spcAft>
                          <a:spcPts val="0"/>
                        </a:spcAft>
                        <a:buNone/>
                      </a:pPr>
                      <a:r>
                        <a:rPr lang="en-GB" sz="1200">
                          <a:solidFill>
                            <a:schemeClr val="dk1"/>
                          </a:solidFill>
                          <a:latin typeface="Calibri"/>
                          <a:ea typeface="Calibri"/>
                          <a:cs typeface="Calibri"/>
                          <a:sym typeface="Calibri"/>
                        </a:rPr>
                        <a:t>Prenatal</a:t>
                      </a:r>
                      <a:endParaRPr sz="1200"/>
                    </a:p>
                  </a:txBody>
                  <a:tcPr marL="91450" marR="91450" marT="45725" marB="45725"/>
                </a:tc>
                <a:tc>
                  <a:txBody>
                    <a:bodyPr/>
                    <a:lstStyle/>
                    <a:p>
                      <a:pPr marL="0" marR="0" lvl="0" indent="0" algn="l" rtl="0">
                        <a:spcBef>
                          <a:spcPts val="0"/>
                        </a:spcBef>
                        <a:spcAft>
                          <a:spcPts val="0"/>
                        </a:spcAft>
                        <a:buNone/>
                      </a:pPr>
                      <a:r>
                        <a:rPr lang="en-GB" sz="1100"/>
                        <a:t>The cells develop and grow into a foetus inside the mother’s uterus. After around 9 months, the baby is born.</a:t>
                      </a:r>
                      <a:endParaRPr sz="1100"/>
                    </a:p>
                  </a:txBody>
                  <a:tcPr marL="91450" marR="91450" marT="45725" marB="45725"/>
                </a:tc>
              </a:tr>
              <a:tr h="341475">
                <a:tc>
                  <a:txBody>
                    <a:bodyPr/>
                    <a:lstStyle/>
                    <a:p>
                      <a:pPr marL="0" marR="0" lvl="0" indent="0" algn="ctr" rtl="0">
                        <a:spcBef>
                          <a:spcPts val="0"/>
                        </a:spcBef>
                        <a:spcAft>
                          <a:spcPts val="0"/>
                        </a:spcAft>
                        <a:buNone/>
                      </a:pPr>
                      <a:r>
                        <a:rPr lang="en-GB" sz="1200">
                          <a:solidFill>
                            <a:schemeClr val="dk1"/>
                          </a:solidFill>
                          <a:latin typeface="Calibri"/>
                          <a:ea typeface="Calibri"/>
                          <a:cs typeface="Calibri"/>
                          <a:sym typeface="Calibri"/>
                        </a:rPr>
                        <a:t>Newborn</a:t>
                      </a:r>
                      <a:endParaRPr sz="1200"/>
                    </a:p>
                  </a:txBody>
                  <a:tcPr marL="91450" marR="91450" marT="45725" marB="45725"/>
                </a:tc>
                <a:tc>
                  <a:txBody>
                    <a:bodyPr/>
                    <a:lstStyle/>
                    <a:p>
                      <a:pPr marL="0" marR="0" lvl="0" indent="0" algn="l" rtl="0">
                        <a:spcBef>
                          <a:spcPts val="0"/>
                        </a:spcBef>
                        <a:spcAft>
                          <a:spcPts val="0"/>
                        </a:spcAft>
                        <a:buNone/>
                      </a:pPr>
                      <a:r>
                        <a:rPr lang="en-GB" sz="1100"/>
                        <a:t>A human infant that is less than 28 days old.</a:t>
                      </a:r>
                      <a:endParaRPr sz="1100"/>
                    </a:p>
                  </a:txBody>
                  <a:tcPr marL="91450" marR="91450" marT="45725" marB="45725"/>
                </a:tc>
              </a:tr>
              <a:tr h="341475">
                <a:tc>
                  <a:txBody>
                    <a:bodyPr/>
                    <a:lstStyle/>
                    <a:p>
                      <a:pPr marL="0" marR="0" lvl="0" indent="0" algn="ctr" rtl="0">
                        <a:spcBef>
                          <a:spcPts val="0"/>
                        </a:spcBef>
                        <a:spcAft>
                          <a:spcPts val="0"/>
                        </a:spcAft>
                        <a:buNone/>
                      </a:pPr>
                      <a:r>
                        <a:rPr lang="en-GB" sz="1200">
                          <a:solidFill>
                            <a:schemeClr val="dk1"/>
                          </a:solidFill>
                          <a:latin typeface="Calibri"/>
                          <a:ea typeface="Calibri"/>
                          <a:cs typeface="Calibri"/>
                          <a:sym typeface="Calibri"/>
                        </a:rPr>
                        <a:t>Infant</a:t>
                      </a:r>
                      <a:endParaRPr sz="1200"/>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Child under 1 year of age.</a:t>
                      </a:r>
                      <a:endParaRPr/>
                    </a:p>
                  </a:txBody>
                  <a:tcPr marL="91450" marR="91450" marT="45725" marB="45725"/>
                </a:tc>
              </a:tr>
              <a:tr h="341475">
                <a:tc>
                  <a:txBody>
                    <a:bodyPr/>
                    <a:lstStyle/>
                    <a:p>
                      <a:pPr marL="0" marR="0" lvl="0" indent="0" algn="ctr" rtl="0">
                        <a:spcBef>
                          <a:spcPts val="0"/>
                        </a:spcBef>
                        <a:spcAft>
                          <a:spcPts val="0"/>
                        </a:spcAft>
                        <a:buNone/>
                      </a:pPr>
                      <a:r>
                        <a:rPr lang="en-GB" sz="1200">
                          <a:solidFill>
                            <a:schemeClr val="dk1"/>
                          </a:solidFill>
                          <a:latin typeface="Calibri"/>
                          <a:ea typeface="Calibri"/>
                          <a:cs typeface="Calibri"/>
                          <a:sym typeface="Calibri"/>
                        </a:rPr>
                        <a:t>Toddler</a:t>
                      </a:r>
                      <a:endParaRPr sz="1200"/>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Child aged 12-36 months.</a:t>
                      </a:r>
                      <a:endParaRPr/>
                    </a:p>
                  </a:txBody>
                  <a:tcPr marL="91450" marR="91450" marT="45725" marB="45725"/>
                </a:tc>
              </a:tr>
              <a:tr h="341475">
                <a:tc>
                  <a:txBody>
                    <a:bodyPr/>
                    <a:lstStyle/>
                    <a:p>
                      <a:pPr marL="0" marR="0" lvl="0" indent="0" algn="ctr" rtl="0">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Child</a:t>
                      </a:r>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Human aged 3-11 years.</a:t>
                      </a:r>
                      <a:endParaRPr sz="1100">
                        <a:solidFill>
                          <a:schemeClr val="dk1"/>
                        </a:solidFill>
                        <a:latin typeface="Calibri"/>
                        <a:ea typeface="Calibri"/>
                        <a:cs typeface="Calibri"/>
                        <a:sym typeface="Calibri"/>
                      </a:endParaRPr>
                    </a:p>
                  </a:txBody>
                  <a:tcPr marL="91450" marR="91450" marT="45725" marB="45725"/>
                </a:tc>
              </a:tr>
              <a:tr h="341475">
                <a:tc>
                  <a:txBody>
                    <a:bodyPr/>
                    <a:lstStyle/>
                    <a:p>
                      <a:pPr marL="0" marR="0" lvl="0" indent="0" algn="ctr" rtl="0">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Adolescent</a:t>
                      </a:r>
                      <a:endParaRPr sz="1200"/>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Human aged 12-18 years old.</a:t>
                      </a:r>
                      <a:endParaRPr/>
                    </a:p>
                  </a:txBody>
                  <a:tcPr marL="91450" marR="91450" marT="45725" marB="45725"/>
                </a:tc>
              </a:tr>
              <a:tr h="341475">
                <a:tc>
                  <a:txBody>
                    <a:bodyPr/>
                    <a:lstStyle/>
                    <a:p>
                      <a:pPr marL="0" marR="0" lvl="0" indent="0" algn="ctr" rtl="0">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Elderly person</a:t>
                      </a:r>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The final stage of life – often defined as over 60/65 years.</a:t>
                      </a:r>
                      <a:endParaRPr/>
                    </a:p>
                  </a:txBody>
                  <a:tcPr marL="91450" marR="91450" marT="45725" marB="45725"/>
                </a:tc>
              </a:tr>
              <a:tr h="341475">
                <a:tc>
                  <a:txBody>
                    <a:bodyPr/>
                    <a:lstStyle/>
                    <a:p>
                      <a:pPr marL="0" marR="0" lvl="0" indent="0" algn="ctr" rtl="0">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Hormones</a:t>
                      </a:r>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Hormones are your body's chemical messengers</a:t>
                      </a:r>
                      <a:r>
                        <a:rPr lang="en-GB" sz="1350">
                          <a:solidFill>
                            <a:schemeClr val="dk1"/>
                          </a:solidFill>
                          <a:latin typeface="Calibri"/>
                          <a:ea typeface="Calibri"/>
                          <a:cs typeface="Calibri"/>
                          <a:sym typeface="Calibri"/>
                        </a:rPr>
                        <a:t>. </a:t>
                      </a:r>
                      <a:endParaRPr sz="1100">
                        <a:solidFill>
                          <a:schemeClr val="dk1"/>
                        </a:solidFill>
                        <a:latin typeface="Calibri"/>
                        <a:ea typeface="Calibri"/>
                        <a:cs typeface="Calibri"/>
                        <a:sym typeface="Calibri"/>
                      </a:endParaRPr>
                    </a:p>
                  </a:txBody>
                  <a:tcPr marL="91450" marR="91450" marT="45725" marB="45725"/>
                </a:tc>
              </a:tr>
              <a:tr h="341475">
                <a:tc>
                  <a:txBody>
                    <a:bodyPr/>
                    <a:lstStyle/>
                    <a:p>
                      <a:pPr marL="0" marR="0" lvl="0" indent="0" algn="ctr" rtl="0">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Puberty</a:t>
                      </a:r>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0" i="0">
                          <a:solidFill>
                            <a:schemeClr val="dk1"/>
                          </a:solidFill>
                          <a:latin typeface="Calibri"/>
                          <a:ea typeface="Calibri"/>
                          <a:cs typeface="Calibri"/>
                          <a:sym typeface="Calibri"/>
                        </a:rPr>
                        <a:t>The period during which adolescents reach sexual maturity and become capable of reproduction.</a:t>
                      </a:r>
                      <a:endParaRPr sz="1100">
                        <a:solidFill>
                          <a:schemeClr val="dk1"/>
                        </a:solidFill>
                        <a:latin typeface="Calibri"/>
                        <a:ea typeface="Calibri"/>
                        <a:cs typeface="Calibri"/>
                        <a:sym typeface="Calibri"/>
                      </a:endParaRPr>
                    </a:p>
                  </a:txBody>
                  <a:tcPr marL="91450" marR="91450" marT="45725" marB="45725"/>
                </a:tc>
              </a:tr>
            </a:tbl>
          </a:graphicData>
        </a:graphic>
      </p:graphicFrame>
      <p:graphicFrame>
        <p:nvGraphicFramePr>
          <p:cNvPr id="88" name="Google Shape;88;p1"/>
          <p:cNvGraphicFramePr/>
          <p:nvPr/>
        </p:nvGraphicFramePr>
        <p:xfrm>
          <a:off x="100209" y="1161296"/>
          <a:ext cx="3155800" cy="4334675"/>
        </p:xfrm>
        <a:graphic>
          <a:graphicData uri="http://schemas.openxmlformats.org/drawingml/2006/table">
            <a:tbl>
              <a:tblPr firstRow="1" bandRow="1">
                <a:noFill/>
                <a:tableStyleId>{430B415F-C03A-422B-8435-4AE3DA4D0420}</a:tableStyleId>
              </a:tblPr>
              <a:tblGrid>
                <a:gridCol w="785625"/>
                <a:gridCol w="2370175"/>
              </a:tblGrid>
              <a:tr h="290400">
                <a:tc gridSpan="2">
                  <a:txBody>
                    <a:bodyPr/>
                    <a:lstStyle/>
                    <a:p>
                      <a:pPr marL="0" marR="0" lvl="0" indent="0" algn="ctr" rtl="0">
                        <a:spcBef>
                          <a:spcPts val="0"/>
                        </a:spcBef>
                        <a:spcAft>
                          <a:spcPts val="0"/>
                        </a:spcAft>
                        <a:buNone/>
                      </a:pPr>
                      <a:r>
                        <a:rPr lang="en-GB" sz="1350" b="1"/>
                        <a:t>What? (Key Knowledge)</a:t>
                      </a:r>
                      <a:endParaRPr sz="1350" b="1"/>
                    </a:p>
                  </a:txBody>
                  <a:tcPr marL="91450" marR="91450" marT="45725" marB="45725">
                    <a:solidFill>
                      <a:srgbClr val="E1EFD8"/>
                    </a:solidFill>
                  </a:tcPr>
                </a:tc>
                <a:tc hMerge="1">
                  <a:txBody>
                    <a:bodyPr/>
                    <a:lstStyle/>
                    <a:p>
                      <a:endParaRPr lang="en-US"/>
                    </a:p>
                  </a:txBody>
                  <a:tcPr/>
                </a:tc>
              </a:tr>
              <a:tr h="253175">
                <a:tc gridSpan="2">
                  <a:txBody>
                    <a:bodyPr/>
                    <a:lstStyle/>
                    <a:p>
                      <a:pPr marL="0" marR="0" lvl="0" indent="0" algn="ctr" rtl="0">
                        <a:spcBef>
                          <a:spcPts val="0"/>
                        </a:spcBef>
                        <a:spcAft>
                          <a:spcPts val="0"/>
                        </a:spcAft>
                        <a:buNone/>
                      </a:pPr>
                      <a:r>
                        <a:rPr lang="en-GB" sz="1100"/>
                        <a:t>The human reproductive system</a:t>
                      </a:r>
                      <a:endParaRPr sz="1100"/>
                    </a:p>
                  </a:txBody>
                  <a:tcPr marL="91450" marR="91450" marT="45725" marB="45725"/>
                </a:tc>
                <a:tc hMerge="1">
                  <a:txBody>
                    <a:bodyPr/>
                    <a:lstStyle/>
                    <a:p>
                      <a:endParaRPr lang="en-US"/>
                    </a:p>
                  </a:txBody>
                  <a:tcPr/>
                </a:tc>
              </a:tr>
              <a:tr h="577975">
                <a:tc>
                  <a:txBody>
                    <a:bodyPr/>
                    <a:lstStyle/>
                    <a:p>
                      <a:pPr marL="0" marR="0" lvl="0" indent="0" algn="ctr" rtl="0">
                        <a:spcBef>
                          <a:spcPts val="0"/>
                        </a:spcBef>
                        <a:spcAft>
                          <a:spcPts val="0"/>
                        </a:spcAft>
                        <a:buNone/>
                      </a:pPr>
                      <a:r>
                        <a:rPr lang="en-GB" sz="900"/>
                        <a:t>What is fertilisation?</a:t>
                      </a:r>
                      <a:endParaRPr sz="900"/>
                    </a:p>
                  </a:txBody>
                  <a:tcPr marL="91450" marR="91450" marT="45725" marB="45725"/>
                </a:tc>
                <a:tc>
                  <a:txBody>
                    <a:bodyPr/>
                    <a:lstStyle/>
                    <a:p>
                      <a:pPr marL="0" marR="0" lvl="0" indent="0" algn="l" rtl="0">
                        <a:spcBef>
                          <a:spcPts val="0"/>
                        </a:spcBef>
                        <a:spcAft>
                          <a:spcPts val="0"/>
                        </a:spcAft>
                        <a:buClr>
                          <a:schemeClr val="dk1"/>
                        </a:buClr>
                        <a:buSzPts val="1100"/>
                        <a:buFont typeface="Arial"/>
                        <a:buNone/>
                      </a:pPr>
                      <a:r>
                        <a:rPr lang="en-GB" sz="1100">
                          <a:solidFill>
                            <a:schemeClr val="dk1"/>
                          </a:solidFill>
                          <a:latin typeface="Calibri"/>
                          <a:ea typeface="Calibri"/>
                          <a:cs typeface="Calibri"/>
                          <a:sym typeface="Calibri"/>
                        </a:rPr>
                        <a:t>The male and female sex cells fuse together.</a:t>
                      </a:r>
                      <a:endParaRPr sz="1100">
                        <a:solidFill>
                          <a:schemeClr val="dk1"/>
                        </a:solidFill>
                        <a:latin typeface="Calibri"/>
                        <a:ea typeface="Calibri"/>
                        <a:cs typeface="Calibri"/>
                        <a:sym typeface="Calibri"/>
                      </a:endParaRPr>
                    </a:p>
                  </a:txBody>
                  <a:tcPr marL="91450" marR="91450" marT="45725" marB="45725"/>
                </a:tc>
              </a:tr>
              <a:tr h="797050">
                <a:tc>
                  <a:txBody>
                    <a:bodyPr/>
                    <a:lstStyle/>
                    <a:p>
                      <a:pPr marL="0" marR="0" lvl="0" indent="0" algn="ctr" rtl="0">
                        <a:spcBef>
                          <a:spcPts val="0"/>
                        </a:spcBef>
                        <a:spcAft>
                          <a:spcPts val="0"/>
                        </a:spcAft>
                        <a:buNone/>
                      </a:pPr>
                      <a:r>
                        <a:rPr lang="en-GB" sz="1100"/>
                        <a:t>What is puberty?</a:t>
                      </a:r>
                      <a:endParaRPr sz="1100"/>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Arial"/>
                        <a:buNone/>
                      </a:pPr>
                      <a:r>
                        <a:rPr lang="en-GB" sz="1100">
                          <a:solidFill>
                            <a:schemeClr val="dk1"/>
                          </a:solidFill>
                          <a:latin typeface="Calibri"/>
                          <a:ea typeface="Calibri"/>
                          <a:cs typeface="Calibri"/>
                          <a:sym typeface="Calibri"/>
                        </a:rPr>
                        <a:t>Usually, puberty starts between ages 8 and 13 in girls and ages 9 and 15 in boys. At that stage, their pituitary gland (a pea-shaped gland located at the bottom of your brain) releases special hormones that change and mature the body ready for reproduction. </a:t>
                      </a:r>
                      <a:endParaRPr sz="1100">
                        <a:solidFill>
                          <a:schemeClr val="dk1"/>
                        </a:solidFill>
                        <a:latin typeface="Calibri"/>
                        <a:ea typeface="Calibri"/>
                        <a:cs typeface="Calibri"/>
                        <a:sym typeface="Calibri"/>
                      </a:endParaRPr>
                    </a:p>
                  </a:txBody>
                  <a:tcPr marL="91450" marR="91450" marT="45725" marB="45725"/>
                </a:tc>
              </a:tr>
              <a:tr h="580825">
                <a:tc>
                  <a:txBody>
                    <a:bodyPr/>
                    <a:lstStyle/>
                    <a:p>
                      <a:pPr marL="0" marR="0" lvl="0" indent="0" algn="ctr" rtl="0">
                        <a:spcBef>
                          <a:spcPts val="0"/>
                        </a:spcBef>
                        <a:spcAft>
                          <a:spcPts val="0"/>
                        </a:spcAft>
                        <a:buNone/>
                      </a:pPr>
                      <a:r>
                        <a:rPr lang="en-GB" sz="1100"/>
                        <a:t>Becoming old</a:t>
                      </a:r>
                      <a:endParaRPr sz="1100"/>
                    </a:p>
                  </a:txBody>
                  <a:tcPr marL="91450" marR="91450" marT="45725" marB="45725"/>
                </a:tc>
                <a:tc>
                  <a:txBody>
                    <a:bodyPr/>
                    <a:lstStyle/>
                    <a:p>
                      <a:pPr marL="0" marR="0" lvl="0" indent="0" algn="l" rtl="0">
                        <a:lnSpc>
                          <a:spcPct val="100000"/>
                        </a:lnSpc>
                        <a:spcBef>
                          <a:spcPts val="0"/>
                        </a:spcBef>
                        <a:spcAft>
                          <a:spcPts val="0"/>
                        </a:spcAft>
                        <a:buClr>
                          <a:schemeClr val="dk1"/>
                        </a:buClr>
                        <a:buSzPts val="1100"/>
                        <a:buFont typeface="Arial"/>
                        <a:buNone/>
                      </a:pPr>
                      <a:r>
                        <a:rPr lang="en-GB" sz="1100">
                          <a:solidFill>
                            <a:schemeClr val="dk1"/>
                          </a:solidFill>
                          <a:latin typeface="Calibri"/>
                          <a:ea typeface="Calibri"/>
                          <a:cs typeface="Calibri"/>
                          <a:sym typeface="Calibri"/>
                        </a:rPr>
                        <a:t>As you get older, your skin wrinkles because it becomes thinner and less elastic. It gets drier too as it makes less oil and sweat. Your bones become more visible as you store less fat beneath your skin. Inside the body your bones and muscle become weaker. Your memory gets worse, and your immune system cannot fight disease as easily.</a:t>
                      </a:r>
                      <a:endParaRPr/>
                    </a:p>
                  </a:txBody>
                  <a:tcPr marL="91450" marR="91450" marT="45725" marB="45725"/>
                </a:tc>
              </a:tr>
            </a:tbl>
          </a:graphicData>
        </a:graphic>
      </p:graphicFrame>
      <p:graphicFrame>
        <p:nvGraphicFramePr>
          <p:cNvPr id="89" name="Google Shape;89;p1"/>
          <p:cNvGraphicFramePr/>
          <p:nvPr/>
        </p:nvGraphicFramePr>
        <p:xfrm>
          <a:off x="125848" y="5649841"/>
          <a:ext cx="3149200" cy="1985050"/>
        </p:xfrm>
        <a:graphic>
          <a:graphicData uri="http://schemas.openxmlformats.org/drawingml/2006/table">
            <a:tbl>
              <a:tblPr firstRow="1" bandRow="1">
                <a:noFill/>
                <a:tableStyleId>{430B415F-C03A-422B-8435-4AE3DA4D0420}</a:tableStyleId>
              </a:tblPr>
              <a:tblGrid>
                <a:gridCol w="3149200"/>
              </a:tblGrid>
              <a:tr h="362200">
                <a:tc>
                  <a:txBody>
                    <a:bodyPr/>
                    <a:lstStyle/>
                    <a:p>
                      <a:pPr marL="0" marR="0" lvl="0" indent="0" algn="ctr" rtl="0">
                        <a:spcBef>
                          <a:spcPts val="0"/>
                        </a:spcBef>
                        <a:spcAft>
                          <a:spcPts val="0"/>
                        </a:spcAft>
                        <a:buClr>
                          <a:schemeClr val="dk1"/>
                        </a:buClr>
                        <a:buSzPts val="1100"/>
                        <a:buFont typeface="Arial"/>
                        <a:buNone/>
                      </a:pPr>
                      <a:r>
                        <a:rPr lang="en-GB" sz="1100" b="1"/>
                        <a:t>Pictures and Diagrams</a:t>
                      </a:r>
                      <a:endParaRPr sz="1100" b="1"/>
                    </a:p>
                  </a:txBody>
                  <a:tcPr marL="91450" marR="91450" marT="45725" marB="45725">
                    <a:solidFill>
                      <a:srgbClr val="E1EFD8"/>
                    </a:solidFill>
                  </a:tcPr>
                </a:tc>
              </a:tr>
              <a:tr h="1622850">
                <a:tc>
                  <a:txBody>
                    <a:bodyPr/>
                    <a:lstStyle/>
                    <a:p>
                      <a:pPr marL="0" marR="0" lvl="0" indent="0" algn="l" rtl="0">
                        <a:spcBef>
                          <a:spcPts val="0"/>
                        </a:spcBef>
                        <a:spcAft>
                          <a:spcPts val="0"/>
                        </a:spcAft>
                        <a:buClr>
                          <a:schemeClr val="dk1"/>
                        </a:buClr>
                        <a:buSzPts val="1100"/>
                        <a:buFont typeface="Arial"/>
                        <a:buNone/>
                      </a:pPr>
                      <a:endParaRPr sz="1100">
                        <a:solidFill>
                          <a:schemeClr val="dk1"/>
                        </a:solidFill>
                        <a:latin typeface="Calibri"/>
                        <a:ea typeface="Calibri"/>
                        <a:cs typeface="Calibri"/>
                        <a:sym typeface="Calibri"/>
                      </a:endParaRPr>
                    </a:p>
                  </a:txBody>
                  <a:tcPr marL="91450" marR="91450" marT="45725" marB="45725"/>
                </a:tc>
              </a:tr>
            </a:tbl>
          </a:graphicData>
        </a:graphic>
      </p:graphicFrame>
      <p:graphicFrame>
        <p:nvGraphicFramePr>
          <p:cNvPr id="90" name="Google Shape;90;p1"/>
          <p:cNvGraphicFramePr/>
          <p:nvPr/>
        </p:nvGraphicFramePr>
        <p:xfrm>
          <a:off x="3425217" y="1199392"/>
          <a:ext cx="3276200" cy="954040"/>
        </p:xfrm>
        <a:graphic>
          <a:graphicData uri="http://schemas.openxmlformats.org/drawingml/2006/table">
            <a:tbl>
              <a:tblPr firstRow="1" bandRow="1">
                <a:noFill/>
                <a:tableStyleId>{430B415F-C03A-422B-8435-4AE3DA4D0420}</a:tableStyleId>
              </a:tblPr>
              <a:tblGrid>
                <a:gridCol w="3276200"/>
              </a:tblGrid>
              <a:tr h="239250">
                <a:tc>
                  <a:txBody>
                    <a:bodyPr/>
                    <a:lstStyle/>
                    <a:p>
                      <a:pPr marL="0" marR="0" lvl="0" indent="0" algn="ctr" rtl="0">
                        <a:spcBef>
                          <a:spcPts val="0"/>
                        </a:spcBef>
                        <a:spcAft>
                          <a:spcPts val="0"/>
                        </a:spcAft>
                        <a:buNone/>
                      </a:pPr>
                      <a:r>
                        <a:rPr lang="en-GB" sz="1350" b="1"/>
                        <a:t>Statutory requirements</a:t>
                      </a:r>
                      <a:endParaRPr sz="1350" b="1"/>
                    </a:p>
                  </a:txBody>
                  <a:tcPr marL="91450" marR="91450" marT="45725" marB="45725">
                    <a:solidFill>
                      <a:srgbClr val="E1EFD8"/>
                    </a:solidFill>
                  </a:tcPr>
                </a:tc>
              </a:tr>
              <a:tr h="656850">
                <a:tc>
                  <a:txBody>
                    <a:bodyPr/>
                    <a:lstStyle/>
                    <a:p>
                      <a:pPr marL="0" marR="0" lvl="0" indent="0" algn="l" rtl="0">
                        <a:lnSpc>
                          <a:spcPct val="100000"/>
                        </a:lnSpc>
                        <a:spcBef>
                          <a:spcPts val="0"/>
                        </a:spcBef>
                        <a:spcAft>
                          <a:spcPts val="0"/>
                        </a:spcAft>
                        <a:buClr>
                          <a:schemeClr val="dk1"/>
                        </a:buClr>
                        <a:buSzPts val="1350"/>
                        <a:buFont typeface="Arial"/>
                        <a:buNone/>
                      </a:pPr>
                      <a:r>
                        <a:rPr lang="en-GB" sz="1350">
                          <a:solidFill>
                            <a:schemeClr val="dk1"/>
                          </a:solidFill>
                          <a:latin typeface="Calibri"/>
                          <a:ea typeface="Calibri"/>
                          <a:cs typeface="Calibri"/>
                          <a:sym typeface="Calibri"/>
                        </a:rPr>
                        <a:t>Describe the changes as humans develop from birth to old age.</a:t>
                      </a:r>
                      <a:endParaRPr sz="1100" i="0">
                        <a:solidFill>
                          <a:schemeClr val="dk1"/>
                        </a:solidFill>
                        <a:latin typeface="Calibri"/>
                        <a:ea typeface="Calibri"/>
                        <a:cs typeface="Calibri"/>
                        <a:sym typeface="Calibri"/>
                      </a:endParaRPr>
                    </a:p>
                  </a:txBody>
                  <a:tcPr marL="91450" marR="91450" marT="45725" marB="45725"/>
                </a:tc>
              </a:tr>
            </a:tbl>
          </a:graphicData>
        </a:graphic>
      </p:graphicFrame>
      <p:pic>
        <p:nvPicPr>
          <p:cNvPr id="91" name="Google Shape;91;p1" descr="Image result for stages of human development&quot;"/>
          <p:cNvPicPr preferRelativeResize="0"/>
          <p:nvPr/>
        </p:nvPicPr>
        <p:blipFill rotWithShape="1">
          <a:blip r:embed="rId3">
            <a:alphaModFix/>
          </a:blip>
          <a:srcRect/>
          <a:stretch/>
        </p:blipFill>
        <p:spPr>
          <a:xfrm>
            <a:off x="125848" y="6093528"/>
            <a:ext cx="3103605" cy="1455875"/>
          </a:xfrm>
          <a:prstGeom prst="rect">
            <a:avLst/>
          </a:prstGeom>
          <a:noFill/>
          <a:ln>
            <a:noFill/>
          </a:ln>
        </p:spPr>
      </p:pic>
      <p:pic>
        <p:nvPicPr>
          <p:cNvPr id="92" name="Google Shape;92;p1"/>
          <p:cNvPicPr preferRelativeResize="0"/>
          <p:nvPr/>
        </p:nvPicPr>
        <p:blipFill rotWithShape="1">
          <a:blip r:embed="rId4">
            <a:alphaModFix/>
          </a:blip>
          <a:srcRect/>
          <a:stretch/>
        </p:blipFill>
        <p:spPr>
          <a:xfrm>
            <a:off x="6110500" y="194225"/>
            <a:ext cx="444900" cy="27042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399</Words>
  <Application>Microsoft Office PowerPoint</Application>
  <PresentationFormat>A4 Paper (210x297 mm)</PresentationFormat>
  <Paragraphs>47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Julie Green</cp:lastModifiedBy>
  <cp:revision>1</cp:revision>
  <dcterms:created xsi:type="dcterms:W3CDTF">2019-07-07T18:53:37Z</dcterms:created>
  <dcterms:modified xsi:type="dcterms:W3CDTF">2020-11-27T12:35:23Z</dcterms:modified>
</cp:coreProperties>
</file>