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5"/>
  </p:notesMasterIdLst>
  <p:sldIdLst>
    <p:sldId id="257" r:id="rId2"/>
    <p:sldId id="258" r:id="rId3"/>
    <p:sldId id="260" r:id="rId4"/>
    <p:sldId id="262" r:id="rId5"/>
    <p:sldId id="264" r:id="rId6"/>
    <p:sldId id="266" r:id="rId7"/>
    <p:sldId id="268" r:id="rId8"/>
    <p:sldId id="270" r:id="rId9"/>
    <p:sldId id="272" r:id="rId10"/>
    <p:sldId id="274" r:id="rId11"/>
    <p:sldId id="276" r:id="rId12"/>
    <p:sldId id="278" r:id="rId13"/>
    <p:sldId id="280" r:id="rId14"/>
    <p:sldId id="282" r:id="rId15"/>
    <p:sldId id="284" r:id="rId16"/>
    <p:sldId id="286" r:id="rId17"/>
    <p:sldId id="288" r:id="rId18"/>
    <p:sldId id="290" r:id="rId19"/>
    <p:sldId id="292" r:id="rId20"/>
    <p:sldId id="294" r:id="rId21"/>
    <p:sldId id="296" r:id="rId22"/>
    <p:sldId id="298" r:id="rId23"/>
    <p:sldId id="300" r:id="rId24"/>
    <p:sldId id="302" r:id="rId25"/>
    <p:sldId id="304" r:id="rId26"/>
    <p:sldId id="306" r:id="rId27"/>
    <p:sldId id="308" r:id="rId28"/>
    <p:sldId id="310" r:id="rId29"/>
    <p:sldId id="312" r:id="rId30"/>
    <p:sldId id="314" r:id="rId31"/>
    <p:sldId id="316" r:id="rId32"/>
    <p:sldId id="318" r:id="rId33"/>
    <p:sldId id="320"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23"/>
    <p:restoredTop sz="94618"/>
  </p:normalViewPr>
  <p:slideViewPr>
    <p:cSldViewPr snapToGrid="0" snapToObjects="1">
      <p:cViewPr varScale="1">
        <p:scale>
          <a:sx n="69" d="100"/>
          <a:sy n="69" d="100"/>
        </p:scale>
        <p:origin x="-180" y="-10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C62767-B05A-3045-A183-569530BE651C}" type="datetimeFigureOut">
              <a:rPr lang="en-US" smtClean="0"/>
              <a:pPr/>
              <a:t>9/17/2017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55783E-D19F-9F49-B63E-812E07E90264}" type="slidenum">
              <a:rPr lang="en-US" smtClean="0"/>
              <a:pPr/>
              <a:t>‹#›</a:t>
            </a:fld>
            <a:endParaRPr lang="en-US"/>
          </a:p>
        </p:txBody>
      </p:sp>
    </p:spTree>
    <p:extLst>
      <p:ext uri="{BB962C8B-B14F-4D97-AF65-F5344CB8AC3E}">
        <p14:creationId xmlns:p14="http://schemas.microsoft.com/office/powerpoint/2010/main" xmlns="" val="2776598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1AAB103-17E2-A841-92FB-61BBF41698EA}" type="datetimeFigureOut">
              <a:rPr lang="en-US" smtClean="0"/>
              <a:pPr/>
              <a:t>9/17/2017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1066F4-2A8B-CD46-B4CE-48A6EA6CFA0A}" type="slidenum">
              <a:rPr lang="en-US" smtClean="0"/>
              <a:pPr/>
              <a:t>‹#›</a:t>
            </a:fld>
            <a:endParaRPr lang="en-US"/>
          </a:p>
        </p:txBody>
      </p:sp>
    </p:spTree>
    <p:extLst>
      <p:ext uri="{BB962C8B-B14F-4D97-AF65-F5344CB8AC3E}">
        <p14:creationId xmlns:p14="http://schemas.microsoft.com/office/powerpoint/2010/main" xmlns="" val="6461421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AAB103-17E2-A841-92FB-61BBF41698EA}" type="datetimeFigureOut">
              <a:rPr lang="en-US" smtClean="0"/>
              <a:pPr/>
              <a:t>9/17/2017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1066F4-2A8B-CD46-B4CE-48A6EA6CFA0A}" type="slidenum">
              <a:rPr lang="en-US" smtClean="0"/>
              <a:pPr/>
              <a:t>‹#›</a:t>
            </a:fld>
            <a:endParaRPr lang="en-US"/>
          </a:p>
        </p:txBody>
      </p:sp>
    </p:spTree>
    <p:extLst>
      <p:ext uri="{BB962C8B-B14F-4D97-AF65-F5344CB8AC3E}">
        <p14:creationId xmlns:p14="http://schemas.microsoft.com/office/powerpoint/2010/main" xmlns="" val="2033913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1AAB103-17E2-A841-92FB-61BBF41698EA}" type="datetimeFigureOut">
              <a:rPr lang="en-US" smtClean="0"/>
              <a:pPr/>
              <a:t>9/17/2017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1066F4-2A8B-CD46-B4CE-48A6EA6CFA0A}" type="slidenum">
              <a:rPr lang="en-US" smtClean="0"/>
              <a:pPr/>
              <a:t>‹#›</a:t>
            </a:fld>
            <a:endParaRPr lang="en-US"/>
          </a:p>
        </p:txBody>
      </p:sp>
    </p:spTree>
    <p:extLst>
      <p:ext uri="{BB962C8B-B14F-4D97-AF65-F5344CB8AC3E}">
        <p14:creationId xmlns:p14="http://schemas.microsoft.com/office/powerpoint/2010/main" xmlns="" val="3389469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1AAB103-17E2-A841-92FB-61BBF41698EA}" type="datetimeFigureOut">
              <a:rPr lang="en-US" smtClean="0"/>
              <a:pPr/>
              <a:t>9/17/2017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1066F4-2A8B-CD46-B4CE-48A6EA6CFA0A}" type="slidenum">
              <a:rPr lang="en-US" smtClean="0"/>
              <a:pPr/>
              <a:t>‹#›</a:t>
            </a:fld>
            <a:endParaRPr lang="en-US"/>
          </a:p>
        </p:txBody>
      </p:sp>
    </p:spTree>
    <p:extLst>
      <p:ext uri="{BB962C8B-B14F-4D97-AF65-F5344CB8AC3E}">
        <p14:creationId xmlns:p14="http://schemas.microsoft.com/office/powerpoint/2010/main" xmlns="" val="15543030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1AAB103-17E2-A841-92FB-61BBF41698EA}" type="datetimeFigureOut">
              <a:rPr lang="en-US" smtClean="0"/>
              <a:pPr/>
              <a:t>9/17/2017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C1066F4-2A8B-CD46-B4CE-48A6EA6CFA0A}" type="slidenum">
              <a:rPr lang="en-US" smtClean="0"/>
              <a:pPr/>
              <a:t>‹#›</a:t>
            </a:fld>
            <a:endParaRPr lang="en-US"/>
          </a:p>
        </p:txBody>
      </p:sp>
    </p:spTree>
    <p:extLst>
      <p:ext uri="{BB962C8B-B14F-4D97-AF65-F5344CB8AC3E}">
        <p14:creationId xmlns:p14="http://schemas.microsoft.com/office/powerpoint/2010/main" xmlns="" val="11797246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1AAB103-17E2-A841-92FB-61BBF41698EA}" type="datetimeFigureOut">
              <a:rPr lang="en-US" smtClean="0"/>
              <a:pPr/>
              <a:t>9/17/2017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C1066F4-2A8B-CD46-B4CE-48A6EA6CFA0A}" type="slidenum">
              <a:rPr lang="en-US" smtClean="0"/>
              <a:pPr/>
              <a:t>‹#›</a:t>
            </a:fld>
            <a:endParaRPr lang="en-US"/>
          </a:p>
        </p:txBody>
      </p:sp>
    </p:spTree>
    <p:extLst>
      <p:ext uri="{BB962C8B-B14F-4D97-AF65-F5344CB8AC3E}">
        <p14:creationId xmlns:p14="http://schemas.microsoft.com/office/powerpoint/2010/main" xmlns="" val="2062507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AAB103-17E2-A841-92FB-61BBF41698EA}" type="datetimeFigureOut">
              <a:rPr lang="en-US" smtClean="0"/>
              <a:pPr/>
              <a:t>9/17/2017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C1066F4-2A8B-CD46-B4CE-48A6EA6CFA0A}" type="slidenum">
              <a:rPr lang="en-US" smtClean="0"/>
              <a:pPr/>
              <a:t>‹#›</a:t>
            </a:fld>
            <a:endParaRPr lang="en-US"/>
          </a:p>
        </p:txBody>
      </p:sp>
    </p:spTree>
    <p:extLst>
      <p:ext uri="{BB962C8B-B14F-4D97-AF65-F5344CB8AC3E}">
        <p14:creationId xmlns:p14="http://schemas.microsoft.com/office/powerpoint/2010/main" xmlns="" val="2037955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AAB103-17E2-A841-92FB-61BBF41698EA}" type="datetimeFigureOut">
              <a:rPr lang="en-US" smtClean="0"/>
              <a:pPr/>
              <a:t>9/17/2017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1066F4-2A8B-CD46-B4CE-48A6EA6CFA0A}" type="slidenum">
              <a:rPr lang="en-US" smtClean="0"/>
              <a:pPr/>
              <a:t>‹#›</a:t>
            </a:fld>
            <a:endParaRPr lang="en-US"/>
          </a:p>
        </p:txBody>
      </p:sp>
    </p:spTree>
    <p:extLst>
      <p:ext uri="{BB962C8B-B14F-4D97-AF65-F5344CB8AC3E}">
        <p14:creationId xmlns:p14="http://schemas.microsoft.com/office/powerpoint/2010/main" xmlns="" val="17095370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AAB103-17E2-A841-92FB-61BBF41698EA}" type="datetimeFigureOut">
              <a:rPr lang="en-US" smtClean="0"/>
              <a:pPr/>
              <a:t>9/17/2017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1066F4-2A8B-CD46-B4CE-48A6EA6CFA0A}" type="slidenum">
              <a:rPr lang="en-US" smtClean="0"/>
              <a:pPr/>
              <a:t>‹#›</a:t>
            </a:fld>
            <a:endParaRPr lang="en-US"/>
          </a:p>
        </p:txBody>
      </p:sp>
    </p:spTree>
    <p:extLst>
      <p:ext uri="{BB962C8B-B14F-4D97-AF65-F5344CB8AC3E}">
        <p14:creationId xmlns:p14="http://schemas.microsoft.com/office/powerpoint/2010/main" xmlns="" val="10060743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AAB103-17E2-A841-92FB-61BBF41698EA}" type="datetimeFigureOut">
              <a:rPr lang="en-US" smtClean="0"/>
              <a:pPr/>
              <a:t>9/17/2017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1066F4-2A8B-CD46-B4CE-48A6EA6CFA0A}" type="slidenum">
              <a:rPr lang="en-US" smtClean="0"/>
              <a:pPr/>
              <a:t>‹#›</a:t>
            </a:fld>
            <a:endParaRPr lang="en-US"/>
          </a:p>
        </p:txBody>
      </p:sp>
    </p:spTree>
    <p:extLst>
      <p:ext uri="{BB962C8B-B14F-4D97-AF65-F5344CB8AC3E}">
        <p14:creationId xmlns:p14="http://schemas.microsoft.com/office/powerpoint/2010/main" xmlns="" val="19533854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AAB103-17E2-A841-92FB-61BBF41698EA}" type="datetimeFigureOut">
              <a:rPr lang="en-US" smtClean="0"/>
              <a:pPr/>
              <a:t>9/17/2017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1066F4-2A8B-CD46-B4CE-48A6EA6CFA0A}" type="slidenum">
              <a:rPr lang="en-US" smtClean="0"/>
              <a:pPr/>
              <a:t>‹#›</a:t>
            </a:fld>
            <a:endParaRPr lang="en-US"/>
          </a:p>
        </p:txBody>
      </p:sp>
    </p:spTree>
    <p:extLst>
      <p:ext uri="{BB962C8B-B14F-4D97-AF65-F5344CB8AC3E}">
        <p14:creationId xmlns:p14="http://schemas.microsoft.com/office/powerpoint/2010/main" xmlns="" val="19666288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AAB103-17E2-A841-92FB-61BBF41698EA}" type="datetimeFigureOut">
              <a:rPr lang="en-US" smtClean="0"/>
              <a:pPr/>
              <a:t>9/17/2017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1066F4-2A8B-CD46-B4CE-48A6EA6CFA0A}" type="slidenum">
              <a:rPr lang="en-US" smtClean="0"/>
              <a:pPr/>
              <a:t>‹#›</a:t>
            </a:fld>
            <a:endParaRPr lang="en-US"/>
          </a:p>
        </p:txBody>
      </p:sp>
    </p:spTree>
    <p:extLst>
      <p:ext uri="{BB962C8B-B14F-4D97-AF65-F5344CB8AC3E}">
        <p14:creationId xmlns:p14="http://schemas.microsoft.com/office/powerpoint/2010/main" xmlns="" val="622639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257149"/>
            <a:ext cx="9144000" cy="1495331"/>
          </a:xfrm>
        </p:spPr>
        <p:txBody>
          <a:bodyPr>
            <a:normAutofit fontScale="90000"/>
          </a:bodyPr>
          <a:lstStyle/>
          <a:p>
            <a:r>
              <a:rPr lang="en-GB" b="1" dirty="0" smtClean="0">
                <a:solidFill>
                  <a:schemeClr val="accent2"/>
                </a:solidFill>
              </a:rPr>
              <a:t>Problem Solving and Reasoning </a:t>
            </a:r>
            <a:r>
              <a:rPr lang="en-GB" b="1" dirty="0" smtClean="0">
                <a:solidFill>
                  <a:schemeClr val="accent2"/>
                </a:solidFill>
              </a:rPr>
              <a:t>Questions and Answers</a:t>
            </a:r>
            <a:r>
              <a:rPr lang="en-US" b="1" dirty="0"/>
              <a:t/>
            </a:r>
            <a:br>
              <a:rPr lang="en-US" b="1" dirty="0"/>
            </a:br>
            <a:r>
              <a:rPr lang="en-US" sz="4900" b="1" dirty="0" smtClean="0"/>
              <a:t>Number and Place Value</a:t>
            </a:r>
            <a:endParaRPr lang="en-US" sz="4900" dirty="0"/>
          </a:p>
        </p:txBody>
      </p:sp>
      <p:sp>
        <p:nvSpPr>
          <p:cNvPr id="4" name="Text Box 4"/>
          <p:cNvSpPr txBox="1">
            <a:spLocks noChangeArrowheads="1"/>
          </p:cNvSpPr>
          <p:nvPr/>
        </p:nvSpPr>
        <p:spPr bwMode="auto">
          <a:xfrm>
            <a:off x="2933700" y="5170953"/>
            <a:ext cx="6324600" cy="1000125"/>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xmlns="">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algn="just" fontAlgn="base">
              <a:spcBef>
                <a:spcPts val="0"/>
              </a:spcBef>
              <a:spcAft>
                <a:spcPts val="0"/>
              </a:spcAft>
            </a:pPr>
            <a:r>
              <a:rPr lang="en-GB" sz="1000" kern="1200">
                <a:solidFill>
                  <a:srgbClr val="000000"/>
                </a:solidFill>
                <a:effectLst/>
                <a:latin typeface="Arial" charset="0"/>
                <a:ea typeface="Times New Roman"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US" sz="1200">
              <a:effectLst/>
              <a:latin typeface="Times New Roman" charset="0"/>
              <a:ea typeface="Times New Roman" charset="0"/>
            </a:endParaRPr>
          </a:p>
          <a:p>
            <a:pPr marL="0" marR="0" algn="just" fontAlgn="base">
              <a:spcBef>
                <a:spcPts val="0"/>
              </a:spcBef>
              <a:spcAft>
                <a:spcPts val="0"/>
              </a:spcAft>
            </a:pPr>
            <a:r>
              <a:rPr lang="en-GB" sz="1000" kern="1200">
                <a:solidFill>
                  <a:srgbClr val="000000"/>
                </a:solidFill>
                <a:effectLst/>
                <a:latin typeface="Arial" charset="0"/>
                <a:ea typeface="Times New Roman" charset="0"/>
              </a:rPr>
              <a:t>All opinions and contributions are those of the authors. The contents of this resource are not connected with nor endorsed by any other company, organisation or institution.</a:t>
            </a:r>
            <a:endParaRPr lang="en-US" sz="1200">
              <a:effectLst/>
              <a:latin typeface="Times New Roman" charset="0"/>
              <a:ea typeface="Times New Roman" charset="0"/>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smtClean="0"/>
              <a:t>Commissioned by The </a:t>
            </a:r>
            <a:r>
              <a:rPr lang="en-US" sz="1600" dirty="0" err="1" smtClean="0"/>
              <a:t>PiXL</a:t>
            </a:r>
            <a:r>
              <a:rPr lang="en-US" sz="1600" dirty="0" smtClean="0"/>
              <a:t> Club Ltd.</a:t>
            </a:r>
          </a:p>
          <a:p>
            <a:pPr algn="ctr"/>
            <a:r>
              <a:rPr lang="en-US" sz="1600" dirty="0" smtClean="0"/>
              <a:t>June 2017</a:t>
            </a:r>
            <a:endParaRPr lang="en-US" sz="1600" dirty="0"/>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a:t>
            </a:r>
            <a:r>
              <a:rPr lang="en-GB" sz="1600" dirty="0" err="1"/>
              <a:t>PiXL</a:t>
            </a:r>
            <a:r>
              <a:rPr lang="en-GB" sz="1600" dirty="0"/>
              <a:t> Club Limited, 2017</a:t>
            </a:r>
            <a:r>
              <a:rPr lang="en-US" sz="1600" dirty="0" smtClean="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Tree>
    <p:extLst>
      <p:ext uri="{BB962C8B-B14F-4D97-AF65-F5344CB8AC3E}">
        <p14:creationId xmlns:p14="http://schemas.microsoft.com/office/powerpoint/2010/main" xmlns="" val="624976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3367636" y="468529"/>
            <a:ext cx="5217459" cy="923330"/>
          </a:xfrm>
          <a:prstGeom prst="rect">
            <a:avLst/>
          </a:prstGeom>
          <a:noFill/>
        </p:spPr>
        <p:txBody>
          <a:bodyPr wrap="square" rtlCol="0">
            <a:spAutoFit/>
          </a:bodyPr>
          <a:lstStyle/>
          <a:p>
            <a:pPr algn="ctr"/>
            <a:r>
              <a:rPr lang="en-US" sz="5400" b="1" dirty="0" smtClean="0">
                <a:solidFill>
                  <a:schemeClr val="accent2"/>
                </a:solidFill>
              </a:rPr>
              <a:t>Guidance</a:t>
            </a:r>
            <a:endParaRPr lang="en-US" sz="5400" b="1" dirty="0">
              <a:solidFill>
                <a:schemeClr val="accent2"/>
              </a:solidFill>
            </a:endParaRPr>
          </a:p>
        </p:txBody>
      </p:sp>
      <p:sp>
        <p:nvSpPr>
          <p:cNvPr id="3" name="TextBox 2"/>
          <p:cNvSpPr txBox="1"/>
          <p:nvPr/>
        </p:nvSpPr>
        <p:spPr>
          <a:xfrm>
            <a:off x="1879494" y="2313709"/>
            <a:ext cx="8193741" cy="3385542"/>
          </a:xfrm>
          <a:prstGeom prst="rect">
            <a:avLst/>
          </a:prstGeom>
          <a:noFill/>
        </p:spPr>
        <p:txBody>
          <a:bodyPr wrap="square" rtlCol="0">
            <a:spAutoFit/>
          </a:bodyPr>
          <a:lstStyle/>
          <a:p>
            <a:pPr algn="ctr"/>
            <a:r>
              <a:rPr lang="en-GB" sz="2800" b="1" dirty="0"/>
              <a:t>These problem solving and reasoning questions </a:t>
            </a:r>
            <a:r>
              <a:rPr lang="en-GB" sz="2800" b="1" dirty="0" smtClean="0"/>
              <a:t>and answers have </a:t>
            </a:r>
            <a:r>
              <a:rPr lang="en-GB" sz="2800" b="1" dirty="0"/>
              <a:t>been taken from our therapies. They have been grouped according to subject for your convenience. However, when sharing them with </a:t>
            </a:r>
            <a:r>
              <a:rPr lang="en-GB" sz="2800" b="1" dirty="0" smtClean="0"/>
              <a:t>pupils, </a:t>
            </a:r>
            <a:r>
              <a:rPr lang="en-GB" sz="2800" b="1" dirty="0"/>
              <a:t>it is important to mix the problems so that pupils have to decipher which area of maths they will have to use to solve the problems.</a:t>
            </a:r>
            <a:endParaRPr lang="en-US" sz="2800" dirty="0"/>
          </a:p>
          <a:p>
            <a:endParaRPr lang="en-US" dirty="0"/>
          </a:p>
        </p:txBody>
      </p:sp>
    </p:spTree>
    <p:extLst>
      <p:ext uri="{BB962C8B-B14F-4D97-AF65-F5344CB8AC3E}">
        <p14:creationId xmlns:p14="http://schemas.microsoft.com/office/powerpoint/2010/main" xmlns="" val="14965615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099684" y="1274618"/>
            <a:ext cx="9233647" cy="2800767"/>
          </a:xfrm>
          <a:prstGeom prst="rect">
            <a:avLst/>
          </a:prstGeom>
          <a:noFill/>
        </p:spPr>
        <p:txBody>
          <a:bodyPr wrap="square" rtlCol="0">
            <a:spAutoFit/>
          </a:bodyPr>
          <a:lstStyle/>
          <a:p>
            <a:pPr algn="ctr"/>
            <a:r>
              <a:rPr lang="en-GB" sz="2800" b="1" dirty="0">
                <a:solidFill>
                  <a:schemeClr val="accent2"/>
                </a:solidFill>
              </a:rPr>
              <a:t>Can you make a number that has six tens, five thousands and is between 2,000,000 and 3,000,000?</a:t>
            </a:r>
            <a:endParaRPr lang="en-US" sz="2800" b="1" dirty="0">
              <a:solidFill>
                <a:schemeClr val="accent2"/>
              </a:solidFill>
            </a:endParaRPr>
          </a:p>
          <a:p>
            <a:pPr algn="ctr"/>
            <a:endParaRPr lang="en-GB" sz="2400" dirty="0" smtClean="0"/>
          </a:p>
          <a:p>
            <a:pPr algn="ctr"/>
            <a:endParaRPr lang="en-GB" sz="2400" dirty="0"/>
          </a:p>
          <a:p>
            <a:pPr algn="ctr"/>
            <a:r>
              <a:rPr lang="en-GB" sz="2400" b="1" dirty="0" smtClean="0">
                <a:solidFill>
                  <a:schemeClr val="accent1"/>
                </a:solidFill>
              </a:rPr>
              <a:t>2,005,060 </a:t>
            </a:r>
            <a:r>
              <a:rPr lang="en-GB" sz="2400" b="1" dirty="0">
                <a:solidFill>
                  <a:schemeClr val="accent1"/>
                </a:solidFill>
              </a:rPr>
              <a:t>or 2,005,160 or 2,005,260 or 2,005,360 or 2,005,460 or 2,005,560 or 2,005,660 or 2,005,760 or 2,005,860 or 2,005,960.</a:t>
            </a:r>
            <a:endParaRPr lang="en-US" sz="2400" b="1" dirty="0">
              <a:solidFill>
                <a:schemeClr val="accent1"/>
              </a:solidFill>
            </a:endParaRPr>
          </a:p>
          <a:p>
            <a:pPr algn="ctr"/>
            <a:endParaRPr lang="en-US" sz="2400" dirty="0"/>
          </a:p>
        </p:txBody>
      </p:sp>
      <p:sp>
        <p:nvSpPr>
          <p:cNvPr id="6" name="Rounded Rectangular Callout 5"/>
          <p:cNvSpPr/>
          <p:nvPr/>
        </p:nvSpPr>
        <p:spPr>
          <a:xfrm>
            <a:off x="8298873" y="3835562"/>
            <a:ext cx="2784763" cy="1939636"/>
          </a:xfrm>
          <a:prstGeom prst="wedgeRoundRectCallout">
            <a:avLst>
              <a:gd name="adj1" fmla="val -78143"/>
              <a:gd name="adj2" fmla="val -38294"/>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smtClean="0"/>
              <a:t>‘I have begun systematically. Can you explain what I have done?’</a:t>
            </a:r>
            <a:endParaRPr lang="en-GB" sz="2400" b="1" dirty="0"/>
          </a:p>
        </p:txBody>
      </p:sp>
      <p:sp>
        <p:nvSpPr>
          <p:cNvPr id="7" name="Rounded Rectangular Callout 6"/>
          <p:cNvSpPr/>
          <p:nvPr/>
        </p:nvSpPr>
        <p:spPr>
          <a:xfrm>
            <a:off x="613341" y="4075384"/>
            <a:ext cx="4803786" cy="2353125"/>
          </a:xfrm>
          <a:prstGeom prst="wedgeRoundRectCallout">
            <a:avLst>
              <a:gd name="adj1" fmla="val 54730"/>
              <a:gd name="adj2" fmla="val -67030"/>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smtClean="0"/>
              <a:t>‘There are lots more possibilities. How would you continue finding them systematically? What would be your next three answers?’</a:t>
            </a:r>
            <a:endParaRPr lang="en-GB" sz="2400" b="1" dirty="0"/>
          </a:p>
        </p:txBody>
      </p:sp>
    </p:spTree>
    <p:extLst>
      <p:ext uri="{BB962C8B-B14F-4D97-AF65-F5344CB8AC3E}">
        <p14:creationId xmlns:p14="http://schemas.microsoft.com/office/powerpoint/2010/main" xmlns="" val="1302076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3" name="TextBox 2"/>
          <p:cNvSpPr txBox="1"/>
          <p:nvPr/>
        </p:nvSpPr>
        <p:spPr>
          <a:xfrm>
            <a:off x="1843791" y="2233534"/>
            <a:ext cx="8094688" cy="2862322"/>
          </a:xfrm>
          <a:prstGeom prst="rect">
            <a:avLst/>
          </a:prstGeom>
          <a:noFill/>
        </p:spPr>
        <p:txBody>
          <a:bodyPr wrap="square" rtlCol="0">
            <a:spAutoFit/>
          </a:bodyPr>
          <a:lstStyle/>
          <a:p>
            <a:pPr algn="ctr"/>
            <a:r>
              <a:rPr lang="en-GB" sz="3600" b="1" dirty="0">
                <a:solidFill>
                  <a:schemeClr val="accent2"/>
                </a:solidFill>
              </a:rPr>
              <a:t>If you add 1,000 to 14,357,999 what number would you get</a:t>
            </a:r>
            <a:r>
              <a:rPr lang="en-GB" sz="3600" b="1" dirty="0" smtClean="0">
                <a:solidFill>
                  <a:schemeClr val="accent2"/>
                </a:solidFill>
              </a:rPr>
              <a:t>?</a:t>
            </a:r>
          </a:p>
          <a:p>
            <a:pPr algn="ctr"/>
            <a:endParaRPr lang="en-US" sz="3600" dirty="0">
              <a:solidFill>
                <a:schemeClr val="accent2"/>
              </a:solidFill>
            </a:endParaRPr>
          </a:p>
          <a:p>
            <a:pPr algn="ctr"/>
            <a:r>
              <a:rPr lang="en-GB" sz="3600" b="1" dirty="0">
                <a:solidFill>
                  <a:schemeClr val="accent1"/>
                </a:solidFill>
              </a:rPr>
              <a:t>14,358,999</a:t>
            </a:r>
            <a:endParaRPr lang="en-US" sz="3600" b="1" dirty="0">
              <a:solidFill>
                <a:schemeClr val="accent1"/>
              </a:solidFill>
            </a:endParaRPr>
          </a:p>
          <a:p>
            <a:pPr algn="ctr"/>
            <a:endParaRPr lang="en-US" sz="3600" dirty="0"/>
          </a:p>
        </p:txBody>
      </p:sp>
    </p:spTree>
    <p:extLst>
      <p:ext uri="{BB962C8B-B14F-4D97-AF65-F5344CB8AC3E}">
        <p14:creationId xmlns:p14="http://schemas.microsoft.com/office/powerpoint/2010/main" xmlns="" val="1894850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2098623" y="1481690"/>
            <a:ext cx="7839856" cy="4524315"/>
          </a:xfrm>
          <a:prstGeom prst="rect">
            <a:avLst/>
          </a:prstGeom>
          <a:noFill/>
        </p:spPr>
        <p:txBody>
          <a:bodyPr wrap="square" rtlCol="0">
            <a:spAutoFit/>
          </a:bodyPr>
          <a:lstStyle/>
          <a:p>
            <a:pPr algn="ctr"/>
            <a:r>
              <a:rPr lang="en-GB" sz="3600" b="1" dirty="0">
                <a:solidFill>
                  <a:schemeClr val="accent2"/>
                </a:solidFill>
              </a:rPr>
              <a:t>Which number is bigger 4056 or 4506? Explain why</a:t>
            </a:r>
            <a:r>
              <a:rPr lang="en-GB" sz="3600" b="1" dirty="0" smtClean="0">
                <a:solidFill>
                  <a:schemeClr val="accent2"/>
                </a:solidFill>
              </a:rPr>
              <a:t>.</a:t>
            </a:r>
          </a:p>
          <a:p>
            <a:pPr algn="ctr"/>
            <a:endParaRPr lang="en-US" sz="3600" dirty="0">
              <a:solidFill>
                <a:schemeClr val="accent2"/>
              </a:solidFill>
            </a:endParaRPr>
          </a:p>
          <a:p>
            <a:pPr algn="ctr"/>
            <a:r>
              <a:rPr lang="en-GB" sz="3600" b="1" dirty="0">
                <a:solidFill>
                  <a:schemeClr val="accent1"/>
                </a:solidFill>
              </a:rPr>
              <a:t>4506 is a bigger number because it has 4 thousands and 5 hundreds. 4056 also has 4 thousands but there are 0 hundreds.</a:t>
            </a:r>
            <a:endParaRPr lang="en-US" sz="3600" b="1" dirty="0">
              <a:solidFill>
                <a:schemeClr val="accent1"/>
              </a:solidFill>
            </a:endParaRPr>
          </a:p>
          <a:p>
            <a:endParaRPr lang="en-US" sz="3600" dirty="0"/>
          </a:p>
        </p:txBody>
      </p:sp>
    </p:spTree>
    <p:extLst>
      <p:ext uri="{BB962C8B-B14F-4D97-AF65-F5344CB8AC3E}">
        <p14:creationId xmlns:p14="http://schemas.microsoft.com/office/powerpoint/2010/main" xmlns="" val="1602679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2161369" y="1481690"/>
            <a:ext cx="7629993" cy="3416320"/>
          </a:xfrm>
          <a:prstGeom prst="rect">
            <a:avLst/>
          </a:prstGeom>
          <a:noFill/>
        </p:spPr>
        <p:txBody>
          <a:bodyPr wrap="square" rtlCol="0">
            <a:spAutoFit/>
          </a:bodyPr>
          <a:lstStyle/>
          <a:p>
            <a:pPr algn="ctr"/>
            <a:r>
              <a:rPr lang="en-GB" sz="3600" b="1" dirty="0">
                <a:solidFill>
                  <a:schemeClr val="accent2"/>
                </a:solidFill>
              </a:rPr>
              <a:t>How many steps of 10 are there from the number 13950 to the number 14030</a:t>
            </a:r>
            <a:r>
              <a:rPr lang="en-GB" sz="3600" b="1" dirty="0" smtClean="0">
                <a:solidFill>
                  <a:schemeClr val="accent2"/>
                </a:solidFill>
              </a:rPr>
              <a:t>?</a:t>
            </a:r>
          </a:p>
          <a:p>
            <a:pPr algn="ctr"/>
            <a:endParaRPr lang="en-US" sz="3600" dirty="0">
              <a:solidFill>
                <a:schemeClr val="accent2"/>
              </a:solidFill>
            </a:endParaRPr>
          </a:p>
          <a:p>
            <a:pPr algn="ctr"/>
            <a:r>
              <a:rPr lang="en-GB" sz="3600" b="1" dirty="0">
                <a:solidFill>
                  <a:schemeClr val="accent1"/>
                </a:solidFill>
              </a:rPr>
              <a:t>8 steps of 10</a:t>
            </a:r>
            <a:endParaRPr lang="en-US" sz="3600" b="1" dirty="0">
              <a:solidFill>
                <a:schemeClr val="accent1"/>
              </a:solidFill>
            </a:endParaRPr>
          </a:p>
          <a:p>
            <a:endParaRPr lang="en-US" sz="3600" dirty="0"/>
          </a:p>
        </p:txBody>
      </p:sp>
    </p:spTree>
    <p:extLst>
      <p:ext uri="{BB962C8B-B14F-4D97-AF65-F5344CB8AC3E}">
        <p14:creationId xmlns:p14="http://schemas.microsoft.com/office/powerpoint/2010/main" xmlns="" val="2092978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636713" y="1589640"/>
            <a:ext cx="8679305" cy="4524315"/>
          </a:xfrm>
          <a:prstGeom prst="rect">
            <a:avLst/>
          </a:prstGeom>
          <a:noFill/>
        </p:spPr>
        <p:txBody>
          <a:bodyPr wrap="square" rtlCol="0">
            <a:spAutoFit/>
          </a:bodyPr>
          <a:lstStyle/>
          <a:p>
            <a:pPr algn="ctr"/>
            <a:r>
              <a:rPr lang="en-GB" sz="2800" b="1" dirty="0">
                <a:solidFill>
                  <a:schemeClr val="accent2"/>
                </a:solidFill>
              </a:rPr>
              <a:t>Tell me a number that lies between 3.12 and 3.13. Which number is it closer to? How do you know</a:t>
            </a:r>
            <a:r>
              <a:rPr lang="en-GB" sz="2800" b="1" dirty="0" smtClean="0">
                <a:solidFill>
                  <a:schemeClr val="accent2"/>
                </a:solidFill>
              </a:rPr>
              <a:t>?</a:t>
            </a:r>
          </a:p>
          <a:p>
            <a:pPr algn="ctr"/>
            <a:endParaRPr lang="en-US" sz="2800" dirty="0"/>
          </a:p>
          <a:p>
            <a:pPr algn="ctr"/>
            <a:r>
              <a:rPr lang="en-GB" sz="2800" b="1" dirty="0">
                <a:solidFill>
                  <a:schemeClr val="accent1"/>
                </a:solidFill>
              </a:rPr>
              <a:t>3.121 is closer to 3.12 than 3.13 because 3.125 would be in the middle and 3.121 is smaller than 3.125</a:t>
            </a:r>
            <a:endParaRPr lang="en-US" sz="2800" b="1" dirty="0">
              <a:solidFill>
                <a:schemeClr val="accent1"/>
              </a:solidFill>
            </a:endParaRPr>
          </a:p>
          <a:p>
            <a:pPr algn="ctr"/>
            <a:r>
              <a:rPr lang="en-GB" sz="2800" b="1" dirty="0" smtClean="0">
                <a:solidFill>
                  <a:schemeClr val="accent1"/>
                </a:solidFill>
              </a:rPr>
              <a:t>Other </a:t>
            </a:r>
            <a:r>
              <a:rPr lang="en-GB" sz="2800" b="1" dirty="0">
                <a:solidFill>
                  <a:schemeClr val="accent1"/>
                </a:solidFill>
              </a:rPr>
              <a:t>possibilities are 3.122, 3.123, 3.124, 3.125, 3.126, 3.127, 3.128, 3.129</a:t>
            </a:r>
            <a:endParaRPr lang="en-US" sz="2800" b="1" dirty="0">
              <a:solidFill>
                <a:schemeClr val="accent1"/>
              </a:solidFill>
            </a:endParaRPr>
          </a:p>
          <a:p>
            <a:pPr algn="ctr"/>
            <a:r>
              <a:rPr lang="en-GB" sz="2800" b="1" dirty="0" smtClean="0">
                <a:solidFill>
                  <a:schemeClr val="accent1"/>
                </a:solidFill>
              </a:rPr>
              <a:t>Can </a:t>
            </a:r>
            <a:r>
              <a:rPr lang="en-GB" sz="2800" b="1" dirty="0">
                <a:solidFill>
                  <a:schemeClr val="accent1"/>
                </a:solidFill>
              </a:rPr>
              <a:t>you think of any more? Is it possible to name all the possibilities?</a:t>
            </a:r>
            <a:endParaRPr lang="en-US" sz="2800" b="1" dirty="0">
              <a:solidFill>
                <a:schemeClr val="accent1"/>
              </a:solidFill>
            </a:endParaRPr>
          </a:p>
          <a:p>
            <a:endParaRPr lang="en-US" sz="3600" dirty="0"/>
          </a:p>
        </p:txBody>
      </p:sp>
    </p:spTree>
    <p:extLst>
      <p:ext uri="{BB962C8B-B14F-4D97-AF65-F5344CB8AC3E}">
        <p14:creationId xmlns:p14="http://schemas.microsoft.com/office/powerpoint/2010/main" xmlns="" val="939039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787237" y="1589640"/>
            <a:ext cx="8675898" cy="3416320"/>
          </a:xfrm>
          <a:prstGeom prst="rect">
            <a:avLst/>
          </a:prstGeom>
          <a:noFill/>
        </p:spPr>
        <p:txBody>
          <a:bodyPr wrap="square" rtlCol="0">
            <a:spAutoFit/>
          </a:bodyPr>
          <a:lstStyle/>
          <a:p>
            <a:pPr algn="ctr"/>
            <a:r>
              <a:rPr lang="en-GB" sz="3600" b="1" dirty="0">
                <a:solidFill>
                  <a:schemeClr val="accent2"/>
                </a:solidFill>
              </a:rPr>
              <a:t>Kyle runs the 200m in 25.7 seconds. Harry runs 12 seconds slower than Kyle. What time did Harry run the 200m in</a:t>
            </a:r>
            <a:r>
              <a:rPr lang="en-GB" sz="3600" b="1" dirty="0" smtClean="0">
                <a:solidFill>
                  <a:schemeClr val="accent2"/>
                </a:solidFill>
              </a:rPr>
              <a:t>?</a:t>
            </a:r>
          </a:p>
          <a:p>
            <a:pPr algn="ctr"/>
            <a:endParaRPr lang="en-US" sz="3600" dirty="0"/>
          </a:p>
          <a:p>
            <a:pPr algn="ctr"/>
            <a:r>
              <a:rPr lang="en-GB" sz="3600" b="1" dirty="0">
                <a:solidFill>
                  <a:schemeClr val="accent1"/>
                </a:solidFill>
              </a:rPr>
              <a:t>37.7 seconds</a:t>
            </a:r>
            <a:endParaRPr lang="en-US" sz="3600" b="1" dirty="0">
              <a:solidFill>
                <a:schemeClr val="accent1"/>
              </a:solidFill>
            </a:endParaRPr>
          </a:p>
          <a:p>
            <a:endParaRPr lang="en-US" sz="3600" dirty="0"/>
          </a:p>
        </p:txBody>
      </p:sp>
    </p:spTree>
    <p:extLst>
      <p:ext uri="{BB962C8B-B14F-4D97-AF65-F5344CB8AC3E}">
        <p14:creationId xmlns:p14="http://schemas.microsoft.com/office/powerpoint/2010/main" xmlns="" val="1362812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449705" y="1589641"/>
            <a:ext cx="11287593" cy="5397208"/>
          </a:xfrm>
          <a:prstGeom prst="rect">
            <a:avLst/>
          </a:prstGeom>
          <a:noFill/>
        </p:spPr>
        <p:txBody>
          <a:bodyPr wrap="square" rtlCol="0">
            <a:spAutoFit/>
          </a:bodyPr>
          <a:lstStyle/>
          <a:p>
            <a:pPr algn="ctr"/>
            <a:r>
              <a:rPr lang="en-GB" sz="2800" b="1" dirty="0">
                <a:solidFill>
                  <a:schemeClr val="accent2"/>
                </a:solidFill>
              </a:rPr>
              <a:t>Stephanie has a plank of wood measuring 2.3m long. She wants to make shelves out of it that are 45cm long each. How many shelves will she be able to cut from her plank of wood? How would you work out what was left if any</a:t>
            </a:r>
            <a:r>
              <a:rPr lang="en-GB" sz="2800" b="1" dirty="0" smtClean="0">
                <a:solidFill>
                  <a:schemeClr val="accent2"/>
                </a:solidFill>
              </a:rPr>
              <a:t>?</a:t>
            </a:r>
          </a:p>
          <a:p>
            <a:pPr marL="514350" indent="-514350" algn="ctr"/>
            <a:endParaRPr lang="en-US" sz="2800" dirty="0"/>
          </a:p>
          <a:p>
            <a:pPr marL="514350" lvl="0" indent="-514350" algn="ctr">
              <a:buFont typeface="+mj-lt"/>
              <a:buAutoNum type="arabicPeriod"/>
            </a:pPr>
            <a:r>
              <a:rPr lang="en-GB" sz="2800" dirty="0" smtClean="0"/>
              <a:t> Firstly </a:t>
            </a:r>
            <a:r>
              <a:rPr lang="en-GB" sz="2800" dirty="0"/>
              <a:t>I would convert 2.3m into cm giving me 230cm. I would then divide </a:t>
            </a:r>
            <a:r>
              <a:rPr lang="en-GB" sz="2800" dirty="0" smtClean="0"/>
              <a:t>230 </a:t>
            </a:r>
            <a:r>
              <a:rPr lang="en-GB" sz="2800" dirty="0"/>
              <a:t>by 45 which gives me </a:t>
            </a:r>
            <a:r>
              <a:rPr lang="en-GB" sz="2800" b="1" dirty="0">
                <a:solidFill>
                  <a:schemeClr val="accent1"/>
                </a:solidFill>
              </a:rPr>
              <a:t>5 shelves </a:t>
            </a:r>
            <a:r>
              <a:rPr lang="en-GB" sz="2800" dirty="0"/>
              <a:t>with some wood left over. </a:t>
            </a:r>
            <a:endParaRPr lang="en-US" sz="2800" dirty="0"/>
          </a:p>
          <a:p>
            <a:pPr marL="514350" lvl="0" indent="-514350" algn="ctr">
              <a:buFont typeface="+mj-lt"/>
              <a:buAutoNum type="arabicPeriod"/>
            </a:pPr>
            <a:endParaRPr lang="en-GB" sz="2800" dirty="0"/>
          </a:p>
          <a:p>
            <a:pPr marL="514350" lvl="0" indent="-514350" algn="ctr">
              <a:buFont typeface="+mj-lt"/>
              <a:buAutoNum type="arabicPeriod"/>
            </a:pPr>
            <a:r>
              <a:rPr lang="en-GB" sz="2800" dirty="0" smtClean="0"/>
              <a:t>To </a:t>
            </a:r>
            <a:r>
              <a:rPr lang="en-GB" sz="2800" dirty="0"/>
              <a:t>work out the wood that is left over, I would multiply 45cm by 5 which is 225cm. I would then subtract 225 from 230 which tells me that there is </a:t>
            </a:r>
            <a:r>
              <a:rPr lang="en-GB" sz="2800" b="1" dirty="0">
                <a:solidFill>
                  <a:schemeClr val="accent1"/>
                </a:solidFill>
              </a:rPr>
              <a:t>5cm of wood left over</a:t>
            </a:r>
            <a:r>
              <a:rPr lang="en-GB" sz="2800" dirty="0"/>
              <a:t>.</a:t>
            </a:r>
            <a:endParaRPr lang="en-US" sz="2800" dirty="0"/>
          </a:p>
          <a:p>
            <a:endParaRPr lang="en-US" sz="2800" dirty="0"/>
          </a:p>
        </p:txBody>
      </p:sp>
    </p:spTree>
    <p:extLst>
      <p:ext uri="{BB962C8B-B14F-4D97-AF65-F5344CB8AC3E}">
        <p14:creationId xmlns:p14="http://schemas.microsoft.com/office/powerpoint/2010/main" xmlns="" val="1838779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2333469" y="1590323"/>
            <a:ext cx="7914806" cy="3416320"/>
          </a:xfrm>
          <a:prstGeom prst="rect">
            <a:avLst/>
          </a:prstGeom>
          <a:noFill/>
        </p:spPr>
        <p:txBody>
          <a:bodyPr wrap="square" rtlCol="0">
            <a:spAutoFit/>
          </a:bodyPr>
          <a:lstStyle/>
          <a:p>
            <a:pPr algn="ctr"/>
            <a:r>
              <a:rPr lang="en-GB" sz="3600" b="1" dirty="0">
                <a:solidFill>
                  <a:schemeClr val="accent2"/>
                </a:solidFill>
              </a:rPr>
              <a:t>What is the highest whole number that will round to the nearest ten to give an answer of 160</a:t>
            </a:r>
            <a:r>
              <a:rPr lang="en-GB" sz="3600" b="1" dirty="0" smtClean="0">
                <a:solidFill>
                  <a:schemeClr val="accent2"/>
                </a:solidFill>
              </a:rPr>
              <a:t>?</a:t>
            </a:r>
          </a:p>
          <a:p>
            <a:pPr algn="ctr"/>
            <a:endParaRPr lang="en-US" sz="3600" dirty="0"/>
          </a:p>
          <a:p>
            <a:pPr algn="ctr"/>
            <a:r>
              <a:rPr lang="en-GB" sz="3600" b="1" smtClean="0">
                <a:solidFill>
                  <a:schemeClr val="accent1"/>
                </a:solidFill>
              </a:rPr>
              <a:t>164</a:t>
            </a:r>
            <a:endParaRPr lang="en-US" sz="3600" b="1" dirty="0">
              <a:solidFill>
                <a:schemeClr val="accent1"/>
              </a:solidFill>
            </a:endParaRPr>
          </a:p>
          <a:p>
            <a:endParaRPr lang="en-US" sz="3600" dirty="0"/>
          </a:p>
        </p:txBody>
      </p:sp>
    </p:spTree>
    <p:extLst>
      <p:ext uri="{BB962C8B-B14F-4D97-AF65-F5344CB8AC3E}">
        <p14:creationId xmlns:p14="http://schemas.microsoft.com/office/powerpoint/2010/main" xmlns="" val="2054303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054883" y="1464364"/>
            <a:ext cx="9613117" cy="5632311"/>
          </a:xfrm>
          <a:prstGeom prst="rect">
            <a:avLst/>
          </a:prstGeom>
          <a:noFill/>
        </p:spPr>
        <p:txBody>
          <a:bodyPr wrap="square" rtlCol="0">
            <a:spAutoFit/>
          </a:bodyPr>
          <a:lstStyle/>
          <a:p>
            <a:pPr algn="ctr"/>
            <a:r>
              <a:rPr lang="en-GB" sz="3600" b="1" dirty="0">
                <a:solidFill>
                  <a:schemeClr val="accent2"/>
                </a:solidFill>
              </a:rPr>
              <a:t>The answer was 7300. What rounding question could have been asked? Why</a:t>
            </a:r>
            <a:r>
              <a:rPr lang="en-GB" sz="3600" b="1" dirty="0" smtClean="0">
                <a:solidFill>
                  <a:schemeClr val="accent2"/>
                </a:solidFill>
              </a:rPr>
              <a:t>?</a:t>
            </a:r>
          </a:p>
          <a:p>
            <a:pPr marL="742950" indent="-742950" algn="ctr">
              <a:buFont typeface="+mj-lt"/>
              <a:buAutoNum type="arabicPeriod"/>
            </a:pPr>
            <a:endParaRPr lang="en-US" sz="3600" dirty="0"/>
          </a:p>
          <a:p>
            <a:pPr marL="742950" lvl="0" indent="-742950" algn="ctr">
              <a:buFont typeface="+mj-lt"/>
              <a:buAutoNum type="arabicPeriod"/>
            </a:pPr>
            <a:r>
              <a:rPr lang="en-GB" sz="3600" b="1" dirty="0" smtClean="0">
                <a:solidFill>
                  <a:schemeClr val="accent1"/>
                </a:solidFill>
              </a:rPr>
              <a:t>Round </a:t>
            </a:r>
            <a:r>
              <a:rPr lang="en-GB" sz="3600" b="1" dirty="0">
                <a:solidFill>
                  <a:schemeClr val="accent1"/>
                </a:solidFill>
              </a:rPr>
              <a:t>7284 to the nearest 100 </a:t>
            </a:r>
            <a:r>
              <a:rPr lang="en-GB" sz="3600" b="1" dirty="0" smtClean="0">
                <a:solidFill>
                  <a:schemeClr val="accent1"/>
                </a:solidFill>
              </a:rPr>
              <a:t>because </a:t>
            </a:r>
            <a:r>
              <a:rPr lang="en-GB" sz="3600" b="1" dirty="0">
                <a:solidFill>
                  <a:schemeClr val="accent1"/>
                </a:solidFill>
              </a:rPr>
              <a:t>if you round 7284 to the nearest 100 it would be 7300 </a:t>
            </a:r>
            <a:r>
              <a:rPr lang="en-GB" sz="3600" b="1" dirty="0" smtClean="0">
                <a:solidFill>
                  <a:schemeClr val="accent1"/>
                </a:solidFill>
              </a:rPr>
              <a:t>because </a:t>
            </a:r>
            <a:r>
              <a:rPr lang="en-GB" sz="3600" b="1" dirty="0">
                <a:solidFill>
                  <a:schemeClr val="accent1"/>
                </a:solidFill>
              </a:rPr>
              <a:t>8 tens is closer to 300 than to 200.</a:t>
            </a:r>
            <a:endParaRPr lang="en-US" sz="3600" b="1" dirty="0">
              <a:solidFill>
                <a:schemeClr val="accent1"/>
              </a:solidFill>
            </a:endParaRPr>
          </a:p>
          <a:p>
            <a:pPr marL="742950" lvl="0" indent="-742950" algn="ctr">
              <a:buFont typeface="+mj-lt"/>
              <a:buAutoNum type="arabicPeriod"/>
            </a:pPr>
            <a:endParaRPr lang="en-GB" sz="3600" dirty="0" smtClean="0"/>
          </a:p>
          <a:p>
            <a:pPr marL="742950" lvl="0" indent="-742950" algn="ctr">
              <a:buFont typeface="+mj-lt"/>
              <a:buAutoNum type="arabicPeriod"/>
            </a:pPr>
            <a:r>
              <a:rPr lang="en-GB" sz="3600" b="1" dirty="0" smtClean="0">
                <a:solidFill>
                  <a:schemeClr val="accent1"/>
                </a:solidFill>
              </a:rPr>
              <a:t>What </a:t>
            </a:r>
            <a:r>
              <a:rPr lang="en-GB" sz="3600" b="1" dirty="0">
                <a:solidFill>
                  <a:schemeClr val="accent1"/>
                </a:solidFill>
              </a:rPr>
              <a:t>other possibilities are there?</a:t>
            </a:r>
            <a:endParaRPr lang="en-US" sz="3600" b="1" dirty="0">
              <a:solidFill>
                <a:schemeClr val="accent1"/>
              </a:solidFill>
            </a:endParaRPr>
          </a:p>
          <a:p>
            <a:endParaRPr lang="en-US" sz="3600" dirty="0"/>
          </a:p>
        </p:txBody>
      </p:sp>
    </p:spTree>
    <p:extLst>
      <p:ext uri="{BB962C8B-B14F-4D97-AF65-F5344CB8AC3E}">
        <p14:creationId xmlns:p14="http://schemas.microsoft.com/office/powerpoint/2010/main" xmlns="" val="869150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839449" y="1191492"/>
            <a:ext cx="9828551" cy="5632311"/>
          </a:xfrm>
          <a:prstGeom prst="rect">
            <a:avLst/>
          </a:prstGeom>
          <a:noFill/>
        </p:spPr>
        <p:txBody>
          <a:bodyPr wrap="square" rtlCol="0">
            <a:spAutoFit/>
          </a:bodyPr>
          <a:lstStyle/>
          <a:p>
            <a:pPr algn="ctr"/>
            <a:r>
              <a:rPr lang="en-GB" sz="3600" b="1" dirty="0">
                <a:solidFill>
                  <a:schemeClr val="accent2"/>
                </a:solidFill>
              </a:rPr>
              <a:t>I think of two numbers. Both are decimals with one decimal place. They both round to 26. What could they be? When I add my two numbers the total is 52. What could my numbers be</a:t>
            </a:r>
            <a:r>
              <a:rPr lang="en-GB" sz="3600" b="1" dirty="0" smtClean="0">
                <a:solidFill>
                  <a:schemeClr val="accent2"/>
                </a:solidFill>
              </a:rPr>
              <a:t>?</a:t>
            </a:r>
          </a:p>
          <a:p>
            <a:pPr algn="ctr"/>
            <a:r>
              <a:rPr lang="en-GB" sz="3600" b="1" dirty="0" smtClean="0">
                <a:solidFill>
                  <a:schemeClr val="accent1"/>
                </a:solidFill>
              </a:rPr>
              <a:t>25.6 and 25.4 </a:t>
            </a:r>
          </a:p>
          <a:p>
            <a:pPr algn="ctr"/>
            <a:r>
              <a:rPr lang="en-GB" sz="3600" b="1" dirty="0" smtClean="0">
                <a:solidFill>
                  <a:schemeClr val="accent1"/>
                </a:solidFill>
              </a:rPr>
              <a:t>25.7 and 26.3 </a:t>
            </a:r>
          </a:p>
          <a:p>
            <a:pPr algn="ctr"/>
            <a:r>
              <a:rPr lang="en-GB" sz="3600" b="1" dirty="0" smtClean="0">
                <a:solidFill>
                  <a:schemeClr val="accent1"/>
                </a:solidFill>
              </a:rPr>
              <a:t>25.8 and 26.2  </a:t>
            </a:r>
          </a:p>
          <a:p>
            <a:pPr algn="ctr"/>
            <a:r>
              <a:rPr lang="en-GB" sz="3600" b="1" dirty="0" smtClean="0">
                <a:solidFill>
                  <a:schemeClr val="accent1"/>
                </a:solidFill>
              </a:rPr>
              <a:t>25.9 and 26.1</a:t>
            </a:r>
            <a:endParaRPr lang="en-US" sz="3600" b="1" dirty="0" smtClean="0">
              <a:solidFill>
                <a:schemeClr val="accent1"/>
              </a:solidFill>
            </a:endParaRPr>
          </a:p>
          <a:p>
            <a:pPr algn="ctr"/>
            <a:endParaRPr lang="en-US" sz="3600" dirty="0"/>
          </a:p>
          <a:p>
            <a:endParaRPr lang="en-US" sz="3600" dirty="0"/>
          </a:p>
        </p:txBody>
      </p:sp>
    </p:spTree>
    <p:extLst>
      <p:ext uri="{BB962C8B-B14F-4D97-AF65-F5344CB8AC3E}">
        <p14:creationId xmlns:p14="http://schemas.microsoft.com/office/powerpoint/2010/main" xmlns="" val="291221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994922" y="1589640"/>
            <a:ext cx="9673078" cy="3970318"/>
          </a:xfrm>
          <a:prstGeom prst="rect">
            <a:avLst/>
          </a:prstGeom>
          <a:noFill/>
        </p:spPr>
        <p:txBody>
          <a:bodyPr wrap="square" rtlCol="0">
            <a:spAutoFit/>
          </a:bodyPr>
          <a:lstStyle/>
          <a:p>
            <a:pPr algn="ctr"/>
            <a:r>
              <a:rPr lang="en-GB" sz="3600" b="1" dirty="0">
                <a:solidFill>
                  <a:schemeClr val="accent2"/>
                </a:solidFill>
              </a:rPr>
              <a:t>34.7 and 34.70 have the same value? True or False? Explain your answer</a:t>
            </a:r>
            <a:r>
              <a:rPr lang="en-GB" sz="3600" b="1" dirty="0" smtClean="0">
                <a:solidFill>
                  <a:schemeClr val="accent2"/>
                </a:solidFill>
              </a:rPr>
              <a:t>.</a:t>
            </a:r>
          </a:p>
          <a:p>
            <a:pPr algn="ctr"/>
            <a:endParaRPr lang="en-US" sz="3600" dirty="0"/>
          </a:p>
          <a:p>
            <a:pPr algn="ctr"/>
            <a:r>
              <a:rPr lang="en-GB" sz="3600" b="1" dirty="0">
                <a:solidFill>
                  <a:schemeClr val="accent1"/>
                </a:solidFill>
              </a:rPr>
              <a:t>True. 34.70 just tells us that there are no thousandths. The zero is not really necessary here so it has the same value as 34.7</a:t>
            </a:r>
            <a:endParaRPr lang="en-US" sz="3600" b="1" dirty="0">
              <a:solidFill>
                <a:schemeClr val="accent1"/>
              </a:solidFill>
            </a:endParaRPr>
          </a:p>
          <a:p>
            <a:endParaRPr lang="en-US" sz="3600" dirty="0"/>
          </a:p>
        </p:txBody>
      </p:sp>
    </p:spTree>
    <p:extLst>
      <p:ext uri="{BB962C8B-B14F-4D97-AF65-F5344CB8AC3E}">
        <p14:creationId xmlns:p14="http://schemas.microsoft.com/office/powerpoint/2010/main" xmlns="" val="465629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642366" y="1589640"/>
            <a:ext cx="10493115" cy="2862322"/>
          </a:xfrm>
          <a:prstGeom prst="rect">
            <a:avLst/>
          </a:prstGeom>
          <a:noFill/>
        </p:spPr>
        <p:txBody>
          <a:bodyPr wrap="square" rtlCol="0">
            <a:spAutoFit/>
          </a:bodyPr>
          <a:lstStyle/>
          <a:p>
            <a:pPr algn="ctr"/>
            <a:r>
              <a:rPr lang="en-GB" sz="3600" b="1" dirty="0">
                <a:solidFill>
                  <a:schemeClr val="accent2"/>
                </a:solidFill>
              </a:rPr>
              <a:t>How can you use 6 x 100 = 600 to work out 60 x 10</a:t>
            </a:r>
            <a:r>
              <a:rPr lang="en-GB" sz="3600" b="1" dirty="0" smtClean="0">
                <a:solidFill>
                  <a:schemeClr val="accent2"/>
                </a:solidFill>
              </a:rPr>
              <a:t>?</a:t>
            </a:r>
          </a:p>
          <a:p>
            <a:pPr algn="ctr"/>
            <a:endParaRPr lang="en-US" sz="3600" dirty="0"/>
          </a:p>
          <a:p>
            <a:pPr algn="ctr"/>
            <a:r>
              <a:rPr lang="en-GB" sz="3600" b="1" dirty="0">
                <a:solidFill>
                  <a:schemeClr val="accent1"/>
                </a:solidFill>
              </a:rPr>
              <a:t>6 x 100 = 600 and 60 x 10 = 600. They both give the same answer.</a:t>
            </a:r>
            <a:endParaRPr lang="en-US" sz="3600" b="1" dirty="0">
              <a:solidFill>
                <a:schemeClr val="accent1"/>
              </a:solidFill>
            </a:endParaRPr>
          </a:p>
          <a:p>
            <a:endParaRPr lang="en-US" sz="3600" dirty="0"/>
          </a:p>
        </p:txBody>
      </p:sp>
    </p:spTree>
    <p:extLst>
      <p:ext uri="{BB962C8B-B14F-4D97-AF65-F5344CB8AC3E}">
        <p14:creationId xmlns:p14="http://schemas.microsoft.com/office/powerpoint/2010/main" xmlns="" val="408154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834452" y="1589640"/>
            <a:ext cx="9833548" cy="4247317"/>
          </a:xfrm>
          <a:prstGeom prst="rect">
            <a:avLst/>
          </a:prstGeom>
          <a:noFill/>
        </p:spPr>
        <p:txBody>
          <a:bodyPr wrap="square" rtlCol="0">
            <a:spAutoFit/>
          </a:bodyPr>
          <a:lstStyle/>
          <a:p>
            <a:pPr algn="ctr"/>
            <a:r>
              <a:rPr lang="en-GB" sz="3600" b="1" dirty="0">
                <a:solidFill>
                  <a:schemeClr val="accent2"/>
                </a:solidFill>
              </a:rPr>
              <a:t>Show me a number that, when multiplied by 10, gives an answer greater than 132</a:t>
            </a:r>
            <a:r>
              <a:rPr lang="en-GB" sz="3600" b="1" dirty="0" smtClean="0">
                <a:solidFill>
                  <a:schemeClr val="accent2"/>
                </a:solidFill>
              </a:rPr>
              <a:t>.</a:t>
            </a:r>
          </a:p>
          <a:p>
            <a:pPr algn="ctr"/>
            <a:endParaRPr lang="en-US" sz="3600" dirty="0"/>
          </a:p>
          <a:p>
            <a:pPr algn="ctr"/>
            <a:r>
              <a:rPr lang="en-GB" sz="3600" b="1" dirty="0">
                <a:solidFill>
                  <a:schemeClr val="accent1"/>
                </a:solidFill>
              </a:rPr>
              <a:t>14 </a:t>
            </a:r>
            <a:r>
              <a:rPr lang="en-GB" sz="3600" b="1" dirty="0" smtClean="0">
                <a:solidFill>
                  <a:schemeClr val="accent1"/>
                </a:solidFill>
              </a:rPr>
              <a:t>because </a:t>
            </a:r>
            <a:r>
              <a:rPr lang="en-GB" sz="3600" b="1" dirty="0">
                <a:solidFill>
                  <a:schemeClr val="accent1"/>
                </a:solidFill>
              </a:rPr>
              <a:t>14 x 10 is 140 which is greater than 132</a:t>
            </a:r>
            <a:endParaRPr lang="en-US" sz="3600" b="1" dirty="0">
              <a:solidFill>
                <a:schemeClr val="accent1"/>
              </a:solidFill>
            </a:endParaRPr>
          </a:p>
          <a:p>
            <a:pPr algn="ctr"/>
            <a:endParaRPr lang="en-GB" sz="3600" b="1" dirty="0" smtClean="0">
              <a:solidFill>
                <a:schemeClr val="accent1"/>
              </a:solidFill>
            </a:endParaRPr>
          </a:p>
          <a:p>
            <a:pPr algn="ctr"/>
            <a:r>
              <a:rPr lang="en-GB" sz="3600" b="1" dirty="0" smtClean="0">
                <a:solidFill>
                  <a:schemeClr val="accent1"/>
                </a:solidFill>
              </a:rPr>
              <a:t>What </a:t>
            </a:r>
            <a:r>
              <a:rPr lang="en-GB" sz="3600" b="1" dirty="0">
                <a:solidFill>
                  <a:schemeClr val="accent1"/>
                </a:solidFill>
              </a:rPr>
              <a:t>other possibilities can you think of?</a:t>
            </a:r>
            <a:endParaRPr lang="en-US" sz="3600" b="1" dirty="0">
              <a:solidFill>
                <a:schemeClr val="accent1"/>
              </a:solidFill>
            </a:endParaRPr>
          </a:p>
          <a:p>
            <a:endParaRPr lang="en-US" dirty="0"/>
          </a:p>
        </p:txBody>
      </p:sp>
    </p:spTree>
    <p:extLst>
      <p:ext uri="{BB962C8B-B14F-4D97-AF65-F5344CB8AC3E}">
        <p14:creationId xmlns:p14="http://schemas.microsoft.com/office/powerpoint/2010/main" xmlns="" val="344474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139252" y="2038662"/>
            <a:ext cx="9353863" cy="3416320"/>
          </a:xfrm>
          <a:prstGeom prst="rect">
            <a:avLst/>
          </a:prstGeom>
          <a:noFill/>
        </p:spPr>
        <p:txBody>
          <a:bodyPr wrap="square" rtlCol="0">
            <a:spAutoFit/>
          </a:bodyPr>
          <a:lstStyle/>
          <a:p>
            <a:pPr algn="ctr"/>
            <a:r>
              <a:rPr lang="en-GB" sz="3600" b="1" dirty="0">
                <a:solidFill>
                  <a:schemeClr val="accent2"/>
                </a:solidFill>
              </a:rPr>
              <a:t>Joe says the answer to 25 x 100 and 250 x 10 is the same. Is he right</a:t>
            </a:r>
            <a:r>
              <a:rPr lang="en-GB" sz="3600" b="1" dirty="0" smtClean="0">
                <a:solidFill>
                  <a:schemeClr val="accent2"/>
                </a:solidFill>
              </a:rPr>
              <a:t>?</a:t>
            </a:r>
          </a:p>
          <a:p>
            <a:pPr algn="ctr"/>
            <a:endParaRPr lang="en-US" sz="3600" dirty="0"/>
          </a:p>
          <a:p>
            <a:pPr algn="ctr"/>
            <a:r>
              <a:rPr lang="en-GB" sz="3600" b="1" dirty="0">
                <a:solidFill>
                  <a:schemeClr val="accent1"/>
                </a:solidFill>
              </a:rPr>
              <a:t>Yes Joe is right because 25 x 100 = 2500 and 250 x 10 = 2500</a:t>
            </a:r>
            <a:endParaRPr lang="en-US" sz="3600" b="1" dirty="0">
              <a:solidFill>
                <a:schemeClr val="accent1"/>
              </a:solidFill>
            </a:endParaRPr>
          </a:p>
          <a:p>
            <a:endParaRPr lang="en-US" sz="3600" dirty="0"/>
          </a:p>
        </p:txBody>
      </p:sp>
    </p:spTree>
    <p:extLst>
      <p:ext uri="{BB962C8B-B14F-4D97-AF65-F5344CB8AC3E}">
        <p14:creationId xmlns:p14="http://schemas.microsoft.com/office/powerpoint/2010/main" xmlns="" val="227961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039893" y="1768840"/>
            <a:ext cx="9628107" cy="2862322"/>
          </a:xfrm>
          <a:prstGeom prst="rect">
            <a:avLst/>
          </a:prstGeom>
          <a:noFill/>
        </p:spPr>
        <p:txBody>
          <a:bodyPr wrap="square" rtlCol="0">
            <a:spAutoFit/>
          </a:bodyPr>
          <a:lstStyle/>
          <a:p>
            <a:pPr algn="ctr"/>
            <a:r>
              <a:rPr lang="en-GB" sz="3600" b="1" dirty="0">
                <a:solidFill>
                  <a:schemeClr val="accent2"/>
                </a:solidFill>
              </a:rPr>
              <a:t>How could you use 7.4 x 10 = 74 to work out 0.74 x 100</a:t>
            </a:r>
            <a:r>
              <a:rPr lang="en-GB" sz="3600" b="1" dirty="0" smtClean="0">
                <a:solidFill>
                  <a:schemeClr val="accent2"/>
                </a:solidFill>
              </a:rPr>
              <a:t>?</a:t>
            </a:r>
          </a:p>
          <a:p>
            <a:pPr algn="ctr"/>
            <a:endParaRPr lang="en-US" sz="3600" dirty="0"/>
          </a:p>
          <a:p>
            <a:pPr algn="ctr"/>
            <a:r>
              <a:rPr lang="en-GB" sz="3600" b="1" dirty="0">
                <a:solidFill>
                  <a:schemeClr val="accent1"/>
                </a:solidFill>
              </a:rPr>
              <a:t>7.4 x 10 = 74 and 0.74 x 100 is also 74</a:t>
            </a:r>
            <a:endParaRPr lang="en-US" sz="3600" b="1" dirty="0">
              <a:solidFill>
                <a:schemeClr val="accent1"/>
              </a:solidFill>
            </a:endParaRPr>
          </a:p>
          <a:p>
            <a:endParaRPr lang="en-US" sz="3600" dirty="0"/>
          </a:p>
        </p:txBody>
      </p:sp>
    </p:spTree>
    <p:extLst>
      <p:ext uri="{BB962C8B-B14F-4D97-AF65-F5344CB8AC3E}">
        <p14:creationId xmlns:p14="http://schemas.microsoft.com/office/powerpoint/2010/main" xmlns="" val="980757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434059" y="1948721"/>
            <a:ext cx="9233941" cy="2862322"/>
          </a:xfrm>
          <a:prstGeom prst="rect">
            <a:avLst/>
          </a:prstGeom>
          <a:noFill/>
        </p:spPr>
        <p:txBody>
          <a:bodyPr wrap="square" rtlCol="0">
            <a:spAutoFit/>
          </a:bodyPr>
          <a:lstStyle/>
          <a:p>
            <a:pPr algn="ctr"/>
            <a:r>
              <a:rPr lang="en-GB" sz="3600" b="1" dirty="0">
                <a:solidFill>
                  <a:schemeClr val="accent2"/>
                </a:solidFill>
              </a:rPr>
              <a:t>Show me the number that, when multiplied by 10, gives me an answer of 82</a:t>
            </a:r>
            <a:r>
              <a:rPr lang="en-GB" sz="3600" b="1" dirty="0" smtClean="0">
                <a:solidFill>
                  <a:schemeClr val="accent2"/>
                </a:solidFill>
              </a:rPr>
              <a:t>.</a:t>
            </a:r>
          </a:p>
          <a:p>
            <a:pPr algn="ctr"/>
            <a:endParaRPr lang="en-US" sz="3600" dirty="0"/>
          </a:p>
          <a:p>
            <a:pPr algn="ctr"/>
            <a:r>
              <a:rPr lang="en-GB" sz="3600" b="1" dirty="0">
                <a:solidFill>
                  <a:schemeClr val="accent1"/>
                </a:solidFill>
              </a:rPr>
              <a:t>8.2</a:t>
            </a:r>
            <a:endParaRPr lang="en-US" sz="3600" b="1" dirty="0">
              <a:solidFill>
                <a:schemeClr val="accent1"/>
              </a:solidFill>
            </a:endParaRPr>
          </a:p>
          <a:p>
            <a:endParaRPr lang="en-US" sz="3600" dirty="0"/>
          </a:p>
        </p:txBody>
      </p:sp>
    </p:spTree>
    <p:extLst>
      <p:ext uri="{BB962C8B-B14F-4D97-AF65-F5344CB8AC3E}">
        <p14:creationId xmlns:p14="http://schemas.microsoft.com/office/powerpoint/2010/main" xmlns="" val="142487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651704" y="1589640"/>
            <a:ext cx="8649324" cy="2862322"/>
          </a:xfrm>
          <a:prstGeom prst="rect">
            <a:avLst/>
          </a:prstGeom>
          <a:noFill/>
        </p:spPr>
        <p:txBody>
          <a:bodyPr wrap="square" rtlCol="0">
            <a:spAutoFit/>
          </a:bodyPr>
          <a:lstStyle/>
          <a:p>
            <a:pPr algn="ctr"/>
            <a:r>
              <a:rPr lang="en-GB" sz="3600" b="1" dirty="0">
                <a:solidFill>
                  <a:schemeClr val="accent2"/>
                </a:solidFill>
              </a:rPr>
              <a:t>Show me the number that, when multiplied by 100, gives me an answer of 82</a:t>
            </a:r>
            <a:r>
              <a:rPr lang="en-GB" sz="3600" b="1" dirty="0" smtClean="0">
                <a:solidFill>
                  <a:schemeClr val="accent2"/>
                </a:solidFill>
              </a:rPr>
              <a:t>.</a:t>
            </a:r>
          </a:p>
          <a:p>
            <a:pPr algn="ctr"/>
            <a:endParaRPr lang="en-US" sz="3600" dirty="0"/>
          </a:p>
          <a:p>
            <a:pPr algn="ctr"/>
            <a:r>
              <a:rPr lang="en-GB" sz="3600" b="1" dirty="0">
                <a:solidFill>
                  <a:schemeClr val="accent1"/>
                </a:solidFill>
              </a:rPr>
              <a:t>0.82</a:t>
            </a:r>
            <a:endParaRPr lang="en-US" sz="3600" b="1" dirty="0">
              <a:solidFill>
                <a:schemeClr val="accent1"/>
              </a:solidFill>
            </a:endParaRPr>
          </a:p>
          <a:p>
            <a:endParaRPr lang="en-US" sz="3600" dirty="0"/>
          </a:p>
        </p:txBody>
      </p:sp>
    </p:spTree>
    <p:extLst>
      <p:ext uri="{BB962C8B-B14F-4D97-AF65-F5344CB8AC3E}">
        <p14:creationId xmlns:p14="http://schemas.microsoft.com/office/powerpoint/2010/main" xmlns="" val="595964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914400" y="2203554"/>
            <a:ext cx="10223292" cy="2862322"/>
          </a:xfrm>
          <a:prstGeom prst="rect">
            <a:avLst/>
          </a:prstGeom>
          <a:noFill/>
        </p:spPr>
        <p:txBody>
          <a:bodyPr wrap="square" rtlCol="0">
            <a:spAutoFit/>
          </a:bodyPr>
          <a:lstStyle/>
          <a:p>
            <a:pPr algn="ctr"/>
            <a:r>
              <a:rPr lang="en-GB" sz="3600" b="1" dirty="0">
                <a:solidFill>
                  <a:schemeClr val="accent2"/>
                </a:solidFill>
              </a:rPr>
              <a:t>Show me the number that, when multiplied by 1000, gives me an answer of 82</a:t>
            </a:r>
            <a:r>
              <a:rPr lang="en-GB" sz="3600" b="1" dirty="0" smtClean="0">
                <a:solidFill>
                  <a:schemeClr val="accent2"/>
                </a:solidFill>
              </a:rPr>
              <a:t>.</a:t>
            </a:r>
          </a:p>
          <a:p>
            <a:pPr algn="ctr"/>
            <a:endParaRPr lang="en-US" sz="3600" dirty="0"/>
          </a:p>
          <a:p>
            <a:pPr algn="ctr"/>
            <a:r>
              <a:rPr lang="en-GB" sz="3600" b="1" dirty="0">
                <a:solidFill>
                  <a:schemeClr val="accent1"/>
                </a:solidFill>
              </a:rPr>
              <a:t>0.082</a:t>
            </a:r>
            <a:endParaRPr lang="en-US" sz="3600" b="1" dirty="0">
              <a:solidFill>
                <a:schemeClr val="accent1"/>
              </a:solidFill>
            </a:endParaRPr>
          </a:p>
          <a:p>
            <a:endParaRPr lang="en-US" sz="3600" dirty="0"/>
          </a:p>
        </p:txBody>
      </p:sp>
    </p:spTree>
    <p:extLst>
      <p:ext uri="{BB962C8B-B14F-4D97-AF65-F5344CB8AC3E}">
        <p14:creationId xmlns:p14="http://schemas.microsoft.com/office/powerpoint/2010/main" xmlns="" val="2057306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177281" y="1828801"/>
            <a:ext cx="10088380" cy="3416320"/>
          </a:xfrm>
          <a:prstGeom prst="rect">
            <a:avLst/>
          </a:prstGeom>
          <a:noFill/>
        </p:spPr>
        <p:txBody>
          <a:bodyPr wrap="square" rtlCol="0">
            <a:spAutoFit/>
          </a:bodyPr>
          <a:lstStyle/>
          <a:p>
            <a:pPr algn="ctr"/>
            <a:r>
              <a:rPr lang="en-GB" sz="3600" b="1" dirty="0">
                <a:solidFill>
                  <a:schemeClr val="accent2"/>
                </a:solidFill>
              </a:rPr>
              <a:t>Katie says that the answer to 9.6 x 100 is the same as 0.96 x 1000. Is she right</a:t>
            </a:r>
            <a:r>
              <a:rPr lang="en-GB" sz="3600" b="1" dirty="0" smtClean="0">
                <a:solidFill>
                  <a:schemeClr val="accent2"/>
                </a:solidFill>
              </a:rPr>
              <a:t>?</a:t>
            </a:r>
          </a:p>
          <a:p>
            <a:pPr algn="ctr"/>
            <a:endParaRPr lang="en-US" sz="3600" dirty="0"/>
          </a:p>
          <a:p>
            <a:pPr algn="ctr"/>
            <a:r>
              <a:rPr lang="en-GB" sz="3600" b="1" dirty="0">
                <a:solidFill>
                  <a:schemeClr val="accent1"/>
                </a:solidFill>
              </a:rPr>
              <a:t>Katie is right because 9.6 x 100 = 960 and 0.96 x 1000 = 960</a:t>
            </a:r>
            <a:endParaRPr lang="en-US" sz="3600" b="1" dirty="0">
              <a:solidFill>
                <a:schemeClr val="accent1"/>
              </a:solidFill>
            </a:endParaRPr>
          </a:p>
          <a:p>
            <a:endParaRPr lang="en-US" sz="3600" dirty="0"/>
          </a:p>
        </p:txBody>
      </p:sp>
    </p:spTree>
    <p:extLst>
      <p:ext uri="{BB962C8B-B14F-4D97-AF65-F5344CB8AC3E}">
        <p14:creationId xmlns:p14="http://schemas.microsoft.com/office/powerpoint/2010/main" xmlns="" val="899454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284732" y="2083633"/>
            <a:ext cx="9383268" cy="2862322"/>
          </a:xfrm>
          <a:prstGeom prst="rect">
            <a:avLst/>
          </a:prstGeom>
          <a:noFill/>
        </p:spPr>
        <p:txBody>
          <a:bodyPr wrap="square" rtlCol="0">
            <a:spAutoFit/>
          </a:bodyPr>
          <a:lstStyle/>
          <a:p>
            <a:pPr algn="ctr"/>
            <a:r>
              <a:rPr lang="en-GB" sz="3600" b="1" dirty="0">
                <a:solidFill>
                  <a:schemeClr val="accent2"/>
                </a:solidFill>
              </a:rPr>
              <a:t>A bead on a string is 1.2cm long. There are 100 on the string. How long is the string</a:t>
            </a:r>
            <a:r>
              <a:rPr lang="en-GB" sz="3600" b="1" dirty="0" smtClean="0">
                <a:solidFill>
                  <a:schemeClr val="accent2"/>
                </a:solidFill>
              </a:rPr>
              <a:t>?</a:t>
            </a:r>
          </a:p>
          <a:p>
            <a:pPr algn="ctr"/>
            <a:endParaRPr lang="en-US" sz="3600" dirty="0"/>
          </a:p>
          <a:p>
            <a:pPr algn="ctr"/>
            <a:r>
              <a:rPr lang="en-GB" sz="3600" b="1" dirty="0">
                <a:solidFill>
                  <a:schemeClr val="accent1"/>
                </a:solidFill>
              </a:rPr>
              <a:t>120cm</a:t>
            </a:r>
            <a:endParaRPr lang="en-US" sz="3600" b="1" dirty="0">
              <a:solidFill>
                <a:schemeClr val="accent1"/>
              </a:solidFill>
            </a:endParaRPr>
          </a:p>
          <a:p>
            <a:endParaRPr lang="en-US" sz="3600" dirty="0"/>
          </a:p>
        </p:txBody>
      </p:sp>
    </p:spTree>
    <p:extLst>
      <p:ext uri="{BB962C8B-B14F-4D97-AF65-F5344CB8AC3E}">
        <p14:creationId xmlns:p14="http://schemas.microsoft.com/office/powerpoint/2010/main" xmlns="" val="63983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284732" y="1753850"/>
            <a:ext cx="9493196" cy="3416320"/>
          </a:xfrm>
          <a:prstGeom prst="rect">
            <a:avLst/>
          </a:prstGeom>
          <a:noFill/>
        </p:spPr>
        <p:txBody>
          <a:bodyPr wrap="square" rtlCol="0">
            <a:spAutoFit/>
          </a:bodyPr>
          <a:lstStyle/>
          <a:p>
            <a:pPr algn="ctr"/>
            <a:r>
              <a:rPr lang="en-GB" sz="3600" b="1" dirty="0">
                <a:solidFill>
                  <a:schemeClr val="accent2"/>
                </a:solidFill>
              </a:rPr>
              <a:t>How can you use 6 ÷ 100 = 0.06 to work out 60 ÷ 10</a:t>
            </a:r>
            <a:r>
              <a:rPr lang="en-GB" sz="3600" b="1" dirty="0" smtClean="0">
                <a:solidFill>
                  <a:schemeClr val="accent2"/>
                </a:solidFill>
              </a:rPr>
              <a:t>?</a:t>
            </a:r>
          </a:p>
          <a:p>
            <a:pPr algn="ctr"/>
            <a:endParaRPr lang="en-US" sz="3600" dirty="0"/>
          </a:p>
          <a:p>
            <a:pPr algn="ctr"/>
            <a:r>
              <a:rPr lang="en-GB" sz="3600" b="1" dirty="0">
                <a:solidFill>
                  <a:schemeClr val="accent1"/>
                </a:solidFill>
              </a:rPr>
              <a:t>60 is ten times greater than 6 but 10 is ten times smaller than 100 so 60 divided by 10 gives an answer of 6</a:t>
            </a:r>
            <a:endParaRPr lang="en-US" sz="3600" b="1" dirty="0">
              <a:solidFill>
                <a:schemeClr val="accent1"/>
              </a:solidFill>
            </a:endParaRPr>
          </a:p>
        </p:txBody>
      </p:sp>
    </p:spTree>
    <p:extLst>
      <p:ext uri="{BB962C8B-B14F-4D97-AF65-F5344CB8AC3E}">
        <p14:creationId xmlns:p14="http://schemas.microsoft.com/office/powerpoint/2010/main" xmlns="" val="958393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284732" y="2053653"/>
            <a:ext cx="9383268" cy="3970318"/>
          </a:xfrm>
          <a:prstGeom prst="rect">
            <a:avLst/>
          </a:prstGeom>
          <a:noFill/>
        </p:spPr>
        <p:txBody>
          <a:bodyPr wrap="square" rtlCol="0">
            <a:spAutoFit/>
          </a:bodyPr>
          <a:lstStyle/>
          <a:p>
            <a:pPr algn="ctr"/>
            <a:r>
              <a:rPr lang="en-GB" sz="3600" b="1" dirty="0">
                <a:solidFill>
                  <a:schemeClr val="accent2"/>
                </a:solidFill>
              </a:rPr>
              <a:t>Show me a number that when divided by 10 gives an answer less than 7.4</a:t>
            </a:r>
            <a:r>
              <a:rPr lang="en-GB" sz="3600" b="1" dirty="0" smtClean="0">
                <a:solidFill>
                  <a:schemeClr val="accent2"/>
                </a:solidFill>
              </a:rPr>
              <a:t>.</a:t>
            </a:r>
          </a:p>
          <a:p>
            <a:pPr algn="ctr"/>
            <a:endParaRPr lang="en-US" sz="3600" dirty="0"/>
          </a:p>
          <a:p>
            <a:pPr algn="ctr"/>
            <a:r>
              <a:rPr lang="en-GB" sz="3600" b="1" dirty="0" smtClean="0">
                <a:solidFill>
                  <a:schemeClr val="accent1"/>
                </a:solidFill>
              </a:rPr>
              <a:t>73</a:t>
            </a:r>
            <a:endParaRPr lang="en-GB" sz="3600" dirty="0" smtClean="0"/>
          </a:p>
          <a:p>
            <a:pPr algn="ctr"/>
            <a:endParaRPr lang="en-GB" sz="3600" dirty="0" smtClean="0"/>
          </a:p>
          <a:p>
            <a:pPr algn="ctr"/>
            <a:r>
              <a:rPr lang="en-GB" sz="3600" b="1" dirty="0" smtClean="0">
                <a:solidFill>
                  <a:schemeClr val="accent1"/>
                </a:solidFill>
              </a:rPr>
              <a:t>What </a:t>
            </a:r>
            <a:r>
              <a:rPr lang="en-GB" sz="3600" b="1" dirty="0">
                <a:solidFill>
                  <a:schemeClr val="accent1"/>
                </a:solidFill>
              </a:rPr>
              <a:t>other possibilities are there?</a:t>
            </a:r>
            <a:endParaRPr lang="en-US" sz="3600" b="1" dirty="0">
              <a:solidFill>
                <a:schemeClr val="accent1"/>
              </a:solidFill>
            </a:endParaRPr>
          </a:p>
          <a:p>
            <a:endParaRPr lang="en-US" sz="3600" dirty="0"/>
          </a:p>
        </p:txBody>
      </p:sp>
    </p:spTree>
    <p:extLst>
      <p:ext uri="{BB962C8B-B14F-4D97-AF65-F5344CB8AC3E}">
        <p14:creationId xmlns:p14="http://schemas.microsoft.com/office/powerpoint/2010/main" xmlns="" val="2084543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284732" y="2143594"/>
            <a:ext cx="9079043" cy="2862322"/>
          </a:xfrm>
          <a:prstGeom prst="rect">
            <a:avLst/>
          </a:prstGeom>
          <a:noFill/>
        </p:spPr>
        <p:txBody>
          <a:bodyPr wrap="square" rtlCol="0">
            <a:spAutoFit/>
          </a:bodyPr>
          <a:lstStyle/>
          <a:p>
            <a:pPr algn="ctr"/>
            <a:r>
              <a:rPr lang="en-GB" sz="3600" b="1" dirty="0">
                <a:solidFill>
                  <a:schemeClr val="accent2"/>
                </a:solidFill>
              </a:rPr>
              <a:t>Joe says the answer to 25 ÷ 100 and 250 ÷ 10 is the same. Is he right</a:t>
            </a:r>
            <a:r>
              <a:rPr lang="en-GB" sz="3600" b="1" dirty="0" smtClean="0">
                <a:solidFill>
                  <a:schemeClr val="accent2"/>
                </a:solidFill>
              </a:rPr>
              <a:t>?</a:t>
            </a:r>
          </a:p>
          <a:p>
            <a:pPr algn="ctr"/>
            <a:endParaRPr lang="en-US" sz="3600" dirty="0"/>
          </a:p>
          <a:p>
            <a:pPr algn="ctr"/>
            <a:r>
              <a:rPr lang="en-GB" sz="3600" b="1" dirty="0">
                <a:solidFill>
                  <a:schemeClr val="accent1"/>
                </a:solidFill>
              </a:rPr>
              <a:t>Joe is wrong. 25 ÷ 100 = 0.25 and 250 ÷ 10 = 25</a:t>
            </a:r>
            <a:endParaRPr lang="en-US" sz="3600" b="1" dirty="0">
              <a:solidFill>
                <a:schemeClr val="accent1"/>
              </a:solidFill>
            </a:endParaRPr>
          </a:p>
          <a:p>
            <a:endParaRPr lang="en-US" sz="3600" dirty="0"/>
          </a:p>
        </p:txBody>
      </p:sp>
    </p:spTree>
    <p:extLst>
      <p:ext uri="{BB962C8B-B14F-4D97-AF65-F5344CB8AC3E}">
        <p14:creationId xmlns:p14="http://schemas.microsoft.com/office/powerpoint/2010/main" xmlns="" val="1710567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469036" y="2173574"/>
            <a:ext cx="9698636" cy="2862322"/>
          </a:xfrm>
          <a:prstGeom prst="rect">
            <a:avLst/>
          </a:prstGeom>
          <a:noFill/>
        </p:spPr>
        <p:txBody>
          <a:bodyPr wrap="square" rtlCol="0">
            <a:spAutoFit/>
          </a:bodyPr>
          <a:lstStyle/>
          <a:p>
            <a:pPr algn="ctr"/>
            <a:r>
              <a:rPr lang="en-GB" sz="3600" b="1" dirty="0">
                <a:solidFill>
                  <a:schemeClr val="accent2"/>
                </a:solidFill>
              </a:rPr>
              <a:t>A pile of 1000 sheets of paper measures 14cm. What is the width of one piece of paper</a:t>
            </a:r>
            <a:r>
              <a:rPr lang="en-GB" sz="3600" b="1" dirty="0" smtClean="0">
                <a:solidFill>
                  <a:schemeClr val="accent2"/>
                </a:solidFill>
              </a:rPr>
              <a:t>?</a:t>
            </a:r>
          </a:p>
          <a:p>
            <a:pPr algn="ctr"/>
            <a:endParaRPr lang="en-US" sz="3600" dirty="0"/>
          </a:p>
          <a:p>
            <a:pPr algn="ctr"/>
            <a:r>
              <a:rPr lang="en-GB" sz="3600" b="1" dirty="0">
                <a:solidFill>
                  <a:schemeClr val="accent1"/>
                </a:solidFill>
              </a:rPr>
              <a:t>0.014cm </a:t>
            </a:r>
            <a:endParaRPr lang="en-US" sz="3600" b="1" dirty="0">
              <a:solidFill>
                <a:schemeClr val="accent1"/>
              </a:solidFill>
            </a:endParaRPr>
          </a:p>
          <a:p>
            <a:endParaRPr lang="en-US" sz="3600" dirty="0"/>
          </a:p>
        </p:txBody>
      </p:sp>
    </p:spTree>
    <p:extLst>
      <p:ext uri="{BB962C8B-B14F-4D97-AF65-F5344CB8AC3E}">
        <p14:creationId xmlns:p14="http://schemas.microsoft.com/office/powerpoint/2010/main" xmlns="" val="543945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0" name="TextBox 19"/>
          <p:cNvSpPr txBox="1"/>
          <p:nvPr/>
        </p:nvSpPr>
        <p:spPr>
          <a:xfrm>
            <a:off x="1284732" y="1091946"/>
            <a:ext cx="9383268" cy="5940088"/>
          </a:xfrm>
          <a:prstGeom prst="rect">
            <a:avLst/>
          </a:prstGeom>
          <a:noFill/>
        </p:spPr>
        <p:txBody>
          <a:bodyPr wrap="square" rtlCol="0">
            <a:spAutoFit/>
          </a:bodyPr>
          <a:lstStyle/>
          <a:p>
            <a:pPr algn="ctr"/>
            <a:r>
              <a:rPr lang="en-GB" sz="2800" b="1" dirty="0">
                <a:solidFill>
                  <a:schemeClr val="accent2"/>
                </a:solidFill>
              </a:rPr>
              <a:t>Explain how you would multiply a decimal by 10 and divide a decimal by 100</a:t>
            </a:r>
            <a:r>
              <a:rPr lang="en-GB" sz="2800" b="1" dirty="0" smtClean="0">
                <a:solidFill>
                  <a:schemeClr val="accent2"/>
                </a:solidFill>
              </a:rPr>
              <a:t>.</a:t>
            </a:r>
          </a:p>
          <a:p>
            <a:pPr algn="ctr"/>
            <a:endParaRPr lang="en-US" sz="2800" dirty="0"/>
          </a:p>
          <a:p>
            <a:pPr algn="ctr"/>
            <a:r>
              <a:rPr lang="en-GB" sz="2800" b="1" dirty="0">
                <a:solidFill>
                  <a:schemeClr val="accent1"/>
                </a:solidFill>
              </a:rPr>
              <a:t>To multiply a decimal by 10 it becomes 10 times greater so each digit moves one place to the left so 1.2 becomes 12 as shown below.</a:t>
            </a:r>
            <a:endParaRPr lang="en-US" sz="2800" b="1" dirty="0">
              <a:solidFill>
                <a:schemeClr val="accent1"/>
              </a:solidFill>
            </a:endParaRPr>
          </a:p>
          <a:p>
            <a:pPr algn="ctr"/>
            <a:r>
              <a:rPr lang="en-GB" sz="2800" b="1" dirty="0" smtClean="0">
                <a:solidFill>
                  <a:schemeClr val="accent1"/>
                </a:solidFill>
              </a:rPr>
              <a:t>      H   </a:t>
            </a:r>
            <a:r>
              <a:rPr lang="en-GB" sz="2800" b="1" dirty="0">
                <a:solidFill>
                  <a:schemeClr val="accent1"/>
                </a:solidFill>
              </a:rPr>
              <a:t>T   U  .  10</a:t>
            </a:r>
            <a:r>
              <a:rPr lang="en-GB" sz="2800" b="1" baseline="30000" dirty="0">
                <a:solidFill>
                  <a:schemeClr val="accent1"/>
                </a:solidFill>
              </a:rPr>
              <a:t>th</a:t>
            </a:r>
            <a:r>
              <a:rPr lang="en-GB" sz="2800" b="1" dirty="0">
                <a:solidFill>
                  <a:schemeClr val="accent1"/>
                </a:solidFill>
              </a:rPr>
              <a:t>  100</a:t>
            </a:r>
            <a:r>
              <a:rPr lang="en-GB" sz="2800" b="1" baseline="30000" dirty="0">
                <a:solidFill>
                  <a:schemeClr val="accent1"/>
                </a:solidFill>
              </a:rPr>
              <a:t>th</a:t>
            </a:r>
            <a:r>
              <a:rPr lang="en-GB" sz="2800" b="1" dirty="0">
                <a:solidFill>
                  <a:schemeClr val="accent1"/>
                </a:solidFill>
              </a:rPr>
              <a:t> </a:t>
            </a:r>
            <a:endParaRPr lang="en-GB" sz="2800" b="1" dirty="0" smtClean="0">
              <a:solidFill>
                <a:schemeClr val="accent1"/>
              </a:solidFill>
            </a:endParaRPr>
          </a:p>
          <a:p>
            <a:pPr algn="ctr"/>
            <a:r>
              <a:rPr lang="en-US" sz="2800" b="1" dirty="0" smtClean="0">
                <a:solidFill>
                  <a:schemeClr val="accent1"/>
                </a:solidFill>
              </a:rPr>
              <a:t> 1  .  2</a:t>
            </a:r>
          </a:p>
          <a:p>
            <a:r>
              <a:rPr lang="en-US" sz="2800" b="1" dirty="0">
                <a:solidFill>
                  <a:schemeClr val="accent1"/>
                </a:solidFill>
              </a:rPr>
              <a:t>	</a:t>
            </a:r>
            <a:r>
              <a:rPr lang="en-US" sz="2800" b="1" dirty="0" smtClean="0">
                <a:solidFill>
                  <a:schemeClr val="accent1"/>
                </a:solidFill>
              </a:rPr>
              <a:t>			1    2 </a:t>
            </a:r>
          </a:p>
          <a:p>
            <a:r>
              <a:rPr lang="en-GB" sz="2800" b="1" dirty="0">
                <a:solidFill>
                  <a:schemeClr val="accent1"/>
                </a:solidFill>
              </a:rPr>
              <a:t>When we divide a decimal number by 100 it becomes 100 times smaller so each digit moves two places to the right.</a:t>
            </a:r>
            <a:endParaRPr lang="en-US" sz="2800" b="1" dirty="0">
              <a:solidFill>
                <a:schemeClr val="accent1"/>
              </a:solidFill>
            </a:endParaRPr>
          </a:p>
          <a:p>
            <a:endParaRPr lang="en-US" sz="3600" dirty="0"/>
          </a:p>
          <a:p>
            <a:endParaRPr lang="en-US" sz="3600" dirty="0"/>
          </a:p>
        </p:txBody>
      </p:sp>
      <p:cxnSp>
        <p:nvCxnSpPr>
          <p:cNvPr id="25" name="AutoShape 6"/>
          <p:cNvCxnSpPr>
            <a:cxnSpLocks noChangeShapeType="1"/>
          </p:cNvCxnSpPr>
          <p:nvPr/>
        </p:nvCxnSpPr>
        <p:spPr bwMode="auto">
          <a:xfrm flipH="1">
            <a:off x="5845358" y="4469996"/>
            <a:ext cx="262016" cy="316433"/>
          </a:xfrm>
          <a:prstGeom prst="straightConnector1">
            <a:avLst/>
          </a:prstGeom>
          <a:noFill/>
          <a:ln w="9525">
            <a:solidFill>
              <a:srgbClr val="FF0000"/>
            </a:solidFill>
            <a:round/>
            <a:headEnd/>
            <a:tailEnd type="triangle" w="med" len="med"/>
          </a:ln>
          <a:extLst>
            <a:ext uri="{909E8E84-426E-40DD-AFC4-6F175D3DCCD1}">
              <a14:hiddenFill xmlns:a14="http://schemas.microsoft.com/office/drawing/2010/main" xmlns="">
                <a:noFill/>
              </a14:hiddenFill>
            </a:ext>
          </a:extLst>
        </p:spPr>
      </p:cxnSp>
      <p:cxnSp>
        <p:nvCxnSpPr>
          <p:cNvPr id="27" name="AutoShape 6"/>
          <p:cNvCxnSpPr>
            <a:cxnSpLocks noChangeShapeType="1"/>
          </p:cNvCxnSpPr>
          <p:nvPr/>
        </p:nvCxnSpPr>
        <p:spPr bwMode="auto">
          <a:xfrm flipH="1">
            <a:off x="5220721" y="4300537"/>
            <a:ext cx="361950" cy="338918"/>
          </a:xfrm>
          <a:prstGeom prst="straightConnector1">
            <a:avLst/>
          </a:prstGeom>
          <a:noFill/>
          <a:ln w="9525">
            <a:solidFill>
              <a:srgbClr val="FF0000"/>
            </a:solidFill>
            <a:round/>
            <a:headEnd/>
            <a:tailEnd type="triangle" w="med" len="med"/>
          </a:ln>
          <a:extLst>
            <a:ext uri="{909E8E84-426E-40DD-AFC4-6F175D3DCCD1}">
              <a14:hiddenFill xmlns:a14="http://schemas.microsoft.com/office/drawing/2010/main" xmlns="">
                <a:noFill/>
              </a14:hiddenFill>
            </a:ext>
          </a:extLst>
        </p:spPr>
      </p:cxnSp>
    </p:spTree>
    <p:extLst>
      <p:ext uri="{BB962C8B-B14F-4D97-AF65-F5344CB8AC3E}">
        <p14:creationId xmlns:p14="http://schemas.microsoft.com/office/powerpoint/2010/main" xmlns="" val="222461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0">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0">
                                            <p:txEl>
                                              <p:pRg st="5" end="5"/>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0">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284732" y="2083633"/>
            <a:ext cx="9353862" cy="3970318"/>
          </a:xfrm>
          <a:prstGeom prst="rect">
            <a:avLst/>
          </a:prstGeom>
          <a:noFill/>
        </p:spPr>
        <p:txBody>
          <a:bodyPr wrap="square" rtlCol="0">
            <a:spAutoFit/>
          </a:bodyPr>
          <a:lstStyle/>
          <a:p>
            <a:pPr algn="ctr"/>
            <a:r>
              <a:rPr lang="en-GB" sz="3600" b="1" dirty="0">
                <a:solidFill>
                  <a:schemeClr val="accent2"/>
                </a:solidFill>
              </a:rPr>
              <a:t>Show me a number that when divided by 100 gives an answer less than </a:t>
            </a:r>
            <a:r>
              <a:rPr lang="en-GB" sz="3600" b="1" dirty="0" smtClean="0">
                <a:solidFill>
                  <a:schemeClr val="accent2"/>
                </a:solidFill>
              </a:rPr>
              <a:t>2.5</a:t>
            </a:r>
          </a:p>
          <a:p>
            <a:pPr algn="ctr"/>
            <a:endParaRPr lang="en-US" sz="3600" dirty="0"/>
          </a:p>
          <a:p>
            <a:pPr algn="ctr"/>
            <a:r>
              <a:rPr lang="en-GB" sz="3600" b="1" dirty="0" smtClean="0">
                <a:solidFill>
                  <a:schemeClr val="accent1"/>
                </a:solidFill>
              </a:rPr>
              <a:t>240</a:t>
            </a:r>
            <a:endParaRPr lang="en-GB" sz="3600" dirty="0" smtClean="0"/>
          </a:p>
          <a:p>
            <a:pPr algn="ctr"/>
            <a:endParaRPr lang="en-GB" sz="3600" dirty="0" smtClean="0"/>
          </a:p>
          <a:p>
            <a:pPr algn="ctr"/>
            <a:r>
              <a:rPr lang="en-GB" sz="3600" b="1" dirty="0" smtClean="0">
                <a:solidFill>
                  <a:schemeClr val="accent1"/>
                </a:solidFill>
              </a:rPr>
              <a:t>What </a:t>
            </a:r>
            <a:r>
              <a:rPr lang="en-GB" sz="3600" b="1" dirty="0">
                <a:solidFill>
                  <a:schemeClr val="accent1"/>
                </a:solidFill>
              </a:rPr>
              <a:t>other possibilities are there?</a:t>
            </a:r>
            <a:endParaRPr lang="en-US" sz="3600" b="1" dirty="0">
              <a:solidFill>
                <a:schemeClr val="accent1"/>
              </a:solidFill>
            </a:endParaRPr>
          </a:p>
          <a:p>
            <a:endParaRPr lang="en-US" sz="3600" dirty="0"/>
          </a:p>
        </p:txBody>
      </p:sp>
    </p:spTree>
    <p:extLst>
      <p:ext uri="{BB962C8B-B14F-4D97-AF65-F5344CB8AC3E}">
        <p14:creationId xmlns:p14="http://schemas.microsoft.com/office/powerpoint/2010/main" xmlns="" val="1346364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573967" y="2158584"/>
            <a:ext cx="8739266" cy="3416320"/>
          </a:xfrm>
          <a:prstGeom prst="rect">
            <a:avLst/>
          </a:prstGeom>
          <a:noFill/>
        </p:spPr>
        <p:txBody>
          <a:bodyPr wrap="square" rtlCol="0">
            <a:spAutoFit/>
          </a:bodyPr>
          <a:lstStyle/>
          <a:p>
            <a:pPr algn="ctr"/>
            <a:r>
              <a:rPr lang="en-GB" sz="3600" b="1" dirty="0">
                <a:solidFill>
                  <a:schemeClr val="accent2"/>
                </a:solidFill>
              </a:rPr>
              <a:t>I divide a number by 10 and then again by 10. My answer is 0.3. What was my starting number</a:t>
            </a:r>
            <a:r>
              <a:rPr lang="en-GB" sz="3600" b="1" dirty="0" smtClean="0">
                <a:solidFill>
                  <a:schemeClr val="accent2"/>
                </a:solidFill>
              </a:rPr>
              <a:t>?</a:t>
            </a:r>
          </a:p>
          <a:p>
            <a:pPr algn="ctr"/>
            <a:endParaRPr lang="en-US" sz="3600" dirty="0"/>
          </a:p>
          <a:p>
            <a:pPr algn="ctr"/>
            <a:r>
              <a:rPr lang="en-GB" sz="3600" b="1" dirty="0">
                <a:solidFill>
                  <a:schemeClr val="accent1"/>
                </a:solidFill>
              </a:rPr>
              <a:t>30</a:t>
            </a:r>
            <a:endParaRPr lang="en-US" sz="3600" b="1" dirty="0">
              <a:solidFill>
                <a:schemeClr val="accent1"/>
              </a:solidFill>
            </a:endParaRPr>
          </a:p>
          <a:p>
            <a:endParaRPr lang="en-US" sz="3600" dirty="0"/>
          </a:p>
        </p:txBody>
      </p:sp>
    </p:spTree>
    <p:extLst>
      <p:ext uri="{BB962C8B-B14F-4D97-AF65-F5344CB8AC3E}">
        <p14:creationId xmlns:p14="http://schemas.microsoft.com/office/powerpoint/2010/main" xmlns="" val="128957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284158" y="1589640"/>
            <a:ext cx="9383842" cy="3970318"/>
          </a:xfrm>
          <a:prstGeom prst="rect">
            <a:avLst/>
          </a:prstGeom>
          <a:noFill/>
        </p:spPr>
        <p:txBody>
          <a:bodyPr wrap="square" rtlCol="0">
            <a:spAutoFit/>
          </a:bodyPr>
          <a:lstStyle/>
          <a:p>
            <a:pPr algn="ctr"/>
            <a:r>
              <a:rPr lang="en-GB" sz="3600" b="1" dirty="0">
                <a:solidFill>
                  <a:schemeClr val="accent2"/>
                </a:solidFill>
              </a:rPr>
              <a:t>Amy says the difference between -5 and -19 is 24. Is she correct? How do you know</a:t>
            </a:r>
            <a:r>
              <a:rPr lang="en-GB" sz="3600" b="1" dirty="0" smtClean="0">
                <a:solidFill>
                  <a:schemeClr val="accent2"/>
                </a:solidFill>
              </a:rPr>
              <a:t>?</a:t>
            </a:r>
          </a:p>
          <a:p>
            <a:pPr algn="ctr"/>
            <a:endParaRPr lang="en-US" sz="3600" dirty="0"/>
          </a:p>
          <a:p>
            <a:pPr algn="ctr"/>
            <a:r>
              <a:rPr lang="en-GB" sz="3600" b="1" dirty="0">
                <a:solidFill>
                  <a:schemeClr val="accent1"/>
                </a:solidFill>
              </a:rPr>
              <a:t>No, Amy is wrong. The difference between -5 and -19 is 14. Amy has accidentally added the numbers together</a:t>
            </a:r>
            <a:r>
              <a:rPr lang="en-GB" sz="3600" b="1" dirty="0" smtClean="0">
                <a:solidFill>
                  <a:schemeClr val="accent1"/>
                </a:solidFill>
              </a:rPr>
              <a:t>.</a:t>
            </a:r>
          </a:p>
          <a:p>
            <a:endParaRPr lang="en-US" sz="3600" dirty="0"/>
          </a:p>
        </p:txBody>
      </p:sp>
    </p:spTree>
    <p:extLst>
      <p:ext uri="{BB962C8B-B14F-4D97-AF65-F5344CB8AC3E}">
        <p14:creationId xmlns:p14="http://schemas.microsoft.com/office/powerpoint/2010/main" xmlns="" val="2050014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642366" y="1589640"/>
            <a:ext cx="10088380" cy="4524315"/>
          </a:xfrm>
          <a:prstGeom prst="rect">
            <a:avLst/>
          </a:prstGeom>
          <a:noFill/>
        </p:spPr>
        <p:txBody>
          <a:bodyPr wrap="square" rtlCol="0">
            <a:spAutoFit/>
          </a:bodyPr>
          <a:lstStyle/>
          <a:p>
            <a:pPr algn="ctr"/>
            <a:r>
              <a:rPr lang="en-GB" sz="3600" b="1" dirty="0">
                <a:solidFill>
                  <a:schemeClr val="accent2"/>
                </a:solidFill>
              </a:rPr>
              <a:t>The answer is -12 degrees. Make up some calculations that will give this answer</a:t>
            </a:r>
            <a:r>
              <a:rPr lang="en-GB" sz="3600" b="1" dirty="0" smtClean="0">
                <a:solidFill>
                  <a:schemeClr val="accent2"/>
                </a:solidFill>
              </a:rPr>
              <a:t>.</a:t>
            </a:r>
          </a:p>
          <a:p>
            <a:pPr algn="ctr"/>
            <a:endParaRPr lang="en-US" sz="3600" dirty="0"/>
          </a:p>
          <a:p>
            <a:pPr algn="ctr"/>
            <a:r>
              <a:rPr lang="en-GB" sz="3600" b="1" dirty="0" smtClean="0">
                <a:solidFill>
                  <a:schemeClr val="accent1"/>
                </a:solidFill>
              </a:rPr>
              <a:t>  2 </a:t>
            </a:r>
            <a:r>
              <a:rPr lang="en-GB" sz="3600" b="1" dirty="0">
                <a:solidFill>
                  <a:schemeClr val="accent1"/>
                </a:solidFill>
              </a:rPr>
              <a:t>– 14 </a:t>
            </a:r>
            <a:endParaRPr lang="en-GB" sz="3600" b="1" dirty="0" smtClean="0">
              <a:solidFill>
                <a:schemeClr val="accent1"/>
              </a:solidFill>
            </a:endParaRPr>
          </a:p>
          <a:p>
            <a:pPr algn="ctr"/>
            <a:r>
              <a:rPr lang="en-GB" sz="3600" b="1" dirty="0" smtClean="0">
                <a:solidFill>
                  <a:schemeClr val="accent1"/>
                </a:solidFill>
              </a:rPr>
              <a:t>  </a:t>
            </a:r>
            <a:r>
              <a:rPr lang="en-GB" sz="3600" b="1" dirty="0">
                <a:solidFill>
                  <a:schemeClr val="accent1"/>
                </a:solidFill>
              </a:rPr>
              <a:t>5 – 17 </a:t>
            </a:r>
            <a:endParaRPr lang="en-GB" sz="3600" b="1" dirty="0" smtClean="0">
              <a:solidFill>
                <a:schemeClr val="accent1"/>
              </a:solidFill>
            </a:endParaRPr>
          </a:p>
          <a:p>
            <a:pPr algn="ctr"/>
            <a:r>
              <a:rPr lang="en-GB" sz="3600" b="1" dirty="0" smtClean="0">
                <a:solidFill>
                  <a:schemeClr val="accent1"/>
                </a:solidFill>
              </a:rPr>
              <a:t> </a:t>
            </a:r>
            <a:r>
              <a:rPr lang="en-GB" sz="3600" b="1" dirty="0">
                <a:solidFill>
                  <a:schemeClr val="accent1"/>
                </a:solidFill>
              </a:rPr>
              <a:t>-1 – 11</a:t>
            </a:r>
            <a:endParaRPr lang="en-US" sz="3600" b="1" dirty="0">
              <a:solidFill>
                <a:schemeClr val="accent1"/>
              </a:solidFill>
            </a:endParaRPr>
          </a:p>
          <a:p>
            <a:pPr algn="ctr"/>
            <a:r>
              <a:rPr lang="en-GB" sz="3600" b="1" dirty="0">
                <a:solidFill>
                  <a:schemeClr val="accent1"/>
                </a:solidFill>
              </a:rPr>
              <a:t>What other possibilities are there?</a:t>
            </a:r>
            <a:endParaRPr lang="en-US" sz="3600" b="1" dirty="0">
              <a:solidFill>
                <a:schemeClr val="accent1"/>
              </a:solidFill>
            </a:endParaRPr>
          </a:p>
          <a:p>
            <a:endParaRPr lang="en-US" sz="3600" dirty="0"/>
          </a:p>
        </p:txBody>
      </p:sp>
    </p:spTree>
    <p:extLst>
      <p:ext uri="{BB962C8B-B14F-4D97-AF65-F5344CB8AC3E}">
        <p14:creationId xmlns:p14="http://schemas.microsoft.com/office/powerpoint/2010/main" xmlns="" val="2122338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284732" y="928256"/>
            <a:ext cx="9258925" cy="6186309"/>
          </a:xfrm>
          <a:prstGeom prst="rect">
            <a:avLst/>
          </a:prstGeom>
          <a:noFill/>
        </p:spPr>
        <p:txBody>
          <a:bodyPr wrap="square" rtlCol="0">
            <a:spAutoFit/>
          </a:bodyPr>
          <a:lstStyle/>
          <a:p>
            <a:pPr algn="ctr"/>
            <a:r>
              <a:rPr lang="en-GB" sz="3600" b="1" dirty="0">
                <a:solidFill>
                  <a:schemeClr val="accent2"/>
                </a:solidFill>
              </a:rPr>
              <a:t>I measured the temperature outside in the morning. By evening the temperature had fallen by 5 degrees and was below freezing point. What could both of the temperatures have been</a:t>
            </a:r>
            <a:r>
              <a:rPr lang="en-GB" sz="3600" b="1" dirty="0" smtClean="0">
                <a:solidFill>
                  <a:schemeClr val="accent2"/>
                </a:solidFill>
              </a:rPr>
              <a:t>?</a:t>
            </a:r>
            <a:endParaRPr lang="en-US" sz="3600" dirty="0"/>
          </a:p>
          <a:p>
            <a:pPr algn="ctr"/>
            <a:r>
              <a:rPr lang="en-GB" sz="3600" dirty="0" smtClean="0"/>
              <a:t> </a:t>
            </a:r>
            <a:r>
              <a:rPr lang="en-GB" sz="3600" b="1" dirty="0" smtClean="0">
                <a:solidFill>
                  <a:schemeClr val="accent1"/>
                </a:solidFill>
              </a:rPr>
              <a:t>4 </a:t>
            </a:r>
            <a:r>
              <a:rPr lang="en-GB" sz="3600" b="1" dirty="0">
                <a:solidFill>
                  <a:schemeClr val="accent1"/>
                </a:solidFill>
              </a:rPr>
              <a:t>and -</a:t>
            </a:r>
            <a:r>
              <a:rPr lang="en-GB" sz="3600" b="1" dirty="0" smtClean="0">
                <a:solidFill>
                  <a:schemeClr val="accent1"/>
                </a:solidFill>
              </a:rPr>
              <a:t>1</a:t>
            </a:r>
          </a:p>
          <a:p>
            <a:pPr algn="ctr"/>
            <a:r>
              <a:rPr lang="en-GB" sz="3600" b="1" dirty="0" smtClean="0">
                <a:solidFill>
                  <a:schemeClr val="accent1"/>
                </a:solidFill>
              </a:rPr>
              <a:t> </a:t>
            </a:r>
            <a:r>
              <a:rPr lang="en-GB" sz="3600" b="1" dirty="0">
                <a:solidFill>
                  <a:schemeClr val="accent1"/>
                </a:solidFill>
              </a:rPr>
              <a:t>3 and -</a:t>
            </a:r>
            <a:r>
              <a:rPr lang="en-GB" sz="3600" b="1" dirty="0" smtClean="0">
                <a:solidFill>
                  <a:schemeClr val="accent1"/>
                </a:solidFill>
              </a:rPr>
              <a:t>2</a:t>
            </a:r>
          </a:p>
          <a:p>
            <a:pPr algn="ctr"/>
            <a:r>
              <a:rPr lang="en-GB" sz="3600" b="1" dirty="0" smtClean="0">
                <a:solidFill>
                  <a:schemeClr val="accent1"/>
                </a:solidFill>
              </a:rPr>
              <a:t> </a:t>
            </a:r>
            <a:r>
              <a:rPr lang="en-GB" sz="3600" b="1" dirty="0">
                <a:solidFill>
                  <a:schemeClr val="accent1"/>
                </a:solidFill>
              </a:rPr>
              <a:t>2 and -</a:t>
            </a:r>
            <a:r>
              <a:rPr lang="en-GB" sz="3600" b="1" dirty="0" smtClean="0">
                <a:solidFill>
                  <a:schemeClr val="accent1"/>
                </a:solidFill>
              </a:rPr>
              <a:t>3</a:t>
            </a:r>
          </a:p>
          <a:p>
            <a:pPr algn="ctr"/>
            <a:r>
              <a:rPr lang="en-GB" sz="3600" b="1" dirty="0" smtClean="0">
                <a:solidFill>
                  <a:schemeClr val="accent1"/>
                </a:solidFill>
              </a:rPr>
              <a:t> </a:t>
            </a:r>
            <a:r>
              <a:rPr lang="en-GB" sz="3600" b="1" dirty="0">
                <a:solidFill>
                  <a:schemeClr val="accent1"/>
                </a:solidFill>
              </a:rPr>
              <a:t>1 and -4 </a:t>
            </a:r>
            <a:endParaRPr lang="en-GB" sz="3600" b="1" dirty="0" smtClean="0">
              <a:solidFill>
                <a:schemeClr val="accent1"/>
              </a:solidFill>
            </a:endParaRPr>
          </a:p>
          <a:p>
            <a:pPr algn="ctr"/>
            <a:r>
              <a:rPr lang="en-GB" sz="3600" b="1" dirty="0" smtClean="0">
                <a:solidFill>
                  <a:schemeClr val="accent1"/>
                </a:solidFill>
              </a:rPr>
              <a:t>  </a:t>
            </a:r>
            <a:r>
              <a:rPr lang="en-GB" sz="3600" b="1" dirty="0">
                <a:solidFill>
                  <a:schemeClr val="accent1"/>
                </a:solidFill>
              </a:rPr>
              <a:t>0 and -5	</a:t>
            </a:r>
            <a:endParaRPr lang="en-US" sz="3600" b="1" dirty="0">
              <a:solidFill>
                <a:schemeClr val="accent1"/>
              </a:solidFill>
            </a:endParaRPr>
          </a:p>
          <a:p>
            <a:endParaRPr lang="en-US" sz="3600" dirty="0"/>
          </a:p>
        </p:txBody>
      </p:sp>
    </p:spTree>
    <p:extLst>
      <p:ext uri="{BB962C8B-B14F-4D97-AF65-F5344CB8AC3E}">
        <p14:creationId xmlns:p14="http://schemas.microsoft.com/office/powerpoint/2010/main" xmlns="" val="1562066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284732" y="1589640"/>
            <a:ext cx="9588708" cy="4524315"/>
          </a:xfrm>
          <a:prstGeom prst="rect">
            <a:avLst/>
          </a:prstGeom>
          <a:noFill/>
        </p:spPr>
        <p:txBody>
          <a:bodyPr wrap="square" rtlCol="0">
            <a:spAutoFit/>
          </a:bodyPr>
          <a:lstStyle/>
          <a:p>
            <a:pPr algn="ctr"/>
            <a:r>
              <a:rPr lang="en-GB" sz="3600" b="1" dirty="0" err="1">
                <a:solidFill>
                  <a:schemeClr val="accent2"/>
                </a:solidFill>
              </a:rPr>
              <a:t>Seb</a:t>
            </a:r>
            <a:r>
              <a:rPr lang="en-GB" sz="3600" b="1" dirty="0">
                <a:solidFill>
                  <a:schemeClr val="accent2"/>
                </a:solidFill>
              </a:rPr>
              <a:t> says -8 is bigger than -4. Explain where he has gone wrong</a:t>
            </a:r>
            <a:r>
              <a:rPr lang="en-GB" sz="3600" b="1" dirty="0" smtClean="0">
                <a:solidFill>
                  <a:schemeClr val="accent2"/>
                </a:solidFill>
              </a:rPr>
              <a:t>.</a:t>
            </a:r>
          </a:p>
          <a:p>
            <a:pPr algn="ctr"/>
            <a:endParaRPr lang="en-US" sz="3600" dirty="0"/>
          </a:p>
          <a:p>
            <a:pPr algn="ctr"/>
            <a:r>
              <a:rPr lang="en-GB" sz="3600" b="1" dirty="0">
                <a:solidFill>
                  <a:schemeClr val="accent1"/>
                </a:solidFill>
              </a:rPr>
              <a:t>When we are dealing with positive numbers 8 would be greater than 4 but negative numbers are different. -8 is smaller than -4 just as -8 would be colder than -4 on a thermometer.</a:t>
            </a:r>
            <a:endParaRPr lang="en-US" sz="3600" b="1" dirty="0">
              <a:solidFill>
                <a:schemeClr val="accent1"/>
              </a:solidFill>
            </a:endParaRPr>
          </a:p>
          <a:p>
            <a:endParaRPr lang="en-US" sz="3600" dirty="0"/>
          </a:p>
        </p:txBody>
      </p:sp>
    </p:spTree>
    <p:extLst>
      <p:ext uri="{BB962C8B-B14F-4D97-AF65-F5344CB8AC3E}">
        <p14:creationId xmlns:p14="http://schemas.microsoft.com/office/powerpoint/2010/main" xmlns="" val="1120310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8423</TotalTime>
  <Words>1382</Words>
  <Application>Microsoft Office PowerPoint</Application>
  <PresentationFormat>Custom</PresentationFormat>
  <Paragraphs>128</Paragraphs>
  <Slides>33</Slides>
  <Notes>0</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Office Theme</vt:lpstr>
      <vt:lpstr>Problem Solving and Reasoning Questions and Answers Number and Place Value</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 Solving and Reasoning Questions</dc:title>
  <dc:creator>Microsoft Office User</dc:creator>
  <cp:lastModifiedBy>User</cp:lastModifiedBy>
  <cp:revision>18</cp:revision>
  <dcterms:created xsi:type="dcterms:W3CDTF">2017-05-25T13:41:17Z</dcterms:created>
  <dcterms:modified xsi:type="dcterms:W3CDTF">2017-09-17T09:39:58Z</dcterms:modified>
</cp:coreProperties>
</file>