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67" r:id="rId3"/>
    <p:sldId id="265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FB5"/>
    <a:srgbClr val="BAD0FF"/>
    <a:srgbClr val="B085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969"/>
    <p:restoredTop sz="75887"/>
  </p:normalViewPr>
  <p:slideViewPr>
    <p:cSldViewPr snapToGrid="0" snapToObjects="1">
      <p:cViewPr>
        <p:scale>
          <a:sx n="72" d="100"/>
          <a:sy n="72" d="100"/>
        </p:scale>
        <p:origin x="-1603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7DF6C4-B4C4-E443-9C0B-EB18C2DA3D2B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E2CF9-ADE0-8947-B1C0-C6B6351D5B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903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946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Partners: Give children time to talk to their partner to discuss what they did in Year 3 on fossils and asses their prior knowledge of inheritance, adaptation, evolution and what they already know about Charles Darwin.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33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you have fossils in schools, give children some time to look at them and feedback what they notice.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984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Link to BBC Bitesize: https://www.bbc.co.uk/bitesize/topics/z9bbkqt/articles/z2ym2p3 </a:t>
            </a:r>
          </a:p>
          <a:p>
            <a:r>
              <a:rPr lang="en-US" b="1" dirty="0"/>
              <a:t>https://www.bbc.co.uk/bitesize/topics/z9bbkqt/articles/z22g7p3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948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701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413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8665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206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88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9799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E2CF9-ADE0-8947-B1C0-C6B6351D5BE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95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218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33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652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302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62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85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461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83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01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154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140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8BB10-FE9D-9B44-8790-4BC7BD7F6A3A}" type="datetimeFigureOut">
              <a:rPr lang="en-US" smtClean="0"/>
              <a:t>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4C2C7-49AE-9640-AFBA-BFA7517644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365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2ym2p3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s://www.bbc.co.uk/bitesize/articles/z22g7p3" TargetMode="Externa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581436" y="999020"/>
            <a:ext cx="5653823" cy="1134580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5398" y="1131733"/>
            <a:ext cx="5515731" cy="768785"/>
          </a:xfrm>
          <a:solidFill>
            <a:srgbClr val="BAD0FF"/>
          </a:solidFill>
        </p:spPr>
        <p:txBody>
          <a:bodyPr>
            <a:noAutofit/>
          </a:bodyPr>
          <a:lstStyle/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Evolution and Inheritance</a:t>
            </a:r>
          </a:p>
        </p:txBody>
      </p:sp>
      <p:pic>
        <p:nvPicPr>
          <p:cNvPr id="9" name="Picture 2" descr="evolution-man">
            <a:extLst>
              <a:ext uri="{FF2B5EF4-FFF2-40B4-BE49-F238E27FC236}">
                <a16:creationId xmlns:a16="http://schemas.microsoft.com/office/drawing/2014/main" xmlns="" id="{B9AEEC8C-8E64-A348-B583-30C1F90F8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213" y="3139836"/>
            <a:ext cx="8487574" cy="336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922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13DA47F6-F684-D24B-B093-79F76195149D}"/>
              </a:ext>
            </a:extLst>
          </p:cNvPr>
          <p:cNvSpPr/>
          <p:nvPr/>
        </p:nvSpPr>
        <p:spPr bwMode="auto">
          <a:xfrm>
            <a:off x="425629" y="739833"/>
            <a:ext cx="8292741" cy="1859931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A0ECECFB-A24F-504F-850F-3BBA9436420D}"/>
              </a:ext>
            </a:extLst>
          </p:cNvPr>
          <p:cNvSpPr txBox="1">
            <a:spLocks/>
          </p:cNvSpPr>
          <p:nvPr/>
        </p:nvSpPr>
        <p:spPr>
          <a:xfrm>
            <a:off x="576425" y="789531"/>
            <a:ext cx="8034728" cy="1738516"/>
          </a:xfrm>
          <a:prstGeom prst="rect">
            <a:avLst/>
          </a:prstGeom>
          <a:solidFill>
            <a:srgbClr val="BAD0FF"/>
          </a:solidFill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LQ: Can I recognise that living things have changed over time and that fossils provide information about things that lived many years ago? </a:t>
            </a:r>
          </a:p>
        </p:txBody>
      </p:sp>
      <p:pic>
        <p:nvPicPr>
          <p:cNvPr id="3074" name="Picture 2" descr="evolution-man">
            <a:extLst>
              <a:ext uri="{FF2B5EF4-FFF2-40B4-BE49-F238E27FC236}">
                <a16:creationId xmlns:a16="http://schemas.microsoft.com/office/drawing/2014/main" xmlns="" id="{F3FE82C1-2149-FB43-B69B-411CD9070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213" y="3139836"/>
            <a:ext cx="8487574" cy="336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483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860613" y="329784"/>
            <a:ext cx="7386916" cy="1301994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2958" y="720463"/>
            <a:ext cx="6987348" cy="778772"/>
          </a:xfrm>
          <a:solidFill>
            <a:srgbClr val="BAD0FF"/>
          </a:solidFill>
        </p:spPr>
        <p:txBody>
          <a:bodyPr>
            <a:noAutofit/>
          </a:bodyPr>
          <a:lstStyle/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you already know about…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F1049F0D-585D-CF4A-A635-4527D78FB167}"/>
              </a:ext>
            </a:extLst>
          </p:cNvPr>
          <p:cNvSpPr/>
          <p:nvPr/>
        </p:nvSpPr>
        <p:spPr bwMode="auto">
          <a:xfrm>
            <a:off x="309924" y="1743802"/>
            <a:ext cx="4262076" cy="1130305"/>
          </a:xfrm>
          <a:prstGeom prst="roundRect">
            <a:avLst>
              <a:gd name="adj" fmla="val 6409"/>
            </a:avLst>
          </a:prstGeom>
          <a:solidFill>
            <a:srgbClr val="F9FFB5"/>
          </a:solidFill>
          <a:ln w="254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GB" sz="40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Inheritance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071F945C-1BB4-754F-87D3-A9985FD01CBD}"/>
              </a:ext>
            </a:extLst>
          </p:cNvPr>
          <p:cNvSpPr/>
          <p:nvPr/>
        </p:nvSpPr>
        <p:spPr bwMode="auto">
          <a:xfrm>
            <a:off x="3985453" y="2948445"/>
            <a:ext cx="4262076" cy="1130305"/>
          </a:xfrm>
          <a:prstGeom prst="roundRect">
            <a:avLst>
              <a:gd name="adj" fmla="val 6409"/>
            </a:avLst>
          </a:prstGeom>
          <a:solidFill>
            <a:srgbClr val="F9FFB5"/>
          </a:solidFill>
          <a:ln w="254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GB" sz="40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0377E3D1-C297-D74C-84E7-52C2B5A5CD48}"/>
              </a:ext>
            </a:extLst>
          </p:cNvPr>
          <p:cNvSpPr/>
          <p:nvPr/>
        </p:nvSpPr>
        <p:spPr bwMode="auto">
          <a:xfrm>
            <a:off x="860613" y="4228460"/>
            <a:ext cx="4262076" cy="1130305"/>
          </a:xfrm>
          <a:prstGeom prst="roundRect">
            <a:avLst>
              <a:gd name="adj" fmla="val 6409"/>
            </a:avLst>
          </a:prstGeom>
          <a:solidFill>
            <a:srgbClr val="F9FFB5"/>
          </a:solidFill>
          <a:ln w="254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Evolution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76DC8AEE-D786-E143-94A8-0615007BEA92}"/>
              </a:ext>
            </a:extLst>
          </p:cNvPr>
          <p:cNvSpPr/>
          <p:nvPr/>
        </p:nvSpPr>
        <p:spPr bwMode="auto">
          <a:xfrm>
            <a:off x="4195483" y="5470789"/>
            <a:ext cx="4262076" cy="1130305"/>
          </a:xfrm>
          <a:prstGeom prst="roundRect">
            <a:avLst>
              <a:gd name="adj" fmla="val 6409"/>
            </a:avLst>
          </a:prstGeom>
          <a:solidFill>
            <a:srgbClr val="F9FFB5"/>
          </a:solidFill>
          <a:ln w="254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GB" sz="40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Fossils</a:t>
            </a:r>
          </a:p>
        </p:txBody>
      </p:sp>
    </p:spTree>
    <p:extLst>
      <p:ext uri="{BB962C8B-B14F-4D97-AF65-F5344CB8AC3E}">
        <p14:creationId xmlns:p14="http://schemas.microsoft.com/office/powerpoint/2010/main" val="2213174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4"/>
            <a:ext cx="5934634" cy="1130306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2378" y="440152"/>
            <a:ext cx="5558116" cy="831476"/>
          </a:xfrm>
          <a:solidFill>
            <a:srgbClr val="BAD0FF"/>
          </a:solidFill>
        </p:spPr>
        <p:txBody>
          <a:bodyPr>
            <a:noAutofit/>
          </a:bodyPr>
          <a:lstStyle/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fossils?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F1049F0D-585D-CF4A-A635-4527D78FB167}"/>
              </a:ext>
            </a:extLst>
          </p:cNvPr>
          <p:cNvSpPr/>
          <p:nvPr/>
        </p:nvSpPr>
        <p:spPr bwMode="auto">
          <a:xfrm>
            <a:off x="184417" y="1570458"/>
            <a:ext cx="6090877" cy="5135142"/>
          </a:xfrm>
          <a:prstGeom prst="roundRect">
            <a:avLst>
              <a:gd name="adj" fmla="val 6409"/>
            </a:avLst>
          </a:prstGeom>
          <a:solidFill>
            <a:srgbClr val="F9FFB5"/>
          </a:solidFill>
          <a:ln w="254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Fossils are the stone remains of dead animals or plants.</a:t>
            </a:r>
          </a:p>
          <a:p>
            <a:pPr>
              <a:defRPr/>
            </a:pPr>
            <a:endParaRPr lang="en-GB" altLang="en-US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en-GB" altLang="en-US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Fossils are usually the skeletons of animals and plants but not always. They can also be things made by animals like footprints or poo! Sometimes a whole animal can get trapped in ice, freezing them for thousands of years.</a:t>
            </a:r>
          </a:p>
          <a:p>
            <a:pPr>
              <a:defRPr/>
            </a:pPr>
            <a:endParaRPr lang="en-GB" altLang="en-US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en-GB" altLang="en-US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Palaeontologists have found woolly mammoths that have been preserved this way.</a:t>
            </a:r>
          </a:p>
        </p:txBody>
      </p:sp>
      <p:pic>
        <p:nvPicPr>
          <p:cNvPr id="14" name="Picture 2" descr="Image result for sea creatures from cambrian period">
            <a:extLst>
              <a:ext uri="{FF2B5EF4-FFF2-40B4-BE49-F238E27FC236}">
                <a16:creationId xmlns:a16="http://schemas.microsoft.com/office/drawing/2014/main" xmlns="" id="{7A1CD101-2D30-8644-ACC6-3E463ED34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122" y="4552325"/>
            <a:ext cx="2405674" cy="17419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Image result for sea creature fossils from cambrian period">
            <a:extLst>
              <a:ext uri="{FF2B5EF4-FFF2-40B4-BE49-F238E27FC236}">
                <a16:creationId xmlns:a16="http://schemas.microsoft.com/office/drawing/2014/main" xmlns="" id="{99B27461-1FEC-4C4B-81F3-6AAD29A2C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123" y="686176"/>
            <a:ext cx="2405673" cy="17320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Image result for sea creature fossils from cambrian period">
            <a:extLst>
              <a:ext uri="{FF2B5EF4-FFF2-40B4-BE49-F238E27FC236}">
                <a16:creationId xmlns:a16="http://schemas.microsoft.com/office/drawing/2014/main" xmlns="" id="{B5949292-FD4A-5C44-8EB4-6A358D8C0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9407" y="2591641"/>
            <a:ext cx="2376389" cy="17822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871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4"/>
            <a:ext cx="5934634" cy="1130306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2378" y="440152"/>
            <a:ext cx="5558116" cy="831476"/>
          </a:xfrm>
          <a:solidFill>
            <a:srgbClr val="BAD0FF"/>
          </a:solidFill>
        </p:spPr>
        <p:txBody>
          <a:bodyPr>
            <a:noAutofit/>
          </a:bodyPr>
          <a:lstStyle/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are fossils formed?</a:t>
            </a:r>
          </a:p>
        </p:txBody>
      </p:sp>
      <p:pic>
        <p:nvPicPr>
          <p:cNvPr id="8" name="Picture 4">
            <a:hlinkClick r:id="rId3"/>
            <a:extLst>
              <a:ext uri="{FF2B5EF4-FFF2-40B4-BE49-F238E27FC236}">
                <a16:creationId xmlns:a16="http://schemas.microsoft.com/office/drawing/2014/main" xmlns="" id="{5C9C0A3F-50FD-5F44-955A-AF62C747A3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595" y="1570458"/>
            <a:ext cx="4610167" cy="282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xmlns="" id="{FD3981C9-EEFF-6440-8927-15193451E24E}"/>
              </a:ext>
            </a:extLst>
          </p:cNvPr>
          <p:cNvSpPr txBox="1">
            <a:spLocks/>
          </p:cNvSpPr>
          <p:nvPr/>
        </p:nvSpPr>
        <p:spPr>
          <a:xfrm>
            <a:off x="142595" y="5401865"/>
            <a:ext cx="7764276" cy="1139854"/>
          </a:xfrm>
          <a:prstGeom prst="rect">
            <a:avLst/>
          </a:prstGeom>
          <a:solidFill>
            <a:srgbClr val="BAD0FF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can we learn from fossils?</a:t>
            </a:r>
          </a:p>
        </p:txBody>
      </p:sp>
      <p:pic>
        <p:nvPicPr>
          <p:cNvPr id="11" name="Picture 5">
            <a:hlinkClick r:id="rId5"/>
            <a:extLst>
              <a:ext uri="{FF2B5EF4-FFF2-40B4-BE49-F238E27FC236}">
                <a16:creationId xmlns:a16="http://schemas.microsoft.com/office/drawing/2014/main" xmlns="" id="{61475A94-39DC-D24D-BD1B-03E23AC344D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3392" y="3052138"/>
            <a:ext cx="4241800" cy="2681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6878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2D327FF-D7C3-D94B-9FE5-146A3C284E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0660" y="632851"/>
            <a:ext cx="8270952" cy="6027930"/>
          </a:xfrm>
          <a:prstGeom prst="roundRect">
            <a:avLst>
              <a:gd name="adj" fmla="val 3093"/>
            </a:avLst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4"/>
            <a:ext cx="8270952" cy="1130306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2378" y="440152"/>
            <a:ext cx="8199234" cy="831476"/>
          </a:xfrm>
          <a:solidFill>
            <a:srgbClr val="BAD0FF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GB" alt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animal or creature dies. Its remains get covered in mud and dirt over time.</a:t>
            </a:r>
          </a:p>
        </p:txBody>
      </p:sp>
    </p:spTree>
    <p:extLst>
      <p:ext uri="{BB962C8B-B14F-4D97-AF65-F5344CB8AC3E}">
        <p14:creationId xmlns:p14="http://schemas.microsoft.com/office/powerpoint/2010/main" val="1260219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2160AEF-E194-CE43-9864-3D0EFC3EE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625" y="390525"/>
            <a:ext cx="8286749" cy="6076950"/>
          </a:xfrm>
          <a:prstGeom prst="roundRect">
            <a:avLst>
              <a:gd name="adj" fmla="val 3142"/>
            </a:avLst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3"/>
            <a:ext cx="8390962" cy="1502778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0307" y="511868"/>
            <a:ext cx="8199234" cy="1245212"/>
          </a:xfrm>
          <a:solidFill>
            <a:srgbClr val="BAD0FF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GB" alt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 thousands of years, pressure builds up from all the layers of rock and mud covering the skeleton. The skeleton is dissolved by ground water. This makes a perfect mould of the skeleton.</a:t>
            </a:r>
          </a:p>
        </p:txBody>
      </p:sp>
    </p:spTree>
    <p:extLst>
      <p:ext uri="{BB962C8B-B14F-4D97-AF65-F5344CB8AC3E}">
        <p14:creationId xmlns:p14="http://schemas.microsoft.com/office/powerpoint/2010/main" val="2469467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F3E0369-42F0-6B4E-BA60-A4AA6A8E54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624" y="419100"/>
            <a:ext cx="8267701" cy="6019799"/>
          </a:xfrm>
          <a:prstGeom prst="roundRect">
            <a:avLst>
              <a:gd name="adj" fmla="val 3027"/>
            </a:avLst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3"/>
            <a:ext cx="8390962" cy="1466919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0307" y="368436"/>
            <a:ext cx="8199234" cy="1245212"/>
          </a:xfrm>
          <a:solidFill>
            <a:srgbClr val="BAD0FF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GB" alt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Minerals in the ground water begin to fill the mould of the skeleton. These minerals form rock within the mould (this takes at least 10,000 years).</a:t>
            </a:r>
          </a:p>
        </p:txBody>
      </p:sp>
    </p:spTree>
    <p:extLst>
      <p:ext uri="{BB962C8B-B14F-4D97-AF65-F5344CB8AC3E}">
        <p14:creationId xmlns:p14="http://schemas.microsoft.com/office/powerpoint/2010/main" val="2013870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0997376-A768-7749-8C49-A9066FB154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3746" y="401444"/>
            <a:ext cx="8307659" cy="6021659"/>
          </a:xfrm>
          <a:prstGeom prst="roundRect">
            <a:avLst>
              <a:gd name="adj" fmla="val 3476"/>
            </a:avLst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3"/>
            <a:ext cx="8390962" cy="1466919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236" y="404294"/>
            <a:ext cx="8199234" cy="1245212"/>
          </a:xfrm>
          <a:solidFill>
            <a:srgbClr val="BAD0FF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GB" alt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Finally all that’s left is a perfect fossilised skeleton. Over time, the layers of rock and earth erode away leaving the fossil to be found.</a:t>
            </a:r>
          </a:p>
        </p:txBody>
      </p:sp>
    </p:spTree>
    <p:extLst>
      <p:ext uri="{BB962C8B-B14F-4D97-AF65-F5344CB8AC3E}">
        <p14:creationId xmlns:p14="http://schemas.microsoft.com/office/powerpoint/2010/main" val="3397650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05501D2F-F993-E143-A856-DB4CB363305B}"/>
              </a:ext>
            </a:extLst>
          </p:cNvPr>
          <p:cNvSpPr/>
          <p:nvPr/>
        </p:nvSpPr>
        <p:spPr bwMode="auto">
          <a:xfrm>
            <a:off x="340660" y="308094"/>
            <a:ext cx="5934634" cy="1130306"/>
          </a:xfrm>
          <a:prstGeom prst="roundRect">
            <a:avLst>
              <a:gd name="adj" fmla="val 6409"/>
            </a:avLst>
          </a:prstGeom>
          <a:solidFill>
            <a:srgbClr val="BAD0FF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2378" y="440152"/>
            <a:ext cx="5558116" cy="831476"/>
          </a:xfrm>
          <a:solidFill>
            <a:srgbClr val="BAD0FF"/>
          </a:solidFill>
        </p:spPr>
        <p:txBody>
          <a:bodyPr>
            <a:noAutofit/>
          </a:bodyPr>
          <a:lstStyle/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Fossils and Evolution</a:t>
            </a:r>
          </a:p>
        </p:txBody>
      </p:sp>
      <p:pic>
        <p:nvPicPr>
          <p:cNvPr id="7" name="Picture 15">
            <a:extLst>
              <a:ext uri="{FF2B5EF4-FFF2-40B4-BE49-F238E27FC236}">
                <a16:creationId xmlns:a16="http://schemas.microsoft.com/office/drawing/2014/main" xmlns="" id="{6FDF7F0C-A531-C640-8B4E-D7548D6F8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5475" y="1736868"/>
            <a:ext cx="3178175" cy="4522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17F4327-5CC2-8348-9DC6-F38BB90C5FDB}"/>
              </a:ext>
            </a:extLst>
          </p:cNvPr>
          <p:cNvSpPr/>
          <p:nvPr/>
        </p:nvSpPr>
        <p:spPr>
          <a:xfrm>
            <a:off x="340660" y="2143909"/>
            <a:ext cx="1876797" cy="341632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en-US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Fossils are very useful for telling us more about how animals and plants have evolved over time. </a:t>
            </a:r>
            <a:endParaRPr lang="en-GB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7A2041A-E52A-5E4F-896E-4CD1A86EDB6E}"/>
              </a:ext>
            </a:extLst>
          </p:cNvPr>
          <p:cNvSpPr/>
          <p:nvPr/>
        </p:nvSpPr>
        <p:spPr>
          <a:xfrm>
            <a:off x="6554043" y="1864222"/>
            <a:ext cx="2500312" cy="3046988"/>
          </a:xfrm>
          <a:prstGeom prst="rect">
            <a:avLst/>
          </a:prstGeom>
          <a:solidFill>
            <a:srgbClr val="F9FFB5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en-US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example, palaeontologists think that these fossil skeletons show how whales might originate from land animals.</a:t>
            </a:r>
            <a:endParaRPr lang="en-GB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Down Arrow 1">
            <a:extLst>
              <a:ext uri="{FF2B5EF4-FFF2-40B4-BE49-F238E27FC236}">
                <a16:creationId xmlns:a16="http://schemas.microsoft.com/office/drawing/2014/main" xmlns="" id="{59F6C4C1-CCA6-EF46-B29E-39EF88857079}"/>
              </a:ext>
            </a:extLst>
          </p:cNvPr>
          <p:cNvSpPr/>
          <p:nvPr/>
        </p:nvSpPr>
        <p:spPr>
          <a:xfrm>
            <a:off x="2444750" y="1835150"/>
            <a:ext cx="720725" cy="4033838"/>
          </a:xfrm>
          <a:prstGeom prst="downArrow">
            <a:avLst/>
          </a:prstGeom>
          <a:solidFill>
            <a:srgbClr val="0070C0"/>
          </a:solidFill>
          <a:ln>
            <a:solidFill>
              <a:srgbClr val="3C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638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6873" y="308094"/>
            <a:ext cx="3747245" cy="1263141"/>
          </a:xfrm>
          <a:solidFill>
            <a:srgbClr val="BAD0FF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fossils tell us?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151E7A1A-280B-7F4A-9EE1-69777050BB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4972" y="308094"/>
            <a:ext cx="4079040" cy="5375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CEFA153-AE1F-244F-8ADA-B298B68DA602}"/>
              </a:ext>
            </a:extLst>
          </p:cNvPr>
          <p:cNvSpPr/>
          <p:nvPr/>
        </p:nvSpPr>
        <p:spPr>
          <a:xfrm>
            <a:off x="190453" y="2077614"/>
            <a:ext cx="4578771" cy="341632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living things looked like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long ago they lived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living things were alive millions of years ago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living things have evolved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different things are related to each other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long it existed</a:t>
            </a:r>
          </a:p>
        </p:txBody>
      </p:sp>
    </p:spTree>
    <p:extLst>
      <p:ext uri="{BB962C8B-B14F-4D97-AF65-F5344CB8AC3E}">
        <p14:creationId xmlns:p14="http://schemas.microsoft.com/office/powerpoint/2010/main" val="3567371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0976B-1C92-F549-BDDC-2669FBAB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6873" y="308095"/>
            <a:ext cx="8661184" cy="851234"/>
          </a:xfrm>
          <a:solidFill>
            <a:srgbClr val="BAD0FF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US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Quiz time…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CEFA153-AE1F-244F-8ADA-B298B68DA602}"/>
              </a:ext>
            </a:extLst>
          </p:cNvPr>
          <p:cNvSpPr/>
          <p:nvPr/>
        </p:nvSpPr>
        <p:spPr>
          <a:xfrm>
            <a:off x="286874" y="1685728"/>
            <a:ext cx="2521641" cy="52322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Fossil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17E52AA-15CA-F44F-A1C1-B5B4C6BD1252}"/>
              </a:ext>
            </a:extLst>
          </p:cNvPr>
          <p:cNvSpPr/>
          <p:nvPr/>
        </p:nvSpPr>
        <p:spPr>
          <a:xfrm>
            <a:off x="286870" y="2735226"/>
            <a:ext cx="2521641" cy="52322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Skeleton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19BB535-5639-B048-9976-84108A5CA448}"/>
              </a:ext>
            </a:extLst>
          </p:cNvPr>
          <p:cNvSpPr/>
          <p:nvPr/>
        </p:nvSpPr>
        <p:spPr>
          <a:xfrm>
            <a:off x="286871" y="3703934"/>
            <a:ext cx="2521641" cy="52322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Evolution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BECE496-A2BD-B442-AE4F-F52F48A4991D}"/>
              </a:ext>
            </a:extLst>
          </p:cNvPr>
          <p:cNvSpPr/>
          <p:nvPr/>
        </p:nvSpPr>
        <p:spPr>
          <a:xfrm>
            <a:off x="286872" y="4753553"/>
            <a:ext cx="2521641" cy="52322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Erode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BED03E3-1834-1E44-BBC6-AF615F8364E5}"/>
              </a:ext>
            </a:extLst>
          </p:cNvPr>
          <p:cNvSpPr/>
          <p:nvPr/>
        </p:nvSpPr>
        <p:spPr>
          <a:xfrm>
            <a:off x="286873" y="5722382"/>
            <a:ext cx="2521641" cy="461665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en-US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Palaeontology</a:t>
            </a:r>
            <a:endParaRPr lang="en-GB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1A27E5F-9C0E-6A43-A8F9-1EF5128D1C1A}"/>
              </a:ext>
            </a:extLst>
          </p:cNvPr>
          <p:cNvSpPr/>
          <p:nvPr/>
        </p:nvSpPr>
        <p:spPr>
          <a:xfrm>
            <a:off x="3813846" y="1685728"/>
            <a:ext cx="4905611" cy="646331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rgbClr val="0070C0"/>
                </a:solidFill>
              </a:rPr>
              <a:t>The study of the history of life on Earth as based on fossils</a:t>
            </a:r>
            <a:endParaRPr lang="en-GB" sz="2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EC211C2-C93C-C640-9DDA-D6D8218A761B}"/>
              </a:ext>
            </a:extLst>
          </p:cNvPr>
          <p:cNvSpPr/>
          <p:nvPr/>
        </p:nvSpPr>
        <p:spPr>
          <a:xfrm>
            <a:off x="3813846" y="2654557"/>
            <a:ext cx="4905611" cy="646331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rgbClr val="0070C0"/>
                </a:solidFill>
              </a:rPr>
              <a:t>Internal or external framework of bone and cartilage supporting the body of an animal</a:t>
            </a:r>
            <a:endParaRPr lang="en-GB" sz="2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D35DEF92-CC59-4548-810C-3FBD00347037}"/>
              </a:ext>
            </a:extLst>
          </p:cNvPr>
          <p:cNvSpPr/>
          <p:nvPr/>
        </p:nvSpPr>
        <p:spPr>
          <a:xfrm>
            <a:off x="3813846" y="3623386"/>
            <a:ext cx="4905611" cy="646331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rgbClr val="0070C0"/>
                </a:solidFill>
              </a:rPr>
              <a:t>Remains or impression of a prehistoric plant or animal embedded in rock and preserved</a:t>
            </a:r>
            <a:endParaRPr lang="en-GB" sz="2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49D3A9B-707D-8E42-8757-FAE309CEB5AA}"/>
              </a:ext>
            </a:extLst>
          </p:cNvPr>
          <p:cNvSpPr/>
          <p:nvPr/>
        </p:nvSpPr>
        <p:spPr>
          <a:xfrm>
            <a:off x="3813846" y="4592215"/>
            <a:ext cx="4905611" cy="923330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rgbClr val="0070C0"/>
                </a:solidFill>
              </a:rPr>
              <a:t>The process by which living organism are believed to have developed from earlier forms during the history of the Earth</a:t>
            </a:r>
            <a:endParaRPr lang="en-GB" sz="2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8E9D035-DE2F-D247-9CA5-337CA586ED49}"/>
              </a:ext>
            </a:extLst>
          </p:cNvPr>
          <p:cNvSpPr/>
          <p:nvPr/>
        </p:nvSpPr>
        <p:spPr>
          <a:xfrm>
            <a:off x="3813845" y="5768549"/>
            <a:ext cx="4905611" cy="369332"/>
          </a:xfrm>
          <a:prstGeom prst="rect">
            <a:avLst/>
          </a:prstGeom>
          <a:solidFill>
            <a:srgbClr val="F9FFB5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rgbClr val="0070C0"/>
                </a:solidFill>
              </a:rPr>
              <a:t>Be gradually worn away by natural agents</a:t>
            </a:r>
            <a:endParaRPr lang="en-GB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434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475</Words>
  <Application>Microsoft Office PowerPoint</Application>
  <PresentationFormat>On-screen Show (4:3)</PresentationFormat>
  <Paragraphs>65</Paragraphs>
  <Slides>12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Evolution and Inheritance</vt:lpstr>
      <vt:lpstr>PowerPoint Presentation</vt:lpstr>
      <vt:lpstr>What do you already know about…</vt:lpstr>
      <vt:lpstr>What are fossils?</vt:lpstr>
      <vt:lpstr>How are fossils formed?</vt:lpstr>
      <vt:lpstr>An animal or creature dies. Its remains get covered in mud and dirt over time.</vt:lpstr>
      <vt:lpstr>Over thousands of years, pressure builds up from all the layers of rock and mud covering the skeleton. The skeleton is dissolved by ground water. This makes a perfect mould of the skeleton.</vt:lpstr>
      <vt:lpstr>Minerals in the ground water begin to fill the mould of the skeleton. These minerals form rock within the mould (this takes at least 10,000 years).</vt:lpstr>
      <vt:lpstr>Finally all that’s left is a perfect fossilised skeleton. Over time, the layers of rock and earth erode away leaving the fossil to be found.</vt:lpstr>
      <vt:lpstr>Fossils and Evolution</vt:lpstr>
      <vt:lpstr>What do fossils tell us?</vt:lpstr>
      <vt:lpstr>Quiz time…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Animals including Humans</dc:title>
  <dc:creator>Julie Davis</dc:creator>
  <cp:lastModifiedBy>Lucy McLean</cp:lastModifiedBy>
  <cp:revision>46</cp:revision>
  <dcterms:created xsi:type="dcterms:W3CDTF">2020-08-13T19:59:12Z</dcterms:created>
  <dcterms:modified xsi:type="dcterms:W3CDTF">2021-01-04T08:33:14Z</dcterms:modified>
</cp:coreProperties>
</file>